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9" r:id="rId4"/>
    <p:sldId id="257" r:id="rId5"/>
    <p:sldId id="268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21C2-09B6-4CB0-800D-5B59040BBBE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C8B4D-0465-410A-8FE5-4B6CB154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1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2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E541-7179-4D3E-B5CA-16AE0CC434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A10B-AF22-4936-912B-02D06107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hlbi-mr.github.io/PR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John.Kakareka@nih.gov" TargetMode="External"/><Relationship Id="rId2" Type="http://schemas.openxmlformats.org/officeDocument/2006/relationships/hyperlink" Target="http://nhlbi-mr.github.io/PR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optoacoustic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iCMR</a:t>
            </a:r>
            <a:r>
              <a:rPr lang="en-US" dirty="0"/>
              <a:t> Factoids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These are intended as helpful suggestions, not commercial endorsements.</a:t>
            </a:r>
          </a:p>
          <a:p>
            <a:r>
              <a:rPr lang="en-US" dirty="0"/>
              <a:t>Some are off-label or investigational.</a:t>
            </a:r>
          </a:p>
        </p:txBody>
      </p:sp>
    </p:spTree>
    <p:extLst>
      <p:ext uri="{BB962C8B-B14F-4D97-AF65-F5344CB8AC3E}">
        <p14:creationId xmlns:p14="http://schemas.microsoft.com/office/powerpoint/2010/main" val="144381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iCMR</a:t>
            </a:r>
            <a:r>
              <a:rPr lang="en-US" dirty="0"/>
              <a:t> introduction for newbies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6811"/>
            <a:ext cx="10515600" cy="317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 Rogers </a:t>
            </a:r>
            <a:r>
              <a:rPr lang="en-US" sz="3600" i="1" dirty="0"/>
              <a:t>et al, “</a:t>
            </a:r>
            <a:r>
              <a:rPr lang="en-US" sz="3600" dirty="0"/>
              <a:t>MRI Catheterization in cardiopulmonary disease,” </a:t>
            </a:r>
            <a:r>
              <a:rPr lang="en-US" sz="3600" u="sng" dirty="0"/>
              <a:t>Chest</a:t>
            </a:r>
            <a:r>
              <a:rPr lang="en-US" sz="3600" dirty="0"/>
              <a:t>, 2014;145:30.  </a:t>
            </a:r>
            <a:br>
              <a:rPr lang="en-US" sz="3600" dirty="0"/>
            </a:br>
            <a:r>
              <a:rPr lang="en-US" sz="3600" dirty="0" err="1"/>
              <a:t>Pubmed</a:t>
            </a:r>
            <a:r>
              <a:rPr lang="en-US" sz="3600" dirty="0"/>
              <a:t> ID: 24394821</a:t>
            </a:r>
          </a:p>
        </p:txBody>
      </p:sp>
    </p:spTree>
    <p:extLst>
      <p:ext uri="{BB962C8B-B14F-4D97-AF65-F5344CB8AC3E}">
        <p14:creationId xmlns:p14="http://schemas.microsoft.com/office/powerpoint/2010/main" val="119794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477"/>
            <a:ext cx="12192000" cy="579739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Hardware for MRI catheterization 2017</a:t>
            </a:r>
            <a:br>
              <a:rPr lang="en-US" dirty="0"/>
            </a:br>
            <a:r>
              <a:rPr lang="en-US" sz="3100" dirty="0"/>
              <a:t>(Not intended as product endorsements)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8492" y="1067487"/>
          <a:ext cx="11699939" cy="575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3762">
                  <a:extLst>
                    <a:ext uri="{9D8B030D-6E8A-4147-A177-3AD203B41FA5}">
                      <a16:colId xmlns:a16="http://schemas.microsoft.com/office/drawing/2014/main" val="2295942631"/>
                    </a:ext>
                  </a:extLst>
                </a:gridCol>
                <a:gridCol w="3541584">
                  <a:extLst>
                    <a:ext uri="{9D8B030D-6E8A-4147-A177-3AD203B41FA5}">
                      <a16:colId xmlns:a16="http://schemas.microsoft.com/office/drawing/2014/main" val="1720544041"/>
                    </a:ext>
                  </a:extLst>
                </a:gridCol>
                <a:gridCol w="5354593">
                  <a:extLst>
                    <a:ext uri="{9D8B030D-6E8A-4147-A177-3AD203B41FA5}">
                      <a16:colId xmlns:a16="http://schemas.microsoft.com/office/drawing/2014/main" val="366178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Deluxe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4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Audio</a:t>
                      </a:r>
                      <a:r>
                        <a:rPr lang="en-US" sz="1600" baseline="0" dirty="0"/>
                        <a:t> Communications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/>
                        <a:t>Hand signals (unsatisfactory)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Opto</a:t>
                      </a:r>
                      <a:r>
                        <a:rPr lang="en-US" sz="1600" dirty="0"/>
                        <a:t>-Acoustics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i="1" baseline="0" dirty="0"/>
                        <a:t>IMROC IR </a:t>
                      </a:r>
                      <a:r>
                        <a:rPr lang="en-US" sz="1600" i="0" u="none" baseline="0" dirty="0"/>
                        <a:t>or </a:t>
                      </a:r>
                      <a:r>
                        <a:rPr lang="en-US" sz="1600" i="1" u="none" baseline="0" dirty="0"/>
                        <a:t>IMROC multichannel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4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Hemodynamic Recording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MRI</a:t>
                      </a:r>
                      <a:r>
                        <a:rPr lang="en-US" sz="1600" baseline="0" dirty="0"/>
                        <a:t> monitoring system </a:t>
                      </a:r>
                    </a:p>
                    <a:p>
                      <a:r>
                        <a:rPr lang="en-US" sz="1600" baseline="0" dirty="0"/>
                        <a:t>Example: Philips In Vivo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Homemade front-end: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NIH </a:t>
                      </a:r>
                      <a:r>
                        <a:rPr lang="en-US" sz="1600" dirty="0" err="1"/>
                        <a:t>PRiME</a:t>
                      </a:r>
                      <a:r>
                        <a:rPr lang="en-US" sz="1600" dirty="0"/>
                        <a:t>: </a:t>
                      </a:r>
                      <a:r>
                        <a:rPr lang="en-US" sz="1600" dirty="0">
                          <a:hlinkClick r:id="rId2"/>
                        </a:rPr>
                        <a:t>http://nhlbi-mr.github.io/PRiME/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Pinmed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i="1" baseline="0" dirty="0"/>
                        <a:t>PELEX-MAX</a:t>
                      </a:r>
                      <a:r>
                        <a:rPr lang="en-US" sz="1600" baseline="0" dirty="0"/>
                        <a:t> (Investigational)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MiRTLE</a:t>
                      </a:r>
                      <a:r>
                        <a:rPr lang="en-US" sz="1600" baseline="0" dirty="0"/>
                        <a:t> Medical (Investigational)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Imricor</a:t>
                      </a:r>
                      <a:r>
                        <a:rPr lang="en-US" sz="1600" baseline="0" dirty="0"/>
                        <a:t> EP Mapping (CE-marked, Investigational in USA)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8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Video displays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LCD projectors, shielded</a:t>
                      </a:r>
                      <a:r>
                        <a:rPr lang="en-US" sz="1600" baseline="0" dirty="0"/>
                        <a:t> at home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LCD projectors, commercial</a:t>
                      </a:r>
                      <a:r>
                        <a:rPr lang="en-US" sz="1600" baseline="0" dirty="0"/>
                        <a:t> MRI shielded, </a:t>
                      </a:r>
                    </a:p>
                    <a:p>
                      <a:r>
                        <a:rPr lang="en-US" sz="1600" baseline="0" dirty="0"/>
                        <a:t>	Example: </a:t>
                      </a:r>
                      <a:r>
                        <a:rPr lang="en-US" sz="1600" baseline="0" dirty="0" err="1"/>
                        <a:t>Gaven</a:t>
                      </a:r>
                      <a:r>
                        <a:rPr lang="en-US" sz="1600" baseline="0" dirty="0"/>
                        <a:t> Industries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LCD displays</a:t>
                      </a:r>
                    </a:p>
                    <a:p>
                      <a:r>
                        <a:rPr lang="en-US" sz="1600" baseline="0" dirty="0"/>
                        <a:t>	Example: Big MRI vendors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Patient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Conventional</a:t>
                      </a:r>
                      <a:r>
                        <a:rPr lang="en-US" sz="1600" baseline="0" dirty="0"/>
                        <a:t> gurney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MRI-X-ray</a:t>
                      </a:r>
                      <a:r>
                        <a:rPr lang="en-US" sz="1600" baseline="0" dirty="0"/>
                        <a:t> dedicated transfer &amp; scanning tables</a:t>
                      </a:r>
                    </a:p>
                    <a:p>
                      <a:r>
                        <a:rPr lang="en-US" sz="1600" baseline="0" dirty="0"/>
                        <a:t>	Example: Siemens </a:t>
                      </a:r>
                      <a:r>
                        <a:rPr lang="en-US" sz="1600" i="1" baseline="0" dirty="0" err="1"/>
                        <a:t>Combi</a:t>
                      </a:r>
                      <a:r>
                        <a:rPr lang="en-US" sz="1600" i="1" baseline="0" dirty="0"/>
                        <a:t>-Table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MRI</a:t>
                      </a:r>
                      <a:r>
                        <a:rPr lang="en-US" sz="1600" baseline="0" dirty="0"/>
                        <a:t> real-time host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Commercial scanner real-time 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Dedicated </a:t>
                      </a:r>
                      <a:r>
                        <a:rPr lang="en-US" sz="1600" dirty="0" err="1"/>
                        <a:t>iCMR</a:t>
                      </a:r>
                      <a:r>
                        <a:rPr lang="en-US" sz="1600" dirty="0"/>
                        <a:t> host</a:t>
                      </a:r>
                    </a:p>
                    <a:p>
                      <a:r>
                        <a:rPr lang="en-US" sz="1600" dirty="0"/>
                        <a:t>	Example:</a:t>
                      </a:r>
                      <a:r>
                        <a:rPr lang="en-US" sz="1600" baseline="0" dirty="0"/>
                        <a:t> HeartVista </a:t>
                      </a:r>
                      <a:r>
                        <a:rPr lang="en-US" sz="1600" i="1" baseline="0" dirty="0" err="1"/>
                        <a:t>rtHAWK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	Siemens IFE and successor</a:t>
                      </a:r>
                    </a:p>
                    <a:p>
                      <a:r>
                        <a:rPr lang="en-US" sz="1600" baseline="0" dirty="0"/>
                        <a:t>	Philips </a:t>
                      </a:r>
                      <a:r>
                        <a:rPr lang="en-US" sz="1600" i="1" baseline="0" dirty="0" err="1"/>
                        <a:t>iSuite</a:t>
                      </a:r>
                      <a:endParaRPr lang="en-US" sz="1600" i="1" baseline="0" dirty="0"/>
                    </a:p>
                    <a:p>
                      <a:r>
                        <a:rPr lang="en-US" sz="1600" baseline="0" dirty="0"/>
                        <a:t>	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Nitric</a:t>
                      </a:r>
                      <a:r>
                        <a:rPr lang="en-US" sz="1600" baseline="0" dirty="0"/>
                        <a:t> Oxide Provocation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Extension</a:t>
                      </a:r>
                      <a:r>
                        <a:rPr lang="en-US" sz="1600" baseline="0" dirty="0"/>
                        <a:t> tubing, stay within NO2 limits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Ikaria MRI </a:t>
                      </a:r>
                      <a:r>
                        <a:rPr lang="en-US" sz="1600" i="1" baseline="0" dirty="0" err="1"/>
                        <a:t>Inomax</a:t>
                      </a:r>
                      <a:endParaRPr lang="en-US" sz="1600" i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1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MRI Defibrillator (in-bore)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Evacuate outside MRI suite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baseline="0" dirty="0"/>
                        <a:t>Investigational products under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5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7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20" y="0"/>
            <a:ext cx="1147036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Hi-Fi </a:t>
            </a:r>
            <a:r>
              <a:rPr lang="en-US" sz="3600" dirty="0" err="1">
                <a:solidFill>
                  <a:prstClr val="black"/>
                </a:solidFill>
              </a:rPr>
              <a:t>Hemo</a:t>
            </a:r>
            <a:r>
              <a:rPr lang="en-US" sz="3600" dirty="0">
                <a:solidFill>
                  <a:prstClr val="black"/>
                </a:solidFill>
              </a:rPr>
              <a:t> Recording: </a:t>
            </a:r>
            <a:r>
              <a:rPr lang="en-US" sz="3600" dirty="0" err="1">
                <a:solidFill>
                  <a:prstClr val="black"/>
                </a:solidFill>
              </a:rPr>
              <a:t>PRiME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/>
              <a:t>Physiological Recording in MRI Environment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Connect to your cath lab </a:t>
            </a:r>
            <a:r>
              <a:rPr lang="en-US" sz="2000" dirty="0" err="1">
                <a:solidFill>
                  <a:prstClr val="black"/>
                </a:solidFill>
              </a:rPr>
              <a:t>hemo</a:t>
            </a:r>
            <a:r>
              <a:rPr lang="en-US" sz="2000" dirty="0">
                <a:solidFill>
                  <a:prstClr val="black"/>
                </a:solidFill>
              </a:rPr>
              <a:t> system </a:t>
            </a:r>
            <a:r>
              <a:rPr lang="en-US" sz="2000" i="1" dirty="0">
                <a:solidFill>
                  <a:prstClr val="black"/>
                </a:solidFill>
              </a:rPr>
              <a:t>(GE </a:t>
            </a:r>
            <a:r>
              <a:rPr lang="en-US" sz="2000" i="1" dirty="0" err="1">
                <a:solidFill>
                  <a:prstClr val="black"/>
                </a:solidFill>
              </a:rPr>
              <a:t>MacLab</a:t>
            </a:r>
            <a:r>
              <a:rPr lang="en-US" sz="2000" i="1" dirty="0">
                <a:solidFill>
                  <a:prstClr val="black"/>
                </a:solidFill>
              </a:rPr>
              <a:t>, Siemens Sensis),</a:t>
            </a:r>
            <a:r>
              <a:rPr lang="en-US" sz="2000" dirty="0">
                <a:solidFill>
                  <a:prstClr val="black"/>
                </a:solidFill>
              </a:rPr>
              <a:t> for Early Adopters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0515600" cy="158105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Assemble at your home institution</a:t>
            </a:r>
          </a:p>
          <a:p>
            <a:pPr lvl="1"/>
            <a:r>
              <a:rPr lang="en-US" sz="2000" dirty="0"/>
              <a:t>All schematics, PC board layouts, mechanical designs, bill of materials and software code.</a:t>
            </a:r>
          </a:p>
          <a:p>
            <a:pPr lvl="1"/>
            <a:r>
              <a:rPr lang="en-US" sz="2000" dirty="0"/>
              <a:t>Provided at no cost with no licenses required at </a:t>
            </a:r>
            <a:r>
              <a:rPr lang="en-US" sz="2000" dirty="0">
                <a:hlinkClick r:id="rId2"/>
              </a:rPr>
              <a:t>http://nhlbi-mr.github.io/PRiME/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Estimated cost (hardware + software):  $13-20,000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609"/>
            <a:ext cx="3275273" cy="504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0" y="3227659"/>
            <a:ext cx="3262609" cy="1835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220" y="5062875"/>
            <a:ext cx="326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1.  Physiological Acquisition System (black box) on IV Pole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27" y="5062876"/>
            <a:ext cx="326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2.  Control System and Adaptive Filter System located in the MRI control 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7704" y="5062875"/>
            <a:ext cx="326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3.  Physiological Converter System located in MRI control room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7" y="3225283"/>
            <a:ext cx="3266830" cy="1837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34" y="3225283"/>
            <a:ext cx="3266830" cy="1837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58765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John Kakareka</a:t>
            </a:r>
          </a:p>
          <a:p>
            <a:pPr algn="ctr"/>
            <a:r>
              <a:rPr lang="en-US" sz="1200" dirty="0"/>
              <a:t>Signal Processing and Instrumentation Section, </a:t>
            </a:r>
          </a:p>
          <a:p>
            <a:pPr algn="ctr"/>
            <a:r>
              <a:rPr lang="en-US" sz="1200" dirty="0"/>
              <a:t>Division of Computational Bioscience, Center for Information Technology, NIH</a:t>
            </a:r>
          </a:p>
          <a:p>
            <a:pPr algn="ctr"/>
            <a:r>
              <a:rPr lang="en-US" sz="1200" dirty="0">
                <a:hlinkClick r:id="rId7"/>
              </a:rPr>
              <a:t>John.Kakareka@nih.gov</a:t>
            </a:r>
            <a:r>
              <a:rPr lang="en-US" sz="1200" dirty="0"/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22854" y="4366053"/>
            <a:ext cx="172996" cy="696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38199" y="3768748"/>
            <a:ext cx="1293340" cy="724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7"/>
    </mc:Choice>
    <mc:Fallback xmlns="">
      <p:transition spd="slow" advTm="485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Hi-Fi ECG &amp; Hemodynamic Recording Options: </a:t>
            </a:r>
            <a:br>
              <a:rPr lang="en-US" dirty="0"/>
            </a:br>
            <a:r>
              <a:rPr lang="en-US" sz="3200" dirty="0"/>
              <a:t>Commercial Systems Still </a:t>
            </a:r>
            <a:r>
              <a:rPr lang="en-US" sz="3200" u="sng" dirty="0"/>
              <a:t>Investigational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7" y="3166214"/>
            <a:ext cx="3540765" cy="3368287"/>
          </a:xfrm>
          <a:prstGeom prst="rect">
            <a:avLst/>
          </a:prstGeom>
        </p:spPr>
      </p:pic>
      <p:pic>
        <p:nvPicPr>
          <p:cNvPr id="2050" name="Picture 2" descr="Custom Solution 2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8"/>
          <a:stretch/>
        </p:blipFill>
        <p:spPr bwMode="auto">
          <a:xfrm>
            <a:off x="7140780" y="4716509"/>
            <a:ext cx="4862356" cy="19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stom Solution 2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4716" r="56423" b="30561"/>
          <a:stretch/>
        </p:blipFill>
        <p:spPr bwMode="auto">
          <a:xfrm>
            <a:off x="7005380" y="2507690"/>
            <a:ext cx="2309648" cy="22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Med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72" y="966011"/>
            <a:ext cx="2886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2" y="1157075"/>
            <a:ext cx="3486150" cy="2047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106" y="3397445"/>
            <a:ext cx="1679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MiRTLE</a:t>
            </a:r>
            <a:r>
              <a:rPr lang="en-US" dirty="0"/>
              <a:t> Medical</a:t>
            </a:r>
            <a:br>
              <a:rPr lang="en-US" dirty="0"/>
            </a:br>
            <a:r>
              <a:rPr lang="en-US" dirty="0"/>
              <a:t>Andover, MA</a:t>
            </a:r>
          </a:p>
          <a:p>
            <a:endParaRPr lang="en-US" dirty="0"/>
          </a:p>
          <a:p>
            <a:r>
              <a:rPr lang="en-US" dirty="0"/>
              <a:t>12-lead ECG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0181" y="2544497"/>
            <a:ext cx="21595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Roboto"/>
              </a:rPr>
              <a:t>Pinmed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, Inc</a:t>
            </a:r>
            <a:br>
              <a:rPr lang="en-US" dirty="0">
                <a:solidFill>
                  <a:srgbClr val="222222"/>
                </a:solidFill>
                <a:latin typeface="Roboto"/>
              </a:rPr>
            </a:br>
            <a:r>
              <a:rPr lang="en-US" dirty="0">
                <a:solidFill>
                  <a:srgbClr val="222222"/>
                </a:solidFill>
                <a:latin typeface="Roboto"/>
              </a:rPr>
              <a:t>Pittsburgh, PA</a:t>
            </a:r>
          </a:p>
          <a:p>
            <a:endParaRPr lang="en-US" dirty="0">
              <a:solidFill>
                <a:srgbClr val="222222"/>
              </a:solidFill>
              <a:latin typeface="Roboto"/>
            </a:endParaRPr>
          </a:p>
          <a:p>
            <a:r>
              <a:rPr lang="en-US" dirty="0">
                <a:solidFill>
                  <a:srgbClr val="222222"/>
                </a:solidFill>
                <a:latin typeface="Roboto"/>
              </a:rPr>
              <a:t>Front-end for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hemo</a:t>
            </a:r>
            <a:br>
              <a:rPr lang="en-US" dirty="0">
                <a:solidFill>
                  <a:srgbClr val="222222"/>
                </a:solidFill>
                <a:latin typeface="Roboto"/>
              </a:rPr>
            </a:br>
            <a:r>
              <a:rPr lang="en-US" dirty="0">
                <a:solidFill>
                  <a:srgbClr val="222222"/>
                </a:solidFill>
                <a:latin typeface="Roboto"/>
              </a:rPr>
              <a:t>recording system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4914" y="6427230"/>
            <a:ext cx="856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Provided by speakers with no conflict of interest. Not intended as a product endorsement</a:t>
            </a:r>
          </a:p>
        </p:txBody>
      </p:sp>
    </p:spTree>
    <p:extLst>
      <p:ext uri="{BB962C8B-B14F-4D97-AF65-F5344CB8AC3E}">
        <p14:creationId xmlns:p14="http://schemas.microsoft.com/office/powerpoint/2010/main" val="332894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iCMR</a:t>
            </a:r>
            <a:r>
              <a:rPr lang="en-US" dirty="0"/>
              <a:t> Audio Communications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Opto</a:t>
            </a:r>
            <a:r>
              <a:rPr lang="en-US" dirty="0"/>
              <a:t>-Acoustics IMROC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http://www.optoacoustics.com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Available in wired and wireless flavors</a:t>
            </a:r>
          </a:p>
          <a:p>
            <a:pPr marL="0" indent="0">
              <a:buNone/>
            </a:pPr>
            <a:r>
              <a:rPr lang="en-US" dirty="0"/>
              <a:t>Up to 6 staff headsets</a:t>
            </a:r>
          </a:p>
          <a:p>
            <a:pPr marL="0" indent="0">
              <a:buNone/>
            </a:pPr>
            <a:r>
              <a:rPr lang="en-US" dirty="0"/>
              <a:t>“Open microphone” conversations</a:t>
            </a:r>
          </a:p>
          <a:p>
            <a:pPr marL="0" indent="0">
              <a:buNone/>
            </a:pPr>
            <a:r>
              <a:rPr lang="en-US" dirty="0"/>
              <a:t>Up to 2 parallel conversations</a:t>
            </a:r>
          </a:p>
        </p:txBody>
      </p:sp>
      <p:pic>
        <p:nvPicPr>
          <p:cNvPr id="1026" name="Picture 2" descr="IMROC IR™ - IMROC-IR Head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4277"/>
            <a:ext cx="5181600" cy="26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ROC IR™ - IMROC-IR System Compon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92539"/>
            <a:ext cx="5181600" cy="26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4914" y="6427230"/>
            <a:ext cx="856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Provided by speakers with no conflict of interest. Not intended as a product endorsement</a:t>
            </a:r>
          </a:p>
        </p:txBody>
      </p:sp>
    </p:spTree>
    <p:extLst>
      <p:ext uri="{BB962C8B-B14F-4D97-AF65-F5344CB8AC3E}">
        <p14:creationId xmlns:p14="http://schemas.microsoft.com/office/powerpoint/2010/main" val="86842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RF shielded RF projector useful for </a:t>
            </a:r>
            <a:r>
              <a:rPr lang="en-US" sz="4000" dirty="0" err="1"/>
              <a:t>iCMR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74773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Gaven</a:t>
            </a:r>
            <a:r>
              <a:rPr lang="en-US" dirty="0"/>
              <a:t> Industries</a:t>
            </a:r>
          </a:p>
          <a:p>
            <a:endParaRPr lang="en-US" dirty="0"/>
          </a:p>
          <a:p>
            <a:r>
              <a:rPr lang="en-US" dirty="0"/>
              <a:t>CNMC/NHLBI have absorbed startup costs</a:t>
            </a:r>
          </a:p>
          <a:p>
            <a:endParaRPr lang="en-US" dirty="0"/>
          </a:p>
          <a:p>
            <a:r>
              <a:rPr lang="en-US" dirty="0"/>
              <a:t>CNMC &amp; NIH each have 2 banks of 4 projectors, at head and at foot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4294271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4914" y="6427230"/>
            <a:ext cx="856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Provided by speakers with no conflict of interest. Not intended as a product endorsement</a:t>
            </a:r>
          </a:p>
        </p:txBody>
      </p:sp>
    </p:spTree>
    <p:extLst>
      <p:ext uri="{BB962C8B-B14F-4D97-AF65-F5344CB8AC3E}">
        <p14:creationId xmlns:p14="http://schemas.microsoft.com/office/powerpoint/2010/main" val="239252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369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iCMR Factoids 2017</vt:lpstr>
      <vt:lpstr>iCMR introduction for newbies</vt:lpstr>
      <vt:lpstr>Basic Hardware for MRI catheterization 2017 (Not intended as product endorsements)</vt:lpstr>
      <vt:lpstr>Hi-Fi Hemo Recording: PRiME (Physiological Recording in MRI Environment) Connect to your cath lab hemo system (GE MacLab, Siemens Sensis), for Early Adopters</vt:lpstr>
      <vt:lpstr>Hi-Fi ECG &amp; Hemodynamic Recording Options:  Commercial Systems Still Investigational</vt:lpstr>
      <vt:lpstr>iCMR Audio Communications System</vt:lpstr>
      <vt:lpstr>RF shielded RF projector useful for iCMR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iCMR Factoids</dc:title>
  <dc:creator>Robert J. Lederman</dc:creator>
  <cp:lastModifiedBy>Robert J. Lederman</cp:lastModifiedBy>
  <cp:revision>39</cp:revision>
  <dcterms:created xsi:type="dcterms:W3CDTF">2017-01-29T19:48:25Z</dcterms:created>
  <dcterms:modified xsi:type="dcterms:W3CDTF">2017-02-01T21:20:42Z</dcterms:modified>
</cp:coreProperties>
</file>