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3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1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2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0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D6C2-4EF0-4D08-8788-416EF4CFE04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1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lederman@nih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funding/sbi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ventional@googlegroups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err="1" smtClean="0"/>
              <a:t>iCMR</a:t>
            </a:r>
            <a:r>
              <a:rPr lang="en-US" sz="7200" dirty="0" smtClean="0"/>
              <a:t> at SCMR 2015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Group Hug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535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</a:t>
            </a:r>
            <a:r>
              <a:rPr lang="en-US" dirty="0" err="1" smtClean="0"/>
              <a:t>iCMR</a:t>
            </a:r>
            <a:r>
              <a:rPr lang="en-US" dirty="0" smtClean="0"/>
              <a:t>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Clinical investigation of MRI Electrophysiology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New sites starting </a:t>
            </a:r>
            <a:r>
              <a:rPr lang="en-US" dirty="0" err="1" smtClean="0"/>
              <a:t>iCMR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Industry R&amp;D allocations towards </a:t>
            </a:r>
            <a:r>
              <a:rPr lang="en-US" dirty="0" err="1" smtClean="0"/>
              <a:t>iCMR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Hands-on </a:t>
            </a:r>
            <a:r>
              <a:rPr lang="en-US" dirty="0" err="1" smtClean="0"/>
              <a:t>iCMR</a:t>
            </a:r>
            <a:r>
              <a:rPr lang="en-US" dirty="0" smtClean="0"/>
              <a:t> workshop ~November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</a:t>
            </a:r>
            <a:r>
              <a:rPr lang="en-US" dirty="0" err="1" smtClean="0"/>
              <a:t>iCMR</a:t>
            </a:r>
            <a:r>
              <a:rPr lang="en-US" dirty="0" smtClean="0"/>
              <a:t> Workshop at NIH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3" y="1589088"/>
            <a:ext cx="73152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Tentative November 2015 in Bethesda Maryland USA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Observe a patient MRI catheterization procedure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Lectures: how to start a MRI catheterization program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Hands-on MRI catheterization on a large animal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Using NHLBI vendor (Siemens Interactive Front End)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To participate, contact me directly </a:t>
            </a:r>
            <a:r>
              <a:rPr lang="en-US" sz="2800" dirty="0" smtClean="0">
                <a:hlinkClick r:id="rId2"/>
              </a:rPr>
              <a:t>lederman@nih.gov</a:t>
            </a:r>
            <a:r>
              <a:rPr lang="en-US" sz="2800" dirty="0" smtClean="0"/>
              <a:t> </a:t>
            </a:r>
          </a:p>
        </p:txBody>
      </p:sp>
      <p:pic>
        <p:nvPicPr>
          <p:cNvPr id="1026" name="Picture 2" descr="http://blogs.suntimes.com/sportsprose/phone-booth-st-mary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95600"/>
            <a:ext cx="1905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8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SBIR </a:t>
            </a:r>
            <a:r>
              <a:rPr lang="en-US" sz="4000" b="1" dirty="0" smtClean="0"/>
              <a:t>contracts </a:t>
            </a:r>
            <a:r>
              <a:rPr lang="en-US" sz="4000" dirty="0" smtClean="0"/>
              <a:t>for </a:t>
            </a:r>
            <a:r>
              <a:rPr lang="en-US" sz="4000" dirty="0" err="1" smtClean="0"/>
              <a:t>iCMR</a:t>
            </a:r>
            <a:r>
              <a:rPr lang="en-US" sz="4000" dirty="0" smtClean="0"/>
              <a:t> &amp; pediatric devices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458684"/>
              </p:ext>
            </p:extLst>
          </p:nvPr>
        </p:nvGraphicFramePr>
        <p:xfrm>
          <a:off x="152400" y="1371597"/>
          <a:ext cx="8839200" cy="381000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56872"/>
                <a:gridCol w="602410"/>
                <a:gridCol w="5602727"/>
                <a:gridCol w="1877191"/>
              </a:tblGrid>
              <a:tr h="544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/>
                        <a:t>Year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smtClean="0"/>
                        <a:t>Topic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Status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544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2012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#69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Wireless Physiologic Telemetry for </a:t>
                      </a:r>
                      <a:r>
                        <a:rPr lang="de-DE" sz="1800" dirty="0" smtClean="0"/>
                        <a:t>iCMR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/>
                        <a:t>Awarded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2013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#76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MRI Myocardial Biopsy Forceps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/>
                        <a:t>Awarded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2014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#83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MRI Myocardial injection needle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Awarded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2014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#81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MRI Passive guidewire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Awarded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#89</a:t>
                      </a:r>
                      <a:endParaRPr 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In-bore defibrillation for invasive 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MRI procedures 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Reviewing</a:t>
                      </a:r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 for pediatrics &amp;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iCMR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Pending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5619574"/>
            <a:ext cx="521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http://www.nhlbi.nih.gov/funding/sbir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00244" y="6081239"/>
            <a:ext cx="7169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 you have a good </a:t>
            </a:r>
            <a:r>
              <a:rPr lang="en-US" sz="2400" dirty="0" err="1" smtClean="0"/>
              <a:t>iCMR</a:t>
            </a:r>
            <a:r>
              <a:rPr lang="en-US" sz="2400" dirty="0" smtClean="0"/>
              <a:t> topic suggestion?  Contact us!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95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iCMR</a:t>
            </a:r>
            <a:r>
              <a:rPr lang="en-US" dirty="0" smtClean="0"/>
              <a:t> Technical (T </a:t>
            </a:r>
            <a:r>
              <a:rPr lang="en-US" dirty="0" err="1" smtClean="0"/>
              <a:t>Schaeffter</a:t>
            </a:r>
            <a:r>
              <a:rPr lang="en-US" dirty="0" smtClean="0"/>
              <a:t>, D </a:t>
            </a:r>
            <a:r>
              <a:rPr lang="en-US" dirty="0" err="1" smtClean="0"/>
              <a:t>Herzka</a:t>
            </a:r>
            <a:r>
              <a:rPr lang="en-US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Schmooze &amp; Refresh 09:45-10:15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iCMR</a:t>
            </a:r>
            <a:r>
              <a:rPr lang="en-US" dirty="0" smtClean="0"/>
              <a:t> Electrophysiology (G Wright, E </a:t>
            </a:r>
            <a:r>
              <a:rPr lang="en-US" dirty="0" err="1" smtClean="0"/>
              <a:t>Kholmovski</a:t>
            </a:r>
            <a:r>
              <a:rPr lang="en-US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Schmooze </a:t>
            </a:r>
            <a:r>
              <a:rPr lang="en-US" dirty="0"/>
              <a:t>&amp; Refresh 11:45-12:30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iCMR</a:t>
            </a:r>
            <a:r>
              <a:rPr lang="en-US" dirty="0" smtClean="0"/>
              <a:t> Cardiac &amp; Vascular (V </a:t>
            </a:r>
            <a:r>
              <a:rPr lang="en-US" dirty="0" err="1" smtClean="0"/>
              <a:t>Muthurangu</a:t>
            </a:r>
            <a:r>
              <a:rPr lang="en-US" dirty="0" smtClean="0"/>
              <a:t>, T Rogers)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Adjourn 14:00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Log!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Please fill it out the one-page form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use this to lobby SCMR for a 2016 workshop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2"/>
              </a:rPr>
              <a:t>interventional@googlegroups.com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7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Newcomers are the most welcome here</a:t>
            </a:r>
          </a:p>
          <a:p>
            <a:pPr lvl="1"/>
            <a:r>
              <a:rPr lang="en-US" dirty="0" smtClean="0"/>
              <a:t>Plan to begin </a:t>
            </a:r>
            <a:r>
              <a:rPr lang="en-US" dirty="0" err="1" smtClean="0"/>
              <a:t>iCMR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Just </a:t>
            </a:r>
            <a:r>
              <a:rPr lang="en-US" dirty="0" smtClean="0"/>
              <a:t>browsing?</a:t>
            </a:r>
            <a:endParaRPr lang="en-US" dirty="0" smtClean="0"/>
          </a:p>
          <a:p>
            <a:r>
              <a:rPr lang="en-US" dirty="0" smtClean="0"/>
              <a:t>Invited speakers: 12 minutes + 3 minutes Q&amp;A</a:t>
            </a:r>
          </a:p>
          <a:p>
            <a:r>
              <a:rPr lang="en-US" dirty="0" smtClean="0"/>
              <a:t>Open mic: newcomers to express interest, revival-style</a:t>
            </a:r>
          </a:p>
          <a:p>
            <a:r>
              <a:rPr lang="en-US" dirty="0" smtClean="0"/>
              <a:t>Industry tidbits: 3 minute teasers about </a:t>
            </a:r>
            <a:r>
              <a:rPr lang="en-US" dirty="0" err="1" smtClean="0"/>
              <a:t>iCMR</a:t>
            </a:r>
            <a:r>
              <a:rPr lang="en-US" dirty="0" smtClean="0"/>
              <a:t> technology &amp; products</a:t>
            </a:r>
          </a:p>
          <a:p>
            <a:r>
              <a:rPr lang="en-US" dirty="0" smtClean="0"/>
              <a:t>Interruptions are good: don’t speak, shout!</a:t>
            </a:r>
          </a:p>
          <a:p>
            <a:pPr lvl="1"/>
            <a:r>
              <a:rPr lang="en-US" dirty="0" smtClean="0"/>
              <a:t>Please introduce </a:t>
            </a:r>
            <a:r>
              <a:rPr lang="en-US" dirty="0" smtClean="0"/>
              <a:t>yourself when you speak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93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276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iCMR at SCMR 2015</vt:lpstr>
      <vt:lpstr>2015 iCMR news</vt:lpstr>
      <vt:lpstr>Hands-on iCMR Workshop at NIH</vt:lpstr>
      <vt:lpstr>SBIR contracts for iCMR &amp; pediatric devices</vt:lpstr>
      <vt:lpstr>Today’s Agenda</vt:lpstr>
      <vt:lpstr>Participation Log!</vt:lpstr>
      <vt:lpstr>Ground Rules</vt:lpstr>
    </vt:vector>
  </TitlesOfParts>
  <Company>NHLBI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iCMR at SCMR 2015</dc:title>
  <dc:creator>Robert J. Lederman</dc:creator>
  <cp:lastModifiedBy>Robert J. Lederman</cp:lastModifiedBy>
  <cp:revision>11</cp:revision>
  <dcterms:created xsi:type="dcterms:W3CDTF">2015-02-02T13:31:25Z</dcterms:created>
  <dcterms:modified xsi:type="dcterms:W3CDTF">2015-02-04T13:03:53Z</dcterms:modified>
</cp:coreProperties>
</file>