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D7B76-94A0-4C4B-94E2-66EDDFCD4A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663280" y="4221088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>
                <a:solidFill>
                  <a:srgbClr val="4D4D4D"/>
                </a:solidFill>
                <a:latin typeface="Calibri" pitchFamily="34" charset="0"/>
              </a:rPr>
              <a:t>KING’S MEDICAL ENGINEERING CENTRE</a:t>
            </a:r>
            <a:endParaRPr lang="en-US" sz="1800" dirty="0" smtClean="0">
              <a:solidFill>
                <a:srgbClr val="4D4D4D"/>
              </a:solidFill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52E89-B488-4EE9-8566-0FC70CBCE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FB9024-F44A-4987-8C27-38C07FB20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latin typeface="Calibri" pitchFamily="34" charset="0"/>
                <a:cs typeface="Calibri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  <a:lvl3pPr>
              <a:defRPr sz="130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B979BE-2CB3-41B7-BEA9-CCE93B17E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1F857-9026-435B-91B2-C47DB737B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7C8A45-D590-4F23-9678-75DA117A4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A95BAB-A53D-43A4-8787-13CE31B9F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9018D6-6BB3-41BE-BA7B-2DE29CE9D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0496AF-592D-42DE-B910-BCB7475CD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600490-F05A-4668-AF3E-F2BB7E8FB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4B0ED2-B019-4B57-AD54-5C88312FF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0" descr="MEI_Heart_logo_uni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6309320"/>
            <a:ext cx="1150789" cy="3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1800225" y="31219775"/>
            <a:ext cx="39533513" cy="1588"/>
          </a:xfrm>
          <a:prstGeom prst="line">
            <a:avLst/>
          </a:prstGeom>
          <a:ln w="12700" cap="flat" cmpd="sng" algn="ctr">
            <a:solidFill>
              <a:srgbClr val="423A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5"/>
          <p:cNvCxnSpPr/>
          <p:nvPr/>
        </p:nvCxnSpPr>
        <p:spPr>
          <a:xfrm>
            <a:off x="395536" y="6093296"/>
            <a:ext cx="8347075" cy="9525"/>
          </a:xfrm>
          <a:prstGeom prst="line">
            <a:avLst/>
          </a:prstGeom>
          <a:ln w="12700" cap="flat" cmpd="sng" algn="ctr">
            <a:solidFill>
              <a:srgbClr val="423A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813" name="Picture 8" descr="KCLLog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7169725" y="31253113"/>
            <a:ext cx="42052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8" descr="KCLLog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7385625" y="31469013"/>
            <a:ext cx="42052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8" descr="KCLLog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7601525" y="31684913"/>
            <a:ext cx="42052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8" descr="KCLLog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7817425" y="31900813"/>
            <a:ext cx="42052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8" descr="KCLLog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8033325" y="32116713"/>
            <a:ext cx="42052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Picture 8" descr="KCLLogo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/>
          <a:stretch>
            <a:fillRect/>
          </a:stretch>
        </p:blipFill>
        <p:spPr bwMode="auto">
          <a:xfrm>
            <a:off x="38249225" y="32332613"/>
            <a:ext cx="4205288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00" y="6183475"/>
            <a:ext cx="485825" cy="4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2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374BFCF-295C-4301-8906-632A3A8D75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rgbClr val="423A34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423A34"/>
        </a:buClr>
        <a:buFont typeface="Arial" charset="0"/>
        <a:defRPr sz="1000">
          <a:solidFill>
            <a:srgbClr val="423A34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defRPr sz="10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file:///C:\Users\rk10\Dropbox\conferences\scmr_2015\mip_rotating.avi" TargetMode="External"/><Relationship Id="rId1" Type="http://schemas.openxmlformats.org/officeDocument/2006/relationships/video" Target="file:///C:\Users\rk10\Dropbox\conferences\scmr_2015\rotating_cb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hD\presentations\kcl_talk\2DNav_CRT.av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k10\Dropbox\conferences\scmr_2015\surface_flatten_test.av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k10\Dropbox\conferences\scmr_2015\atrial_flutter_video_on_unfold.m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Processing and Visualization for CMR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Rashed Karim, </a:t>
            </a:r>
            <a:r>
              <a:rPr lang="en-GB" dirty="0" err="1" smtClean="0"/>
              <a:t>Msc</a:t>
            </a:r>
            <a:r>
              <a:rPr lang="en-GB" dirty="0" smtClean="0"/>
              <a:t> PhD</a:t>
            </a:r>
            <a:endParaRPr lang="en-GB" dirty="0"/>
          </a:p>
        </p:txBody>
      </p:sp>
      <p:pic>
        <p:nvPicPr>
          <p:cNvPr id="8" name="Picture 7" descr="KC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797152"/>
            <a:ext cx="2376264" cy="1058470"/>
          </a:xfrm>
          <a:prstGeom prst="rect">
            <a:avLst/>
          </a:prstGeom>
        </p:spPr>
      </p:pic>
      <p:pic>
        <p:nvPicPr>
          <p:cNvPr id="9" name="Picture 8" descr="st_thom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97152"/>
            <a:ext cx="2917309" cy="104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 atrium Standard </a:t>
            </a:r>
            <a:r>
              <a:rPr lang="en-GB" dirty="0" smtClean="0"/>
              <a:t>T</a:t>
            </a:r>
            <a:r>
              <a:rPr lang="en-GB" dirty="0" smtClean="0"/>
              <a:t>emplate</a:t>
            </a:r>
            <a:endParaRPr lang="en-GB" dirty="0"/>
          </a:p>
        </p:txBody>
      </p:sp>
      <p:pic>
        <p:nvPicPr>
          <p:cNvPr id="4" name="Content Placeholder 3" descr="SUM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5542462" cy="5283028"/>
          </a:xfrm>
        </p:spPr>
      </p:pic>
      <p:pic>
        <p:nvPicPr>
          <p:cNvPr id="5" name="Picture 4" descr="SUM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6458" y="0"/>
            <a:ext cx="2097542" cy="2304256"/>
          </a:xfrm>
          <a:prstGeom prst="rect">
            <a:avLst/>
          </a:prstGeom>
        </p:spPr>
      </p:pic>
      <p:pic>
        <p:nvPicPr>
          <p:cNvPr id="6" name="Picture 5" descr="LA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1602767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enhancement CMR Database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Left atrium DE-MRI challenge</a:t>
            </a:r>
            <a:r>
              <a:rPr lang="en-GB" baseline="30000" dirty="0" smtClean="0"/>
              <a:t>1</a:t>
            </a:r>
          </a:p>
          <a:p>
            <a:pPr lvl="1"/>
            <a:r>
              <a:rPr lang="en-GB" dirty="0" smtClean="0"/>
              <a:t>30 Pre and 30 Post-ablation DE-MRI </a:t>
            </a:r>
          </a:p>
          <a:p>
            <a:endParaRPr lang="en-GB" dirty="0"/>
          </a:p>
        </p:txBody>
      </p:sp>
      <p:pic>
        <p:nvPicPr>
          <p:cNvPr id="5" name="Picture 4" descr="cdemris_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72934"/>
            <a:ext cx="2073034" cy="948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609329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References:</a:t>
            </a:r>
            <a:r>
              <a:rPr lang="en-GB" sz="800" dirty="0" smtClean="0"/>
              <a:t> </a:t>
            </a:r>
          </a:p>
          <a:p>
            <a:r>
              <a:rPr lang="en-GB" sz="800" dirty="0" smtClean="0"/>
              <a:t>1. Karim R, </a:t>
            </a:r>
            <a:r>
              <a:rPr lang="en-GB" sz="800" dirty="0" err="1" smtClean="0"/>
              <a:t>Housden</a:t>
            </a:r>
            <a:r>
              <a:rPr lang="en-GB" sz="800" dirty="0" smtClean="0"/>
              <a:t> James, R. </a:t>
            </a:r>
            <a:r>
              <a:rPr lang="en-GB" sz="800" dirty="0" err="1" smtClean="0"/>
              <a:t>Balasubramaniam</a:t>
            </a:r>
            <a:r>
              <a:rPr lang="en-GB" sz="800" dirty="0" smtClean="0"/>
              <a:t> M., et al. Evaluation of current algorithms for segmentation of scar tissue from late Gadolinium enhancement cardiovascular magnetic resonance of the left atrium. </a:t>
            </a:r>
            <a:r>
              <a:rPr lang="en-GB" sz="800" b="1" dirty="0" smtClean="0"/>
              <a:t>Journal of Cardiovascular Magnetic Resonance </a:t>
            </a:r>
            <a:r>
              <a:rPr lang="en-GB" sz="800" dirty="0" smtClean="0"/>
              <a:t>2013.</a:t>
            </a:r>
          </a:p>
        </p:txBody>
      </p:sp>
      <p:pic>
        <p:nvPicPr>
          <p:cNvPr id="7" name="Picture 6" descr="jcmr_pa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7"/>
            <a:ext cx="3259731" cy="2313561"/>
          </a:xfrm>
          <a:prstGeom prst="rect">
            <a:avLst/>
          </a:prstGeom>
        </p:spPr>
      </p:pic>
      <p:pic>
        <p:nvPicPr>
          <p:cNvPr id="8" name="Picture 7" descr="preablation_jcm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3043924" cy="2363517"/>
          </a:xfrm>
          <a:prstGeom prst="rect">
            <a:avLst/>
          </a:prstGeom>
        </p:spPr>
      </p:pic>
      <p:pic>
        <p:nvPicPr>
          <p:cNvPr id="10" name="Picture 9" descr="postablation_jcm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564904"/>
            <a:ext cx="41241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enhancement CMR Database</a:t>
            </a:r>
            <a:endParaRPr lang="en-GB" dirty="0"/>
          </a:p>
        </p:txBody>
      </p:sp>
      <p:pic>
        <p:nvPicPr>
          <p:cNvPr id="4" name="Content Placeholder 3" descr="lv_challenge_websi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5144"/>
            <a:ext cx="6995120" cy="3846246"/>
          </a:xfrm>
        </p:spPr>
      </p:pic>
      <p:sp>
        <p:nvSpPr>
          <p:cNvPr id="5" name="Rectangle 4"/>
          <p:cNvSpPr/>
          <p:nvPr/>
        </p:nvSpPr>
        <p:spPr>
          <a:xfrm>
            <a:off x="2303240" y="522920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http://www.doc.ic.ac.uk/~rkarim/lv_framework/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Dr. </a:t>
            </a:r>
            <a:r>
              <a:rPr lang="en-GB" dirty="0" err="1" smtClean="0"/>
              <a:t>Kawal</a:t>
            </a:r>
            <a:r>
              <a:rPr lang="en-GB" dirty="0" smtClean="0"/>
              <a:t> Rhode</a:t>
            </a:r>
          </a:p>
          <a:p>
            <a:r>
              <a:rPr lang="en-GB" dirty="0" smtClean="0"/>
              <a:t>Prof. Reza </a:t>
            </a:r>
            <a:r>
              <a:rPr lang="en-GB" dirty="0" err="1" smtClean="0"/>
              <a:t>Razavi</a:t>
            </a:r>
            <a:endParaRPr lang="en-GB" dirty="0" smtClean="0"/>
          </a:p>
          <a:p>
            <a:r>
              <a:rPr lang="en-GB" dirty="0" smtClean="0"/>
              <a:t>Dr. </a:t>
            </a:r>
            <a:r>
              <a:rPr lang="en-GB" dirty="0" err="1" smtClean="0"/>
              <a:t>Aruna</a:t>
            </a:r>
            <a:r>
              <a:rPr lang="en-GB" dirty="0" smtClean="0"/>
              <a:t> </a:t>
            </a:r>
            <a:r>
              <a:rPr lang="en-GB" dirty="0" err="1" smtClean="0"/>
              <a:t>Arujuna</a:t>
            </a:r>
            <a:endParaRPr lang="en-GB" dirty="0" smtClean="0"/>
          </a:p>
          <a:p>
            <a:r>
              <a:rPr lang="en-GB" dirty="0" smtClean="0"/>
              <a:t>Dr. R. James </a:t>
            </a:r>
            <a:r>
              <a:rPr lang="en-GB" dirty="0" err="1" smtClean="0"/>
              <a:t>Housden</a:t>
            </a:r>
            <a:r>
              <a:rPr lang="en-GB" dirty="0" smtClean="0"/>
              <a:t> </a:t>
            </a:r>
          </a:p>
          <a:p>
            <a:r>
              <a:rPr lang="en-GB" dirty="0" smtClean="0"/>
              <a:t>Dr. </a:t>
            </a:r>
            <a:r>
              <a:rPr lang="en-GB" dirty="0" err="1" smtClean="0"/>
              <a:t>Jaswinder</a:t>
            </a:r>
            <a:r>
              <a:rPr lang="en-GB" dirty="0" smtClean="0"/>
              <a:t> Gill </a:t>
            </a:r>
          </a:p>
          <a:p>
            <a:r>
              <a:rPr lang="en-GB" dirty="0" smtClean="0"/>
              <a:t>Prof. C. Aldo </a:t>
            </a:r>
            <a:r>
              <a:rPr lang="en-GB" dirty="0" err="1" smtClean="0"/>
              <a:t>Rinaldi</a:t>
            </a:r>
            <a:endParaRPr lang="en-GB" dirty="0" smtClean="0"/>
          </a:p>
          <a:p>
            <a:r>
              <a:rPr lang="en-GB" dirty="0" smtClean="0"/>
              <a:t>Dr. Christian </a:t>
            </a:r>
            <a:r>
              <a:rPr lang="en-GB" dirty="0" err="1" smtClean="0"/>
              <a:t>Sohns</a:t>
            </a:r>
            <a:r>
              <a:rPr lang="en-GB" dirty="0" smtClean="0"/>
              <a:t> </a:t>
            </a:r>
          </a:p>
          <a:p>
            <a:r>
              <a:rPr lang="en-GB" dirty="0" smtClean="0"/>
              <a:t>Dr. Mark O’Neill </a:t>
            </a:r>
          </a:p>
          <a:p>
            <a:r>
              <a:rPr lang="en-GB" dirty="0" smtClean="0"/>
              <a:t>Dr. </a:t>
            </a:r>
            <a:r>
              <a:rPr lang="en-GB" dirty="0" err="1" smtClean="0"/>
              <a:t>YingLiang</a:t>
            </a:r>
            <a:r>
              <a:rPr lang="en-GB" dirty="0" smtClean="0"/>
              <a:t> Ma</a:t>
            </a:r>
          </a:p>
          <a:p>
            <a:r>
              <a:rPr lang="en-GB" dirty="0" smtClean="0"/>
              <a:t>Dr. Catalina-</a:t>
            </a:r>
            <a:r>
              <a:rPr lang="en-GB" dirty="0" err="1" smtClean="0"/>
              <a:t>Tobon</a:t>
            </a:r>
            <a:r>
              <a:rPr lang="en-GB" dirty="0" smtClean="0"/>
              <a:t> Gomez</a:t>
            </a:r>
          </a:p>
          <a:p>
            <a:r>
              <a:rPr lang="en-GB" dirty="0" smtClean="0"/>
              <a:t>Dr. </a:t>
            </a:r>
            <a:r>
              <a:rPr lang="en-GB" dirty="0" err="1" smtClean="0"/>
              <a:t>Zhong</a:t>
            </a:r>
            <a:r>
              <a:rPr lang="en-GB" dirty="0" smtClean="0"/>
              <a:t> Chen</a:t>
            </a:r>
          </a:p>
          <a:p>
            <a:r>
              <a:rPr lang="en-GB" dirty="0" smtClean="0"/>
              <a:t>Prof. Tobias </a:t>
            </a:r>
            <a:r>
              <a:rPr lang="en-GB" dirty="0" err="1" smtClean="0"/>
              <a:t>Schaeffter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KC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941168"/>
            <a:ext cx="2376264" cy="1058470"/>
          </a:xfrm>
          <a:prstGeom prst="rect">
            <a:avLst/>
          </a:prstGeom>
        </p:spPr>
      </p:pic>
      <p:pic>
        <p:nvPicPr>
          <p:cNvPr id="5" name="Picture 4" descr="st_thom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941168"/>
            <a:ext cx="2917309" cy="1041896"/>
          </a:xfrm>
          <a:prstGeom prst="rect">
            <a:avLst/>
          </a:prstGeom>
        </p:spPr>
      </p:pic>
      <p:pic>
        <p:nvPicPr>
          <p:cNvPr id="10" name="Picture 9" descr="welc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293096"/>
            <a:ext cx="2146840" cy="348480"/>
          </a:xfrm>
          <a:prstGeom prst="rect">
            <a:avLst/>
          </a:prstGeom>
        </p:spPr>
      </p:pic>
      <p:pic>
        <p:nvPicPr>
          <p:cNvPr id="11" name="Picture 10" descr="guyssthom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509120"/>
            <a:ext cx="1507912" cy="24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Data processing – Late enhancement CMR 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Clinical application 1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Data visualization – Left atrium 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Clinical application 2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Image database for data processing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enhancement CMR Processing </a:t>
            </a:r>
            <a:endParaRPr lang="en-GB" dirty="0"/>
          </a:p>
        </p:txBody>
      </p:sp>
      <p:pic>
        <p:nvPicPr>
          <p:cNvPr id="10" name="Content Placeholder 9" descr="ssfp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515638" cy="2859044"/>
          </a:xfrm>
        </p:spPr>
      </p:pic>
      <p:pic>
        <p:nvPicPr>
          <p:cNvPr id="4" name="Picture 3" descr="mri_post"/>
          <p:cNvPicPr>
            <a:picLocks noChangeAspect="1" noChangeArrowheads="1"/>
          </p:cNvPicPr>
          <p:nvPr/>
        </p:nvPicPr>
        <p:blipFill>
          <a:blip r:embed="rId5" cstate="print"/>
          <a:srcRect l="6555" t="22920" r="42343" b="31189"/>
          <a:stretch>
            <a:fillRect/>
          </a:stretch>
        </p:blipFill>
        <p:spPr bwMode="auto">
          <a:xfrm>
            <a:off x="467544" y="1052736"/>
            <a:ext cx="3312368" cy="237825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339752" y="2636912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39752" y="198884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91680" y="1916832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691680" y="2564904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91680" y="609329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References:</a:t>
            </a:r>
            <a:r>
              <a:rPr lang="en-GB" sz="800" dirty="0" smtClean="0"/>
              <a:t> </a:t>
            </a:r>
          </a:p>
          <a:p>
            <a:r>
              <a:rPr lang="en-GB" sz="800" dirty="0" smtClean="0"/>
              <a:t>1. Knowles B, Caulfield D, </a:t>
            </a:r>
            <a:r>
              <a:rPr lang="en-GB" sz="800" dirty="0" err="1" smtClean="0"/>
              <a:t>Cooklin</a:t>
            </a:r>
            <a:r>
              <a:rPr lang="en-GB" sz="800" dirty="0" smtClean="0"/>
              <a:t> M et al., 3-D visualization of acute RF ablation lesions using MRI for the simultaneous determination of the patterns of necrosis and </a:t>
            </a:r>
            <a:r>
              <a:rPr lang="en-GB" sz="800" dirty="0" err="1" smtClean="0"/>
              <a:t>edema</a:t>
            </a:r>
            <a:r>
              <a:rPr lang="en-GB" sz="800" dirty="0" smtClean="0"/>
              <a:t>, </a:t>
            </a:r>
            <a:r>
              <a:rPr lang="en-GB" sz="800" b="1" dirty="0" smtClean="0"/>
              <a:t>IEEE Transactions Biomedical Engineering</a:t>
            </a:r>
            <a:r>
              <a:rPr lang="en-GB" sz="800" dirty="0" smtClean="0"/>
              <a:t>, </a:t>
            </a:r>
            <a:r>
              <a:rPr lang="en-GB" sz="800" dirty="0" smtClean="0"/>
              <a:t>2010</a:t>
            </a:r>
            <a:endParaRPr lang="en-GB" sz="800" dirty="0" smtClean="0"/>
          </a:p>
        </p:txBody>
      </p:sp>
      <p:pic>
        <p:nvPicPr>
          <p:cNvPr id="11" name="rotating_c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76256" y="2636912"/>
            <a:ext cx="2059626" cy="128506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 flipV="1">
            <a:off x="3779912" y="1618162"/>
            <a:ext cx="3312368" cy="6237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7984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Registration </a:t>
            </a:r>
            <a:endParaRPr lang="en-GB" dirty="0"/>
          </a:p>
        </p:txBody>
      </p:sp>
      <p:pic>
        <p:nvPicPr>
          <p:cNvPr id="15" name="Picture 14" descr="MIP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005064"/>
            <a:ext cx="2124304" cy="1944216"/>
          </a:xfrm>
          <a:prstGeom prst="rect">
            <a:avLst/>
          </a:prstGeom>
        </p:spPr>
      </p:pic>
      <p:pic>
        <p:nvPicPr>
          <p:cNvPr id="16" name="Picture 15" descr="MIP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005064"/>
            <a:ext cx="1955320" cy="19454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4499992" y="4581128"/>
            <a:ext cx="72008" cy="21602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88024" y="4437112"/>
            <a:ext cx="0" cy="21602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0" y="5229200"/>
            <a:ext cx="0" cy="28803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88024" y="5157192"/>
            <a:ext cx="144016" cy="28803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39952" y="4581128"/>
            <a:ext cx="72008" cy="21602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48064" y="5157192"/>
            <a:ext cx="216024" cy="21602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mip_rotating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940152" y="4005064"/>
            <a:ext cx="1971219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enhancement CMR Processing 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5544992" y="1772816"/>
            <a:ext cx="504056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Times New Roman" pitchFamily="18" charset="0"/>
              </a:rPr>
              <a:t>P1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388424" y="1772816"/>
            <a:ext cx="576064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P3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985152" y="1772816"/>
            <a:ext cx="504056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97120" y="836712"/>
            <a:ext cx="1224136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Scar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697120" y="2852936"/>
            <a:ext cx="1224136" cy="43204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Times New Roman" pitchFamily="18" charset="0"/>
              </a:rPr>
              <a:t>Non-scar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7"/>
            <a:endCxn id="8" idx="2"/>
          </p:cNvCxnSpPr>
          <p:nvPr/>
        </p:nvCxnSpPr>
        <p:spPr bwMode="auto">
          <a:xfrm flipV="1">
            <a:off x="5975231" y="1196752"/>
            <a:ext cx="1333957" cy="6393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7589764" y="916176"/>
            <a:ext cx="639336" cy="12004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5"/>
            <a:endCxn id="9" idx="0"/>
          </p:cNvCxnSpPr>
          <p:nvPr/>
        </p:nvCxnSpPr>
        <p:spPr bwMode="auto">
          <a:xfrm rot="16200000" flipH="1">
            <a:off x="6286537" y="1830285"/>
            <a:ext cx="711344" cy="13339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0"/>
          </p:cNvCxnSpPr>
          <p:nvPr/>
        </p:nvCxnSpPr>
        <p:spPr bwMode="auto">
          <a:xfrm rot="5400000">
            <a:off x="7687230" y="1826822"/>
            <a:ext cx="648072" cy="14041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84168" y="1988840"/>
            <a:ext cx="9361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524328" y="1988840"/>
            <a:ext cx="9361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5652120" y="980728"/>
            <a:ext cx="3349256" cy="1511595"/>
          </a:xfrm>
          <a:custGeom>
            <a:avLst/>
            <a:gdLst>
              <a:gd name="connsiteX0" fmla="*/ 0 w 3349256"/>
              <a:gd name="connsiteY0" fmla="*/ 219739 h 1511595"/>
              <a:gd name="connsiteX1" fmla="*/ 903767 w 3349256"/>
              <a:gd name="connsiteY1" fmla="*/ 719470 h 1511595"/>
              <a:gd name="connsiteX2" fmla="*/ 1180214 w 3349256"/>
              <a:gd name="connsiteY2" fmla="*/ 1240465 h 1511595"/>
              <a:gd name="connsiteX3" fmla="*/ 1446028 w 3349256"/>
              <a:gd name="connsiteY3" fmla="*/ 1506279 h 1511595"/>
              <a:gd name="connsiteX4" fmla="*/ 2020186 w 3349256"/>
              <a:gd name="connsiteY4" fmla="*/ 1208567 h 1511595"/>
              <a:gd name="connsiteX5" fmla="*/ 2211572 w 3349256"/>
              <a:gd name="connsiteY5" fmla="*/ 666307 h 1511595"/>
              <a:gd name="connsiteX6" fmla="*/ 3104707 w 3349256"/>
              <a:gd name="connsiteY6" fmla="*/ 102781 h 1511595"/>
              <a:gd name="connsiteX7" fmla="*/ 3349256 w 3349256"/>
              <a:gd name="connsiteY7" fmla="*/ 49618 h 151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9256" h="1511595">
                <a:moveTo>
                  <a:pt x="0" y="219739"/>
                </a:moveTo>
                <a:cubicBezTo>
                  <a:pt x="353532" y="384544"/>
                  <a:pt x="707065" y="549349"/>
                  <a:pt x="903767" y="719470"/>
                </a:cubicBezTo>
                <a:cubicBezTo>
                  <a:pt x="1100469" y="889591"/>
                  <a:pt x="1089837" y="1109330"/>
                  <a:pt x="1180214" y="1240465"/>
                </a:cubicBezTo>
                <a:cubicBezTo>
                  <a:pt x="1270591" y="1371600"/>
                  <a:pt x="1306033" y="1511595"/>
                  <a:pt x="1446028" y="1506279"/>
                </a:cubicBezTo>
                <a:cubicBezTo>
                  <a:pt x="1586023" y="1500963"/>
                  <a:pt x="1892595" y="1348562"/>
                  <a:pt x="2020186" y="1208567"/>
                </a:cubicBezTo>
                <a:cubicBezTo>
                  <a:pt x="2147777" y="1068572"/>
                  <a:pt x="2030819" y="850605"/>
                  <a:pt x="2211572" y="666307"/>
                </a:cubicBezTo>
                <a:cubicBezTo>
                  <a:pt x="2392326" y="482009"/>
                  <a:pt x="2915093" y="205563"/>
                  <a:pt x="3104707" y="102781"/>
                </a:cubicBezTo>
                <a:cubicBezTo>
                  <a:pt x="3294321" y="0"/>
                  <a:pt x="3321788" y="24809"/>
                  <a:pt x="3349256" y="49618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9512" y="2996952"/>
            <a:ext cx="5328592" cy="1512168"/>
          </a:xfrm>
          <a:prstGeom prst="rect">
            <a:avLst/>
          </a:prstGeom>
          <a:solidFill>
            <a:schemeClr val="tx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Non-scar tissue</a:t>
            </a:r>
            <a:r>
              <a:rPr kumimoji="0" lang="en-GB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model</a:t>
            </a:r>
            <a:endParaRPr kumimoji="0" lang="en-GB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9512" y="980728"/>
            <a:ext cx="5328592" cy="1944216"/>
          </a:xfrm>
          <a:prstGeom prst="rect">
            <a:avLst/>
          </a:prstGeom>
          <a:solidFill>
            <a:schemeClr val="tx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Scar training</a:t>
            </a:r>
          </a:p>
        </p:txBody>
      </p:sp>
      <p:pic>
        <p:nvPicPr>
          <p:cNvPr id="19" name="Picture 18" descr="hand_scar_cakebread_by_al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8932" y="1419076"/>
            <a:ext cx="864096" cy="801192"/>
          </a:xfrm>
          <a:prstGeom prst="rect">
            <a:avLst/>
          </a:prstGeom>
        </p:spPr>
      </p:pic>
      <p:pic>
        <p:nvPicPr>
          <p:cNvPr id="20" name="Picture 19" descr="hand_scar_cakebread_by_al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1332" y="1571476"/>
            <a:ext cx="864096" cy="801192"/>
          </a:xfrm>
          <a:prstGeom prst="rect">
            <a:avLst/>
          </a:prstGeom>
        </p:spPr>
      </p:pic>
      <p:pic>
        <p:nvPicPr>
          <p:cNvPr id="21" name="Picture 20" descr="hand_scar_cakebread_by_al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3732" y="1723876"/>
            <a:ext cx="864096" cy="801192"/>
          </a:xfrm>
          <a:prstGeom prst="rect">
            <a:avLst/>
          </a:prstGeom>
        </p:spPr>
      </p:pic>
      <p:pic>
        <p:nvPicPr>
          <p:cNvPr id="22" name="Picture 21" descr="hand_scar_cakebread_by_al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96132" y="1876276"/>
            <a:ext cx="864096" cy="80119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rot="16200000" flipH="1">
            <a:off x="1331640" y="1340768"/>
            <a:ext cx="43204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91680" y="11967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Training images </a:t>
            </a:r>
            <a:endParaRPr lang="en-GB" sz="1000" dirty="0"/>
          </a:p>
        </p:txBody>
      </p:sp>
      <p:pic>
        <p:nvPicPr>
          <p:cNvPr id="25" name="Picture 24" descr="scar_distrib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42973"/>
            <a:ext cx="2232248" cy="1345878"/>
          </a:xfrm>
          <a:prstGeom prst="rect">
            <a:avLst/>
          </a:prstGeom>
        </p:spPr>
      </p:pic>
      <p:pic>
        <p:nvPicPr>
          <p:cNvPr id="26" name="Picture 25" descr="schematic_interfacing_tissu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2592288" cy="831666"/>
          </a:xfrm>
          <a:prstGeom prst="rect">
            <a:avLst/>
          </a:prstGeom>
        </p:spPr>
      </p:pic>
      <p:pic>
        <p:nvPicPr>
          <p:cNvPr id="27" name="Picture 2" descr="C:\PhD\presentations\kcl_talk\graphics\dunwoody_pl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068960"/>
            <a:ext cx="2088232" cy="134041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555776" y="1124744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Examples of scar intensity distributions</a:t>
            </a:r>
            <a:endParaRPr lang="en-GB" sz="1000" dirty="0"/>
          </a:p>
        </p:txBody>
      </p:sp>
      <p:pic>
        <p:nvPicPr>
          <p:cNvPr id="33" name="Picture 32" descr="lge_scar_automat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221088"/>
            <a:ext cx="3606523" cy="1800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91680" y="609329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References:</a:t>
            </a:r>
            <a:r>
              <a:rPr lang="en-GB" sz="800" dirty="0" smtClean="0"/>
              <a:t> </a:t>
            </a:r>
          </a:p>
          <a:p>
            <a:r>
              <a:rPr lang="en-GB" sz="800" dirty="0" smtClean="0"/>
              <a:t>1. </a:t>
            </a:r>
            <a:r>
              <a:rPr lang="en-GB" sz="800" dirty="0" smtClean="0"/>
              <a:t>R. Karim, A. </a:t>
            </a:r>
            <a:r>
              <a:rPr lang="en-GB" sz="800" dirty="0" err="1" smtClean="0"/>
              <a:t>Arujuna</a:t>
            </a:r>
            <a:r>
              <a:rPr lang="en-GB" sz="800" dirty="0" smtClean="0"/>
              <a:t>, R. </a:t>
            </a:r>
            <a:r>
              <a:rPr lang="en-GB" sz="800" dirty="0" err="1" smtClean="0"/>
              <a:t>Housden</a:t>
            </a:r>
            <a:r>
              <a:rPr lang="en-GB" sz="800" dirty="0" smtClean="0"/>
              <a:t>, et  al. A Method to Standardize Quantification of Left </a:t>
            </a:r>
            <a:r>
              <a:rPr lang="en-GB" sz="800" dirty="0" err="1" smtClean="0"/>
              <a:t>Atrial</a:t>
            </a:r>
            <a:r>
              <a:rPr lang="en-GB" sz="800" dirty="0" smtClean="0"/>
              <a:t> Scar From Delayed-Enhancement MR Images</a:t>
            </a:r>
            <a:r>
              <a:rPr lang="en-GB" sz="800" dirty="0" smtClean="0"/>
              <a:t>, </a:t>
            </a:r>
            <a:r>
              <a:rPr lang="en-GB" sz="800" b="1" dirty="0" smtClean="0"/>
              <a:t>IEEE </a:t>
            </a:r>
            <a:r>
              <a:rPr lang="en-GB" sz="800" b="1" dirty="0" smtClean="0"/>
              <a:t>Translation Engineering in Health and Medicine, 2014</a:t>
            </a:r>
            <a:endParaRPr lang="en-GB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Application</a:t>
            </a:r>
            <a:endParaRPr lang="en-GB" dirty="0"/>
          </a:p>
        </p:txBody>
      </p:sp>
      <p:pic>
        <p:nvPicPr>
          <p:cNvPr id="5" name="Content Placeholder 4" descr="circulation_Aru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563888" cy="1945784"/>
          </a:xfrm>
        </p:spPr>
      </p:pic>
      <p:pic>
        <p:nvPicPr>
          <p:cNvPr id="1026" name="Picture 2" descr="C:\PhD\experiments\kcl_data\aruna_after_paper_review\CM\CM_gr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60" y="2132856"/>
            <a:ext cx="9049540" cy="37953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609329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References:</a:t>
            </a:r>
            <a:r>
              <a:rPr lang="en-GB" sz="800" dirty="0" smtClean="0"/>
              <a:t> </a:t>
            </a:r>
          </a:p>
          <a:p>
            <a:r>
              <a:rPr lang="en-GB" sz="800" dirty="0" smtClean="0"/>
              <a:t>1 A. </a:t>
            </a:r>
            <a:r>
              <a:rPr lang="en-GB" sz="800" dirty="0" err="1" smtClean="0"/>
              <a:t>Arujuna</a:t>
            </a:r>
            <a:r>
              <a:rPr lang="en-GB" sz="800" dirty="0" smtClean="0"/>
              <a:t>, R. Karim, D. Caulfield, B. Knowles, K. Rhode, T. </a:t>
            </a:r>
            <a:r>
              <a:rPr lang="en-GB" sz="800" dirty="0" err="1" smtClean="0"/>
              <a:t>Schaeffter</a:t>
            </a:r>
            <a:r>
              <a:rPr lang="en-GB" sz="800" dirty="0" smtClean="0"/>
              <a:t>, B. Kato, C. A. </a:t>
            </a:r>
            <a:r>
              <a:rPr lang="en-GB" sz="800" dirty="0" err="1" smtClean="0"/>
              <a:t>Rinaldi</a:t>
            </a:r>
            <a:r>
              <a:rPr lang="en-GB" sz="800" dirty="0" smtClean="0"/>
              <a:t>, M. </a:t>
            </a:r>
            <a:r>
              <a:rPr lang="en-GB" sz="800" dirty="0" err="1" smtClean="0"/>
              <a:t>Cooklin</a:t>
            </a:r>
            <a:r>
              <a:rPr lang="en-GB" sz="800" dirty="0" smtClean="0"/>
              <a:t>, R. </a:t>
            </a:r>
            <a:r>
              <a:rPr lang="en-GB" sz="800" dirty="0" err="1" smtClean="0"/>
              <a:t>Razavi</a:t>
            </a:r>
            <a:r>
              <a:rPr lang="en-GB" sz="800" dirty="0" smtClean="0"/>
              <a:t>, M. O’Neill and J. Gill , Acute </a:t>
            </a:r>
            <a:r>
              <a:rPr lang="en-GB" sz="800" dirty="0" smtClean="0"/>
              <a:t>pulmonary vein isolation achieved by a combination of reversible and irreversible </a:t>
            </a:r>
            <a:r>
              <a:rPr lang="en-GB" sz="800" dirty="0" err="1" smtClean="0"/>
              <a:t>atrial</a:t>
            </a:r>
            <a:r>
              <a:rPr lang="en-GB" sz="800" dirty="0" smtClean="0"/>
              <a:t> injury following catheter ablation. Evidence from MRI. </a:t>
            </a:r>
            <a:r>
              <a:rPr lang="en-GB" sz="800" b="1" dirty="0" smtClean="0"/>
              <a:t>Circulation: Arrhythmia and Electrophysiolog</a:t>
            </a:r>
            <a:r>
              <a:rPr lang="en-GB" sz="800" b="1" dirty="0" smtClean="0"/>
              <a:t>y, 2012. </a:t>
            </a:r>
            <a:endParaRPr lang="en-GB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Visualization of Left atrium</a:t>
            </a:r>
            <a:endParaRPr lang="en-GB" dirty="0"/>
          </a:p>
        </p:txBody>
      </p:sp>
      <p:pic>
        <p:nvPicPr>
          <p:cNvPr id="6" name="Content Placeholder 5" descr="lv_16segment_mod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645024"/>
            <a:ext cx="2504875" cy="2367952"/>
          </a:xfrm>
        </p:spPr>
      </p:pic>
      <p:pic>
        <p:nvPicPr>
          <p:cNvPr id="2050" name="Picture 2" descr="C:\Users\rk10\Dropbox\conferences\fimh_2015\images\algorithm_results_on_m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6375440" cy="2844488"/>
          </a:xfrm>
          <a:prstGeom prst="rect">
            <a:avLst/>
          </a:prstGeom>
          <a:noFill/>
        </p:spPr>
      </p:pic>
      <p:pic>
        <p:nvPicPr>
          <p:cNvPr id="5" name="2DNav_CR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95936" y="3645024"/>
            <a:ext cx="3190181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Visualization of Left atrium</a:t>
            </a:r>
            <a:endParaRPr lang="en-GB" dirty="0"/>
          </a:p>
        </p:txBody>
      </p:sp>
      <p:pic>
        <p:nvPicPr>
          <p:cNvPr id="6" name="Content Placeholder 5" descr="CMIG_rash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747594" cy="2262982"/>
          </a:xfrm>
        </p:spPr>
      </p:pic>
      <p:pic>
        <p:nvPicPr>
          <p:cNvPr id="7" name="Picture 6" descr="michaelMorganCOll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836712"/>
            <a:ext cx="3528392" cy="26244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2" descr="C:\PhD\conferences\hamlyn 2012\clayton2Coll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3528392" cy="25265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surface_flatten_tes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3212976"/>
            <a:ext cx="4484550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609329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References:</a:t>
            </a:r>
            <a:r>
              <a:rPr lang="en-GB" sz="800" dirty="0" smtClean="0"/>
              <a:t> </a:t>
            </a:r>
          </a:p>
          <a:p>
            <a:r>
              <a:rPr lang="en-GB" sz="800" dirty="0" smtClean="0"/>
              <a:t>1. Karim R, Ma Y, </a:t>
            </a:r>
            <a:r>
              <a:rPr lang="en-GB" sz="800" dirty="0" err="1" smtClean="0"/>
              <a:t>Munjung</a:t>
            </a:r>
            <a:r>
              <a:rPr lang="en-GB" sz="800" dirty="0" smtClean="0"/>
              <a:t> J, </a:t>
            </a:r>
            <a:r>
              <a:rPr lang="en-GB" sz="800" dirty="0" err="1" smtClean="0"/>
              <a:t>Housden</a:t>
            </a:r>
            <a:r>
              <a:rPr lang="en-GB" sz="800" dirty="0" smtClean="0"/>
              <a:t> RJ, et al. Surface flattening of the human left atrium and proof-off-concept clinical application, </a:t>
            </a:r>
            <a:r>
              <a:rPr lang="en-GB" sz="800" b="1" dirty="0" smtClean="0"/>
              <a:t>Computerized Medical Imaging and Graphics, 2014 </a:t>
            </a:r>
            <a:r>
              <a:rPr lang="en-GB" sz="800" dirty="0" smtClean="0"/>
              <a:t>.</a:t>
            </a:r>
            <a:endParaRPr lang="en-GB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Application</a:t>
            </a:r>
            <a:endParaRPr lang="en-GB" dirty="0"/>
          </a:p>
        </p:txBody>
      </p:sp>
      <p:pic>
        <p:nvPicPr>
          <p:cNvPr id="5" name="atrial_flutter_video_on_unfold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8615265" cy="256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 atrium Standard Template</a:t>
            </a:r>
            <a:endParaRPr lang="en-GB" dirty="0"/>
          </a:p>
        </p:txBody>
      </p:sp>
      <p:pic>
        <p:nvPicPr>
          <p:cNvPr id="7" name="Picture 6" descr="SU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168352" cy="2991925"/>
          </a:xfrm>
          <a:prstGeom prst="rect">
            <a:avLst/>
          </a:prstGeom>
        </p:spPr>
      </p:pic>
      <p:pic>
        <p:nvPicPr>
          <p:cNvPr id="8" name="Picture 7" descr="SUM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936535" cy="3197360"/>
          </a:xfrm>
          <a:prstGeom prst="rect">
            <a:avLst/>
          </a:prstGeom>
        </p:spPr>
      </p:pic>
      <p:pic>
        <p:nvPicPr>
          <p:cNvPr id="10" name="Picture 9" descr="SUM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836712"/>
            <a:ext cx="5387400" cy="438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415</Words>
  <Application>Microsoft Office PowerPoint</Application>
  <PresentationFormat>On-screen Show (4:3)</PresentationFormat>
  <Paragraphs>54</Paragraphs>
  <Slides>13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Data Processing and Visualization for CMR</vt:lpstr>
      <vt:lpstr>Outline</vt:lpstr>
      <vt:lpstr>Late enhancement CMR Processing </vt:lpstr>
      <vt:lpstr>Late enhancement CMR Processing  </vt:lpstr>
      <vt:lpstr>Clinical Application</vt:lpstr>
      <vt:lpstr>Visualization of Left atrium</vt:lpstr>
      <vt:lpstr>Visualization of Left atrium</vt:lpstr>
      <vt:lpstr>Clinical Application</vt:lpstr>
      <vt:lpstr>Left atrium Standard Template</vt:lpstr>
      <vt:lpstr>Left atrium Standard Template</vt:lpstr>
      <vt:lpstr>Late enhancement CMR Database</vt:lpstr>
      <vt:lpstr>Late enhancement CMR Database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rashed karim</dc:creator>
  <cp:lastModifiedBy>rashed karim</cp:lastModifiedBy>
  <cp:revision>25</cp:revision>
  <dcterms:created xsi:type="dcterms:W3CDTF">2015-02-05T01:27:08Z</dcterms:created>
  <dcterms:modified xsi:type="dcterms:W3CDTF">2015-02-05T04:27:17Z</dcterms:modified>
</cp:coreProperties>
</file>