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9" r:id="rId3"/>
    <p:sldId id="290" r:id="rId4"/>
    <p:sldId id="262" r:id="rId5"/>
    <p:sldId id="265" r:id="rId6"/>
    <p:sldId id="266" r:id="rId7"/>
    <p:sldId id="275" r:id="rId8"/>
    <p:sldId id="267" r:id="rId9"/>
    <p:sldId id="268" r:id="rId10"/>
    <p:sldId id="280" r:id="rId11"/>
    <p:sldId id="286" r:id="rId12"/>
    <p:sldId id="269" r:id="rId13"/>
    <p:sldId id="276" r:id="rId14"/>
    <p:sldId id="270" r:id="rId15"/>
    <p:sldId id="277" r:id="rId16"/>
    <p:sldId id="271" r:id="rId17"/>
    <p:sldId id="278" r:id="rId18"/>
    <p:sldId id="285" r:id="rId19"/>
    <p:sldId id="292" r:id="rId20"/>
    <p:sldId id="283" r:id="rId21"/>
    <p:sldId id="287" r:id="rId22"/>
    <p:sldId id="291" r:id="rId23"/>
    <p:sldId id="279" r:id="rId24"/>
    <p:sldId id="284" r:id="rId25"/>
    <p:sldId id="288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12" y="-4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5634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cs typeface="Avenir Heav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07194"/>
            <a:ext cx="7086600" cy="212190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3B5C"/>
                </a:solidFill>
                <a:latin typeface="+mn-lt"/>
                <a:cs typeface="Avenir Heav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855133"/>
            <a:ext cx="9144000" cy="3852334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06179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5657"/>
            <a:ext cx="5111750" cy="333896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55657"/>
            <a:ext cx="3008313" cy="33389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420A-FE74-EC4F-B66A-9FAFB51864DF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9ECC-66DE-D640-A866-D8302BD0C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3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855133"/>
            <a:ext cx="9144000" cy="3848099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5760"/>
            <a:ext cx="5486400" cy="24199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420A-FE74-EC4F-B66A-9FAFB51864DF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9ECC-66DE-D640-A866-D8302BD0C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1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850900"/>
            <a:ext cx="9144000" cy="3844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8509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cs typeface="Avenir Heav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07194"/>
            <a:ext cx="7086600" cy="212190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3B5C"/>
                </a:solidFill>
                <a:latin typeface="+mn-lt"/>
                <a:cs typeface="Avenir Heavy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4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56343"/>
            <a:ext cx="9144000" cy="384628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420A-FE74-EC4F-B66A-9FAFB51864DF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9800" y="4333357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9ECC-66DE-D640-A866-D8302BD0CE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56343"/>
            <a:ext cx="9144000" cy="3853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420A-FE74-EC4F-B66A-9FAFB51864DF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9800" y="4333357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9ECC-66DE-D640-A866-D8302BD0CE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0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49085"/>
            <a:ext cx="9144000" cy="3853543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rgbClr val="003B5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3B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420A-FE74-EC4F-B66A-9FAFB51864DF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9ECC-66DE-D640-A866-D8302BD0C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7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856343"/>
            <a:ext cx="9144000" cy="3851123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420A-FE74-EC4F-B66A-9FAFB51864DF}" type="datetimeFigureOut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9ECC-66DE-D640-A866-D8302BD0C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8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855133"/>
            <a:ext cx="9144000" cy="3852334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02"/>
            <a:ext cx="8229600" cy="101979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420A-FE74-EC4F-B66A-9FAFB51864DF}" type="datetimeFigureOut">
              <a:rPr lang="en-US" smtClean="0"/>
              <a:t>2/10/15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9ECC-66DE-D640-A866-D8302BD0C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6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56343"/>
            <a:ext cx="9144000" cy="3846890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420A-FE74-EC4F-B66A-9FAFB51864DF}" type="datetimeFigureOut">
              <a:rPr lang="en-US" smtClean="0"/>
              <a:t>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9ECC-66DE-D640-A866-D8302BD0C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8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855133"/>
            <a:ext cx="9144000" cy="3843867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420A-FE74-EC4F-B66A-9FAFB51864DF}" type="datetimeFigureOut">
              <a:rPr lang="en-US" smtClean="0"/>
              <a:t>2/10/15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9ECC-66DE-D640-A866-D8302BD0C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ricor_PPT_slide_background_16x9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903"/>
            <a:ext cx="8229600" cy="847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0514"/>
            <a:ext cx="8229600" cy="3564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3207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420A-FE74-EC4F-B66A-9FAFB51864DF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9800" y="432077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8423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venir Heavy"/>
                <a:cs typeface="Avenir Heavy"/>
              </a:defRPr>
            </a:lvl1pPr>
          </a:lstStyle>
          <a:p>
            <a:fld id="{E3639ECC-66DE-D640-A866-D8302BD0CE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8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9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003B5C"/>
          </a:solidFill>
          <a:latin typeface="+mn-lt"/>
          <a:ea typeface="+mn-ea"/>
          <a:cs typeface="Avenir Heavy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3B5C"/>
          </a:solidFill>
          <a:latin typeface="+mn-lt"/>
          <a:ea typeface="+mn-ea"/>
          <a:cs typeface="Avenir Heavy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3B5C"/>
          </a:solidFill>
          <a:latin typeface="+mn-lt"/>
          <a:ea typeface="+mn-ea"/>
          <a:cs typeface="Avenir Heavy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003B5C"/>
          </a:solidFill>
          <a:latin typeface="+mn-lt"/>
          <a:ea typeface="+mn-ea"/>
          <a:cs typeface="Avenir Heavy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003B5C"/>
          </a:solidFill>
          <a:latin typeface="+mn-lt"/>
          <a:ea typeface="+mn-ea"/>
          <a:cs typeface="Avenir Heavy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Regulatory Approval of New Devices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SCMR 2015 Interventional CMR Workshop</a:t>
            </a:r>
          </a:p>
          <a:p>
            <a:endParaRPr lang="en-US" dirty="0"/>
          </a:p>
          <a:p>
            <a:r>
              <a:rPr lang="en-US" dirty="0" smtClean="0"/>
              <a:t>Technology for Interventional </a:t>
            </a:r>
            <a:r>
              <a:rPr lang="en-US" dirty="0" err="1" smtClean="0"/>
              <a:t>cMRI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Steve Wedan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2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39" y="1400001"/>
            <a:ext cx="2110505" cy="3301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7288" y="1490472"/>
            <a:ext cx="35179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ASTM F2182 Phantom</a:t>
            </a:r>
          </a:p>
          <a:p>
            <a:r>
              <a:rPr lang="en-US" sz="2000" dirty="0" smtClean="0"/>
              <a:t>Saline 4.7 </a:t>
            </a:r>
            <a:r>
              <a:rPr lang="en-US" sz="2000" dirty="0" err="1" smtClean="0"/>
              <a:t>mS</a:t>
            </a:r>
            <a:r>
              <a:rPr lang="en-US" sz="2000" dirty="0" smtClean="0"/>
              <a:t>/cm</a:t>
            </a:r>
          </a:p>
          <a:p>
            <a:r>
              <a:rPr lang="en-US" sz="2000" dirty="0" smtClean="0"/>
              <a:t>SAR = 4 W/kg</a:t>
            </a:r>
          </a:p>
          <a:p>
            <a:r>
              <a:rPr lang="en-US" sz="2000" strike="sngStrike" dirty="0" smtClean="0">
                <a:solidFill>
                  <a:srgbClr val="7F7F7F"/>
                </a:solidFill>
              </a:rPr>
              <a:t>Anatomical Trajectory</a:t>
            </a:r>
          </a:p>
          <a:p>
            <a:r>
              <a:rPr lang="en-US" sz="2000" strike="sngStrike" dirty="0" smtClean="0">
                <a:solidFill>
                  <a:schemeClr val="bg1">
                    <a:lumMod val="50000"/>
                  </a:schemeClr>
                </a:solidFill>
              </a:rPr>
              <a:t>Catheter Cable Attached</a:t>
            </a:r>
          </a:p>
          <a:p>
            <a:r>
              <a:rPr lang="en-US" sz="2000" dirty="0" smtClean="0"/>
              <a:t>Improved Test Trajectory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+mj-lt"/>
              </a:rPr>
              <a:t>Example:</a:t>
            </a:r>
            <a:r>
              <a:rPr lang="en-US" dirty="0" smtClean="0">
                <a:latin typeface="+mj-lt"/>
              </a:rPr>
              <a:t>  RF Heating of a Catheter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" y="1005999"/>
            <a:ext cx="866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Non-magnetic catheter with no RF heating mitigation technology</a:t>
            </a:r>
            <a:endParaRPr lang="en-US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26278" y="1697054"/>
            <a:ext cx="19764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trike="sngStrike" dirty="0"/>
              <a:t>ΔT = </a:t>
            </a:r>
            <a:r>
              <a:rPr lang="en-US" sz="3200" strike="sngStrike" dirty="0" smtClean="0"/>
              <a:t>2.3 °C</a:t>
            </a:r>
          </a:p>
          <a:p>
            <a:r>
              <a:rPr lang="en-US" sz="3200" strike="sngStrike" dirty="0"/>
              <a:t>ΔT = </a:t>
            </a:r>
            <a:r>
              <a:rPr lang="en-US" sz="3200" strike="sngStrike" dirty="0" smtClean="0"/>
              <a:t>3.0 °C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6622" y="1611692"/>
            <a:ext cx="1799670" cy="2888224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33696" y="2079933"/>
            <a:ext cx="691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E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field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7" b="641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Example:</a:t>
            </a:r>
            <a:r>
              <a:rPr lang="en-US" dirty="0"/>
              <a:t>  RF Heating of a Catheter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271051"/>
            <a:ext cx="2557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 fields in the body 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re complex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479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47288" y="1490472"/>
            <a:ext cx="35179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ASTM F2182 Phantom</a:t>
            </a:r>
          </a:p>
          <a:p>
            <a:r>
              <a:rPr lang="en-US" sz="2000" dirty="0" smtClean="0"/>
              <a:t>Saline 4.7 </a:t>
            </a:r>
            <a:r>
              <a:rPr lang="en-US" sz="2000" dirty="0" err="1" smtClean="0"/>
              <a:t>mS</a:t>
            </a:r>
            <a:r>
              <a:rPr lang="en-US" sz="2000" dirty="0" smtClean="0"/>
              <a:t>/cm</a:t>
            </a:r>
          </a:p>
          <a:p>
            <a:r>
              <a:rPr lang="en-US" sz="2000" dirty="0" smtClean="0"/>
              <a:t>SAR = 4 W/kg</a:t>
            </a:r>
          </a:p>
          <a:p>
            <a:r>
              <a:rPr lang="en-US" sz="2000" strike="sngStrike" dirty="0" smtClean="0">
                <a:solidFill>
                  <a:srgbClr val="7F7F7F"/>
                </a:solidFill>
              </a:rPr>
              <a:t>Anatomical Trajectory</a:t>
            </a:r>
          </a:p>
          <a:p>
            <a:r>
              <a:rPr lang="en-US" sz="2000" strike="sngStrike" dirty="0" smtClean="0">
                <a:solidFill>
                  <a:schemeClr val="bg1">
                    <a:lumMod val="50000"/>
                  </a:schemeClr>
                </a:solidFill>
              </a:rPr>
              <a:t>Catheter Cable Attached</a:t>
            </a:r>
          </a:p>
          <a:p>
            <a:r>
              <a:rPr lang="en-US" sz="2000" dirty="0" smtClean="0"/>
              <a:t>Improved Test Trajectory</a:t>
            </a:r>
          </a:p>
          <a:p>
            <a:r>
              <a:rPr lang="en-US" sz="2000" dirty="0" smtClean="0"/>
              <a:t>Varying Insertion Depths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+mj-lt"/>
              </a:rPr>
              <a:t>Example:</a:t>
            </a:r>
            <a:r>
              <a:rPr lang="en-US" dirty="0" smtClean="0">
                <a:latin typeface="+mj-lt"/>
              </a:rPr>
              <a:t>  RF Heating of a Catheter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" y="1005999"/>
            <a:ext cx="866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Non-magnetic catheter with no RF heating mitigation technology</a:t>
            </a:r>
            <a:endParaRPr lang="en-US" sz="2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26278" y="1697054"/>
            <a:ext cx="19764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trike="sngStrike" dirty="0"/>
              <a:t>ΔT = </a:t>
            </a:r>
            <a:r>
              <a:rPr lang="en-US" sz="3200" strike="sngStrike" dirty="0" smtClean="0"/>
              <a:t>2.3 °C</a:t>
            </a:r>
          </a:p>
          <a:p>
            <a:r>
              <a:rPr lang="en-US" sz="3200" strike="sngStrike" dirty="0"/>
              <a:t>ΔT = </a:t>
            </a:r>
            <a:r>
              <a:rPr lang="en-US" sz="3200" strike="sngStrike" dirty="0" smtClean="0"/>
              <a:t>3.0 °C</a:t>
            </a:r>
          </a:p>
        </p:txBody>
      </p:sp>
      <p:sp>
        <p:nvSpPr>
          <p:cNvPr id="18" name="Oval 17"/>
          <p:cNvSpPr/>
          <p:nvPr/>
        </p:nvSpPr>
        <p:spPr>
          <a:xfrm>
            <a:off x="3192671" y="3313041"/>
            <a:ext cx="3251200" cy="47941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Pic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8"/>
          <a:stretch/>
        </p:blipFill>
        <p:spPr>
          <a:xfrm>
            <a:off x="71086" y="2003329"/>
            <a:ext cx="3120038" cy="154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3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47288" y="1490472"/>
            <a:ext cx="35179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ASTM F2182 Phantom</a:t>
            </a:r>
          </a:p>
          <a:p>
            <a:r>
              <a:rPr lang="en-US" sz="2000" dirty="0" smtClean="0"/>
              <a:t>Saline 4.7 </a:t>
            </a:r>
            <a:r>
              <a:rPr lang="en-US" sz="2000" dirty="0" err="1" smtClean="0"/>
              <a:t>mS</a:t>
            </a:r>
            <a:r>
              <a:rPr lang="en-US" sz="2000" dirty="0" smtClean="0"/>
              <a:t>/cm</a:t>
            </a:r>
          </a:p>
          <a:p>
            <a:r>
              <a:rPr lang="en-US" sz="2000" dirty="0" smtClean="0"/>
              <a:t>SAR = 4 W/kg</a:t>
            </a:r>
          </a:p>
          <a:p>
            <a:r>
              <a:rPr lang="en-US" sz="2000" strike="sngStrike" dirty="0" smtClean="0">
                <a:solidFill>
                  <a:srgbClr val="7F7F7F"/>
                </a:solidFill>
              </a:rPr>
              <a:t>Anatomical Trajectory</a:t>
            </a:r>
          </a:p>
          <a:p>
            <a:r>
              <a:rPr lang="en-US" sz="2000" strike="sngStrike" dirty="0" smtClean="0">
                <a:solidFill>
                  <a:schemeClr val="bg1">
                    <a:lumMod val="50000"/>
                  </a:schemeClr>
                </a:solidFill>
              </a:rPr>
              <a:t>Catheter Cable Attached</a:t>
            </a:r>
          </a:p>
          <a:p>
            <a:r>
              <a:rPr lang="en-US" sz="2000" dirty="0" smtClean="0"/>
              <a:t>Improved Test Trajectory</a:t>
            </a:r>
          </a:p>
          <a:p>
            <a:r>
              <a:rPr lang="en-US" sz="2000" dirty="0" smtClean="0"/>
              <a:t>Varying Insertion Depths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+mj-lt"/>
              </a:rPr>
              <a:t>Example:</a:t>
            </a:r>
            <a:r>
              <a:rPr lang="en-US" dirty="0" smtClean="0">
                <a:latin typeface="+mj-lt"/>
              </a:rPr>
              <a:t>  RF Heating of a Catheter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" y="1005999"/>
            <a:ext cx="866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Non-magnetic catheter with no RF heating mitigation technology</a:t>
            </a:r>
            <a:endParaRPr lang="en-US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26278" y="1697054"/>
            <a:ext cx="19764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trike="sngStrike" dirty="0"/>
              <a:t>ΔT = </a:t>
            </a:r>
            <a:r>
              <a:rPr lang="en-US" sz="3200" strike="sngStrike" dirty="0" smtClean="0"/>
              <a:t>2.3 °C</a:t>
            </a:r>
          </a:p>
          <a:p>
            <a:r>
              <a:rPr lang="en-US" sz="3200" strike="sngStrike" dirty="0"/>
              <a:t>ΔT = </a:t>
            </a:r>
            <a:r>
              <a:rPr lang="en-US" sz="3200" strike="sngStrike" dirty="0" smtClean="0"/>
              <a:t>3.0 °C</a:t>
            </a:r>
          </a:p>
          <a:p>
            <a:r>
              <a:rPr lang="en-US" sz="3200" dirty="0"/>
              <a:t>ΔT = </a:t>
            </a:r>
            <a:r>
              <a:rPr lang="en-US" sz="3200" dirty="0" smtClean="0"/>
              <a:t>14 </a:t>
            </a:r>
            <a:r>
              <a:rPr lang="en-US" sz="3200" dirty="0"/>
              <a:t>°</a:t>
            </a:r>
            <a:r>
              <a:rPr lang="en-US" sz="3200" dirty="0" smtClean="0"/>
              <a:t>C</a:t>
            </a:r>
          </a:p>
        </p:txBody>
      </p:sp>
      <p:pic>
        <p:nvPicPr>
          <p:cNvPr id="7" name="Picture 6" descr="pic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39" y="1400001"/>
            <a:ext cx="2110505" cy="33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2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stWithCable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9" y="1465698"/>
            <a:ext cx="2552425" cy="3163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+mj-lt"/>
              </a:rPr>
              <a:t>Example:</a:t>
            </a:r>
            <a:r>
              <a:rPr lang="en-US" dirty="0" smtClean="0">
                <a:latin typeface="+mj-lt"/>
              </a:rPr>
              <a:t>  RF Heating of a Catheter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" y="1005999"/>
            <a:ext cx="866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Non-magnetic catheter with no RF heating mitigation technology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447288" y="1490472"/>
            <a:ext cx="3517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ASTM F2182 Phantom</a:t>
            </a:r>
          </a:p>
          <a:p>
            <a:r>
              <a:rPr lang="en-US" sz="2000" dirty="0" smtClean="0"/>
              <a:t>Saline 4.7 </a:t>
            </a:r>
            <a:r>
              <a:rPr lang="en-US" sz="2000" dirty="0" err="1" smtClean="0"/>
              <a:t>mS</a:t>
            </a:r>
            <a:r>
              <a:rPr lang="en-US" sz="2000" dirty="0" smtClean="0"/>
              <a:t>/cm</a:t>
            </a:r>
          </a:p>
          <a:p>
            <a:r>
              <a:rPr lang="en-US" sz="2000" dirty="0" smtClean="0"/>
              <a:t>SAR = 4 W/kg</a:t>
            </a:r>
          </a:p>
          <a:p>
            <a:endParaRPr lang="en-US" sz="2000" dirty="0"/>
          </a:p>
          <a:p>
            <a:r>
              <a:rPr lang="en-US" sz="2000" dirty="0" smtClean="0"/>
              <a:t>Catheter Cable Attached</a:t>
            </a:r>
          </a:p>
          <a:p>
            <a:r>
              <a:rPr lang="en-US" sz="2000" dirty="0" smtClean="0"/>
              <a:t>Improved Test Trajectory</a:t>
            </a:r>
          </a:p>
          <a:p>
            <a:r>
              <a:rPr lang="en-US" sz="2000" dirty="0" smtClean="0"/>
              <a:t>Varying Insertion Depths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6278" y="1697054"/>
            <a:ext cx="19764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trike="sngStrike" dirty="0"/>
              <a:t>ΔT = </a:t>
            </a:r>
            <a:r>
              <a:rPr lang="en-US" sz="3200" strike="sngStrike" dirty="0" smtClean="0"/>
              <a:t>2.3 °C</a:t>
            </a:r>
          </a:p>
          <a:p>
            <a:r>
              <a:rPr lang="en-US" sz="3200" strike="sngStrike" dirty="0"/>
              <a:t>ΔT = </a:t>
            </a:r>
            <a:r>
              <a:rPr lang="en-US" sz="3200" strike="sngStrike" dirty="0" smtClean="0"/>
              <a:t>3.0 °C</a:t>
            </a:r>
          </a:p>
          <a:p>
            <a:r>
              <a:rPr lang="en-US" sz="3200" dirty="0"/>
              <a:t>ΔT = </a:t>
            </a:r>
            <a:r>
              <a:rPr lang="en-US" sz="3200" dirty="0" smtClean="0"/>
              <a:t>14 </a:t>
            </a:r>
            <a:r>
              <a:rPr lang="en-US" sz="3200" dirty="0"/>
              <a:t>°</a:t>
            </a:r>
            <a:r>
              <a:rPr lang="en-US" sz="3200" dirty="0" smtClean="0"/>
              <a:t>C</a:t>
            </a:r>
          </a:p>
        </p:txBody>
      </p:sp>
      <p:sp>
        <p:nvSpPr>
          <p:cNvPr id="16" name="Oval 15"/>
          <p:cNvSpPr/>
          <p:nvPr/>
        </p:nvSpPr>
        <p:spPr>
          <a:xfrm>
            <a:off x="3165061" y="2688771"/>
            <a:ext cx="3251200" cy="47941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3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estWithCable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9" y="1465698"/>
            <a:ext cx="2552425" cy="3163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+mj-lt"/>
              </a:rPr>
              <a:t>Example:</a:t>
            </a:r>
            <a:r>
              <a:rPr lang="en-US" dirty="0" smtClean="0">
                <a:latin typeface="+mj-lt"/>
              </a:rPr>
              <a:t>  RF Heating of a Catheter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" y="1005999"/>
            <a:ext cx="866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Non-magnetic catheter with no RF heating mitigation technology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447288" y="1490472"/>
            <a:ext cx="3517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ASTM F2182 Phantom</a:t>
            </a:r>
          </a:p>
          <a:p>
            <a:r>
              <a:rPr lang="en-US" sz="2000" dirty="0" smtClean="0"/>
              <a:t>Saline 4.7 </a:t>
            </a:r>
            <a:r>
              <a:rPr lang="en-US" sz="2000" dirty="0" err="1" smtClean="0"/>
              <a:t>mS</a:t>
            </a:r>
            <a:r>
              <a:rPr lang="en-US" sz="2000" dirty="0" smtClean="0"/>
              <a:t>/cm</a:t>
            </a:r>
          </a:p>
          <a:p>
            <a:r>
              <a:rPr lang="en-US" sz="2000" dirty="0" smtClean="0"/>
              <a:t>SAR = 4 W/kg</a:t>
            </a:r>
          </a:p>
          <a:p>
            <a:endParaRPr lang="en-US" sz="2000" dirty="0"/>
          </a:p>
          <a:p>
            <a:r>
              <a:rPr lang="en-US" sz="2000" dirty="0" smtClean="0"/>
              <a:t>Catheter Cable Attached</a:t>
            </a:r>
          </a:p>
          <a:p>
            <a:r>
              <a:rPr lang="en-US" sz="2000" dirty="0" smtClean="0"/>
              <a:t>Improved Test Trajectory</a:t>
            </a:r>
          </a:p>
          <a:p>
            <a:r>
              <a:rPr lang="en-US" sz="2000" dirty="0" smtClean="0"/>
              <a:t>Varying Insertion Depth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6278" y="1697054"/>
            <a:ext cx="197642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trike="sngStrike" dirty="0"/>
              <a:t>ΔT = </a:t>
            </a:r>
            <a:r>
              <a:rPr lang="en-US" sz="3200" strike="sngStrike" dirty="0" smtClean="0"/>
              <a:t>2.3 °C</a:t>
            </a:r>
          </a:p>
          <a:p>
            <a:r>
              <a:rPr lang="en-US" sz="3200" strike="sngStrike" dirty="0"/>
              <a:t>ΔT = </a:t>
            </a:r>
            <a:r>
              <a:rPr lang="en-US" sz="3200" strike="sngStrike" dirty="0" smtClean="0"/>
              <a:t>3.0 °C</a:t>
            </a:r>
          </a:p>
          <a:p>
            <a:r>
              <a:rPr lang="en-US" sz="3200" strike="sngStrike" dirty="0"/>
              <a:t>ΔT = </a:t>
            </a:r>
            <a:r>
              <a:rPr lang="en-US" sz="3200" strike="sngStrike" dirty="0" smtClean="0"/>
              <a:t>14 </a:t>
            </a:r>
            <a:r>
              <a:rPr lang="en-US" sz="3200" strike="sngStrike" dirty="0"/>
              <a:t>°</a:t>
            </a:r>
            <a:r>
              <a:rPr lang="en-US" sz="3200" strike="sngStrike" dirty="0" smtClean="0"/>
              <a:t>C</a:t>
            </a:r>
          </a:p>
          <a:p>
            <a:r>
              <a:rPr lang="en-US" sz="3200" dirty="0"/>
              <a:t>ΔT = </a:t>
            </a:r>
            <a:r>
              <a:rPr lang="en-US" sz="3200" dirty="0" smtClean="0"/>
              <a:t>22 </a:t>
            </a:r>
            <a:r>
              <a:rPr lang="en-US" sz="3200" dirty="0"/>
              <a:t>°</a:t>
            </a:r>
            <a:r>
              <a:rPr lang="en-US" sz="3200" dirty="0" smtClean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5582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47288" y="1490472"/>
            <a:ext cx="3517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ASTM F2182 Phantom</a:t>
            </a:r>
          </a:p>
          <a:p>
            <a:r>
              <a:rPr lang="en-US" sz="2000" strike="sngStrike" dirty="0" smtClean="0">
                <a:solidFill>
                  <a:srgbClr val="7F7F7F"/>
                </a:solidFill>
              </a:rPr>
              <a:t>Saline 4.7 </a:t>
            </a:r>
            <a:r>
              <a:rPr lang="en-US" sz="2000" strike="sngStrike" dirty="0" err="1" smtClean="0">
                <a:solidFill>
                  <a:srgbClr val="7F7F7F"/>
                </a:solidFill>
              </a:rPr>
              <a:t>mS</a:t>
            </a:r>
            <a:r>
              <a:rPr lang="en-US" sz="2000" strike="sngStrike" dirty="0" smtClean="0">
                <a:solidFill>
                  <a:srgbClr val="7F7F7F"/>
                </a:solidFill>
              </a:rPr>
              <a:t>/cm</a:t>
            </a:r>
          </a:p>
          <a:p>
            <a:r>
              <a:rPr lang="en-US" sz="2000" dirty="0" smtClean="0"/>
              <a:t>SAR = 4 W/kg</a:t>
            </a:r>
          </a:p>
          <a:p>
            <a:endParaRPr lang="en-US" sz="2000" dirty="0" smtClean="0"/>
          </a:p>
          <a:p>
            <a:r>
              <a:rPr lang="en-US" sz="2000" dirty="0" smtClean="0"/>
              <a:t>Catheter Cable Attached</a:t>
            </a:r>
          </a:p>
          <a:p>
            <a:r>
              <a:rPr lang="en-US" sz="2000" dirty="0" smtClean="0"/>
              <a:t>Improved Test Trajectory</a:t>
            </a:r>
          </a:p>
          <a:p>
            <a:r>
              <a:rPr lang="en-US" sz="2000" dirty="0" smtClean="0"/>
              <a:t>Varying Insertion Depth</a:t>
            </a:r>
          </a:p>
          <a:p>
            <a:r>
              <a:rPr lang="en-US" sz="2000" dirty="0" smtClean="0"/>
              <a:t>Tissue Mimicking Gel</a:t>
            </a:r>
          </a:p>
        </p:txBody>
      </p:sp>
      <p:pic>
        <p:nvPicPr>
          <p:cNvPr id="15" name="Picture 14" descr="TestWithCable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9" y="1465698"/>
            <a:ext cx="2552425" cy="3163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+mj-lt"/>
              </a:rPr>
              <a:t>Example:</a:t>
            </a:r>
            <a:r>
              <a:rPr lang="en-US" dirty="0" smtClean="0">
                <a:latin typeface="+mj-lt"/>
              </a:rPr>
              <a:t>  RF Heating of a Catheter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" y="1005999"/>
            <a:ext cx="866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Non-magnetic catheter with no RF heating mitigation technology</a:t>
            </a:r>
            <a:endParaRPr lang="en-US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926278" y="1697054"/>
            <a:ext cx="197642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trike="sngStrike" dirty="0"/>
              <a:t>ΔT = </a:t>
            </a:r>
            <a:r>
              <a:rPr lang="en-US" sz="3200" strike="sngStrike" dirty="0" smtClean="0"/>
              <a:t>2.3 °C</a:t>
            </a:r>
          </a:p>
          <a:p>
            <a:r>
              <a:rPr lang="en-US" sz="3200" strike="sngStrike" dirty="0"/>
              <a:t>ΔT = </a:t>
            </a:r>
            <a:r>
              <a:rPr lang="en-US" sz="3200" strike="sngStrike" dirty="0" smtClean="0"/>
              <a:t>3.0 °C</a:t>
            </a:r>
          </a:p>
          <a:p>
            <a:r>
              <a:rPr lang="en-US" sz="3200" strike="sngStrike" dirty="0"/>
              <a:t>ΔT = </a:t>
            </a:r>
            <a:r>
              <a:rPr lang="en-US" sz="3200" strike="sngStrike" dirty="0" smtClean="0"/>
              <a:t>14 </a:t>
            </a:r>
            <a:r>
              <a:rPr lang="en-US" sz="3200" strike="sngStrike" dirty="0"/>
              <a:t>°</a:t>
            </a:r>
            <a:r>
              <a:rPr lang="en-US" sz="3200" strike="sngStrike" dirty="0" smtClean="0"/>
              <a:t>C</a:t>
            </a:r>
          </a:p>
          <a:p>
            <a:r>
              <a:rPr lang="en-US" sz="3200" dirty="0"/>
              <a:t>ΔT = </a:t>
            </a:r>
            <a:r>
              <a:rPr lang="en-US" sz="3200" dirty="0" smtClean="0"/>
              <a:t>22 </a:t>
            </a:r>
            <a:r>
              <a:rPr lang="en-US" sz="3200" dirty="0"/>
              <a:t>°</a:t>
            </a:r>
            <a:r>
              <a:rPr lang="en-US" sz="3200" dirty="0" smtClean="0"/>
              <a:t>C</a:t>
            </a:r>
          </a:p>
        </p:txBody>
      </p:sp>
      <p:sp>
        <p:nvSpPr>
          <p:cNvPr id="17" name="Oval 16"/>
          <p:cNvSpPr/>
          <p:nvPr/>
        </p:nvSpPr>
        <p:spPr>
          <a:xfrm>
            <a:off x="3165061" y="3623201"/>
            <a:ext cx="3251200" cy="47941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2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632010" y="3669098"/>
            <a:ext cx="2445847" cy="606021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47288" y="1490472"/>
            <a:ext cx="3517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ASTM F2182 Phantom</a:t>
            </a:r>
          </a:p>
          <a:p>
            <a:r>
              <a:rPr lang="en-US" sz="2000" strike="sngStrike" dirty="0" smtClean="0">
                <a:solidFill>
                  <a:srgbClr val="7F7F7F"/>
                </a:solidFill>
              </a:rPr>
              <a:t>Saline 4.7 </a:t>
            </a:r>
            <a:r>
              <a:rPr lang="en-US" sz="2000" strike="sngStrike" dirty="0" err="1" smtClean="0">
                <a:solidFill>
                  <a:srgbClr val="7F7F7F"/>
                </a:solidFill>
              </a:rPr>
              <a:t>mS</a:t>
            </a:r>
            <a:r>
              <a:rPr lang="en-US" sz="2000" strike="sngStrike" dirty="0" smtClean="0">
                <a:solidFill>
                  <a:srgbClr val="7F7F7F"/>
                </a:solidFill>
              </a:rPr>
              <a:t>/cm</a:t>
            </a:r>
          </a:p>
          <a:p>
            <a:r>
              <a:rPr lang="en-US" sz="2000" dirty="0" smtClean="0"/>
              <a:t>SAR = 4 W/kg</a:t>
            </a:r>
          </a:p>
          <a:p>
            <a:endParaRPr lang="en-US" sz="2000" dirty="0" smtClean="0"/>
          </a:p>
          <a:p>
            <a:r>
              <a:rPr lang="en-US" sz="2000" dirty="0" smtClean="0"/>
              <a:t>Catheter Cable Attached</a:t>
            </a:r>
          </a:p>
          <a:p>
            <a:r>
              <a:rPr lang="en-US" sz="2000" dirty="0" smtClean="0"/>
              <a:t>Improved Test Trajectory</a:t>
            </a:r>
          </a:p>
          <a:p>
            <a:r>
              <a:rPr lang="en-US" sz="2000" dirty="0" smtClean="0"/>
              <a:t>Varying Insertion Depth</a:t>
            </a:r>
          </a:p>
          <a:p>
            <a:r>
              <a:rPr lang="en-US" sz="2000" dirty="0" smtClean="0"/>
              <a:t>Tissue Mimicking Gel</a:t>
            </a:r>
          </a:p>
        </p:txBody>
      </p:sp>
      <p:pic>
        <p:nvPicPr>
          <p:cNvPr id="15" name="Picture 14" descr="TestWithCable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9" y="1465698"/>
            <a:ext cx="2552425" cy="3163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+mj-lt"/>
              </a:rPr>
              <a:t>Example:</a:t>
            </a:r>
            <a:r>
              <a:rPr lang="en-US" dirty="0" smtClean="0">
                <a:latin typeface="+mj-lt"/>
              </a:rPr>
              <a:t>  RF Heating of a Catheter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" y="1005999"/>
            <a:ext cx="866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Non-magnetic catheter with no RF heating mitigation technology</a:t>
            </a:r>
            <a:endParaRPr lang="en-US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926278" y="1697054"/>
            <a:ext cx="197642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trike="sngStrike" dirty="0"/>
              <a:t>ΔT = </a:t>
            </a:r>
            <a:r>
              <a:rPr lang="en-US" sz="3200" strike="sngStrike" dirty="0" smtClean="0"/>
              <a:t>2.3 °C</a:t>
            </a:r>
          </a:p>
          <a:p>
            <a:r>
              <a:rPr lang="en-US" sz="3200" strike="sngStrike" dirty="0"/>
              <a:t>ΔT = </a:t>
            </a:r>
            <a:r>
              <a:rPr lang="en-US" sz="3200" strike="sngStrike" dirty="0" smtClean="0"/>
              <a:t>3.0 °C</a:t>
            </a:r>
          </a:p>
          <a:p>
            <a:r>
              <a:rPr lang="en-US" sz="3200" strike="sngStrike" dirty="0"/>
              <a:t>ΔT = </a:t>
            </a:r>
            <a:r>
              <a:rPr lang="en-US" sz="3200" strike="sngStrike" dirty="0" smtClean="0"/>
              <a:t>14 </a:t>
            </a:r>
            <a:r>
              <a:rPr lang="en-US" sz="3200" strike="sngStrike" dirty="0"/>
              <a:t>°</a:t>
            </a:r>
            <a:r>
              <a:rPr lang="en-US" sz="3200" strike="sngStrike" dirty="0" smtClean="0"/>
              <a:t>C</a:t>
            </a:r>
          </a:p>
          <a:p>
            <a:r>
              <a:rPr lang="en-US" sz="3200" strike="sngStrike" dirty="0"/>
              <a:t>ΔT = </a:t>
            </a:r>
            <a:r>
              <a:rPr lang="en-US" sz="3200" strike="sngStrike" dirty="0" smtClean="0"/>
              <a:t>22 </a:t>
            </a:r>
            <a:r>
              <a:rPr lang="en-US" sz="3200" strike="sngStrike" dirty="0"/>
              <a:t>°</a:t>
            </a:r>
            <a:r>
              <a:rPr lang="en-US" sz="3200" strike="sngStrike" dirty="0" smtClean="0"/>
              <a:t>C</a:t>
            </a:r>
          </a:p>
          <a:p>
            <a:r>
              <a:rPr lang="en-US" sz="3200" dirty="0"/>
              <a:t>ΔT = </a:t>
            </a:r>
            <a:r>
              <a:rPr lang="en-US" sz="3200" dirty="0" smtClean="0"/>
              <a:t>72 </a:t>
            </a:r>
            <a:r>
              <a:rPr lang="en-US" sz="3200" dirty="0"/>
              <a:t>°</a:t>
            </a:r>
            <a:r>
              <a:rPr lang="en-US" sz="3200" dirty="0" smtClean="0"/>
              <a:t>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774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 better way to test a new device for MR safety involves methods from ISO TS 10974: 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“Assessment of the safety of magnetic resonance imaging for patients with an active implantable medical device”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may soon be required, as the TS becomes a standard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Example:</a:t>
            </a:r>
            <a:r>
              <a:rPr lang="en-US" dirty="0"/>
              <a:t>  RF Heating of a Catheter</a:t>
            </a:r>
          </a:p>
        </p:txBody>
      </p:sp>
    </p:spTree>
    <p:extLst>
      <p:ext uri="{BB962C8B-B14F-4D97-AF65-F5344CB8AC3E}">
        <p14:creationId xmlns:p14="http://schemas.microsoft.com/office/powerpoint/2010/main" val="143424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282700" y="1934407"/>
            <a:ext cx="5473700" cy="561143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4551" y="2170150"/>
            <a:ext cx="721093" cy="39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Example: </a:t>
            </a:r>
            <a:r>
              <a:rPr lang="en-US" dirty="0" smtClean="0"/>
              <a:t>Physiological Signal Filter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6" y="1250853"/>
            <a:ext cx="2245457" cy="94535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85198" y="2495550"/>
            <a:ext cx="1205502" cy="942975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30154" y="2514600"/>
            <a:ext cx="721093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756400" y="3067050"/>
            <a:ext cx="1714500" cy="7048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 Amplifier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430154" y="3438525"/>
            <a:ext cx="5326247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153" y="3215044"/>
            <a:ext cx="1943100" cy="92833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28527" y="3820209"/>
            <a:ext cx="1884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i="1" baseline="-25000" dirty="0" smtClean="0"/>
              <a:t>c</a:t>
            </a:r>
            <a:r>
              <a:rPr lang="en-US" i="1" dirty="0" smtClean="0"/>
              <a:t> = 680 kHz</a:t>
            </a:r>
          </a:p>
          <a:p>
            <a:r>
              <a:rPr lang="en-US" i="1" dirty="0" smtClean="0"/>
              <a:t>-85 dB @ 64 MHz</a:t>
            </a:r>
            <a:endParaRPr lang="en-US" i="1" dirty="0"/>
          </a:p>
        </p:txBody>
      </p:sp>
      <p:sp>
        <p:nvSpPr>
          <p:cNvPr id="22" name="Rectangle 21"/>
          <p:cNvSpPr/>
          <p:nvPr/>
        </p:nvSpPr>
        <p:spPr>
          <a:xfrm>
            <a:off x="2293279" y="1748140"/>
            <a:ext cx="2806341" cy="4480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916413" y="2928551"/>
            <a:ext cx="100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 = 75μH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09224" y="353475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1600 pF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65644" y="1567694"/>
            <a:ext cx="4493255" cy="733425"/>
            <a:chOff x="1565643" y="2074384"/>
            <a:chExt cx="4493255" cy="977900"/>
          </a:xfrm>
        </p:grpSpPr>
        <p:grpSp>
          <p:nvGrpSpPr>
            <p:cNvPr id="4" name="Group 3"/>
            <p:cNvGrpSpPr/>
            <p:nvPr/>
          </p:nvGrpSpPr>
          <p:grpSpPr>
            <a:xfrm flipH="1">
              <a:off x="2905058" y="2074384"/>
              <a:ext cx="3153840" cy="977900"/>
              <a:chOff x="4589774" y="2133600"/>
              <a:chExt cx="3153840" cy="977900"/>
            </a:xfrm>
          </p:grpSpPr>
          <p:pic>
            <p:nvPicPr>
              <p:cNvPr id="5" name="Picture 4" descr="Catheter, Active, Picture, Steve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996"/>
              <a:stretch/>
            </p:blipFill>
            <p:spPr>
              <a:xfrm>
                <a:off x="4589774" y="2293874"/>
                <a:ext cx="3153840" cy="817626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473700" y="2133600"/>
                <a:ext cx="18466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565643" y="2579209"/>
              <a:ext cx="1339415" cy="0"/>
            </a:xfrm>
            <a:prstGeom prst="line">
              <a:avLst/>
            </a:prstGeom>
            <a:ln w="30480" cmpd="sng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00249" y="353475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1600 pF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638800" y="1934407"/>
            <a:ext cx="420098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832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6" grpId="0" animBg="1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Vital to help ensure true safety and effectiveness of new devices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Tool to help:</a:t>
            </a:r>
          </a:p>
          <a:p>
            <a:pPr lvl="1"/>
            <a:r>
              <a:rPr lang="en-US" dirty="0" smtClean="0"/>
              <a:t>Guide us to collective body of safety knowledge: </a:t>
            </a:r>
            <a:r>
              <a:rPr lang="en-US" dirty="0"/>
              <a:t>s</a:t>
            </a:r>
            <a:r>
              <a:rPr lang="en-US" dirty="0" smtClean="0"/>
              <a:t>tandards</a:t>
            </a:r>
          </a:p>
          <a:p>
            <a:pPr lvl="1"/>
            <a:r>
              <a:rPr lang="en-US" dirty="0" smtClean="0"/>
              <a:t>Hold us accountable for careful and methodical design, manufacture, and testing of devices</a:t>
            </a:r>
          </a:p>
          <a:p>
            <a:pPr lvl="1"/>
            <a:r>
              <a:rPr lang="en-US" dirty="0" smtClean="0"/>
              <a:t>Force us to make a proof argument for the safety and effectiveness of new devices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7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282700" y="1934407"/>
            <a:ext cx="5473700" cy="561143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4551" y="2170150"/>
            <a:ext cx="721093" cy="39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Example: </a:t>
            </a:r>
            <a:r>
              <a:rPr lang="en-US" dirty="0" smtClean="0"/>
              <a:t>Physiological Signal Filter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6" y="1250853"/>
            <a:ext cx="2245457" cy="94535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85198" y="2495550"/>
            <a:ext cx="1205502" cy="942975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30154" y="2514600"/>
            <a:ext cx="721093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756400" y="3067050"/>
            <a:ext cx="1714500" cy="7048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 Amplifier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430154" y="3438525"/>
            <a:ext cx="5326247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153" y="3215044"/>
            <a:ext cx="1943100" cy="92833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28527" y="3820209"/>
            <a:ext cx="1884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i="1" baseline="-25000" dirty="0" smtClean="0"/>
              <a:t>c</a:t>
            </a:r>
            <a:r>
              <a:rPr lang="en-US" i="1" dirty="0" smtClean="0"/>
              <a:t> = 680 kHz</a:t>
            </a:r>
          </a:p>
          <a:p>
            <a:r>
              <a:rPr lang="en-US" i="1" dirty="0" smtClean="0"/>
              <a:t>-85 dB @ 64 MHz</a:t>
            </a:r>
            <a:endParaRPr lang="en-US" i="1" dirty="0"/>
          </a:p>
        </p:txBody>
      </p:sp>
      <p:sp>
        <p:nvSpPr>
          <p:cNvPr id="22" name="Rectangle 21"/>
          <p:cNvSpPr/>
          <p:nvPr/>
        </p:nvSpPr>
        <p:spPr>
          <a:xfrm>
            <a:off x="2293279" y="1748140"/>
            <a:ext cx="2806341" cy="4480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916413" y="2928551"/>
            <a:ext cx="100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 = 75μH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09224" y="353475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1600 pF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65644" y="1567694"/>
            <a:ext cx="4493255" cy="733425"/>
            <a:chOff x="1565643" y="2074384"/>
            <a:chExt cx="4493255" cy="977900"/>
          </a:xfrm>
        </p:grpSpPr>
        <p:grpSp>
          <p:nvGrpSpPr>
            <p:cNvPr id="4" name="Group 3"/>
            <p:cNvGrpSpPr/>
            <p:nvPr/>
          </p:nvGrpSpPr>
          <p:grpSpPr>
            <a:xfrm flipH="1">
              <a:off x="2905058" y="2074384"/>
              <a:ext cx="3153840" cy="977900"/>
              <a:chOff x="4589774" y="2133600"/>
              <a:chExt cx="3153840" cy="977900"/>
            </a:xfrm>
          </p:grpSpPr>
          <p:pic>
            <p:nvPicPr>
              <p:cNvPr id="5" name="Picture 4" descr="Catheter, Active, Picture, Steve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996"/>
              <a:stretch/>
            </p:blipFill>
            <p:spPr>
              <a:xfrm>
                <a:off x="4589774" y="2293874"/>
                <a:ext cx="3153840" cy="817626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473700" y="2133600"/>
                <a:ext cx="18466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565643" y="2579209"/>
              <a:ext cx="1339415" cy="0"/>
            </a:xfrm>
            <a:prstGeom prst="line">
              <a:avLst/>
            </a:prstGeom>
            <a:ln w="30480" cmpd="sng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00249" y="353475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1600 pF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638800" y="1934407"/>
            <a:ext cx="420098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ultiply 1"/>
          <p:cNvSpPr/>
          <p:nvPr/>
        </p:nvSpPr>
        <p:spPr>
          <a:xfrm>
            <a:off x="1351636" y="2895329"/>
            <a:ext cx="2147933" cy="157121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5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6" grpId="0" animBg="1"/>
      <p:bldP spid="31" grpId="0"/>
      <p:bldP spid="32" grpId="0"/>
      <p:bldP spid="33" grpId="0"/>
      <p:bldP spid="34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282700" y="1934407"/>
            <a:ext cx="5473700" cy="561143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4551" y="2170150"/>
            <a:ext cx="721093" cy="39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Example: </a:t>
            </a:r>
            <a:r>
              <a:rPr lang="en-US" dirty="0" smtClean="0"/>
              <a:t>Physiological Signal Filter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6" y="1250853"/>
            <a:ext cx="2245457" cy="94535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85198" y="2495550"/>
            <a:ext cx="1205502" cy="942975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30154" y="2514600"/>
            <a:ext cx="721093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756400" y="3067050"/>
            <a:ext cx="1714500" cy="7048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 Amplifier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430154" y="3438525"/>
            <a:ext cx="5326247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153" y="3215044"/>
            <a:ext cx="1943100" cy="92833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28527" y="3820209"/>
            <a:ext cx="1884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i="1" baseline="-25000" dirty="0" smtClean="0"/>
              <a:t>c</a:t>
            </a:r>
            <a:r>
              <a:rPr lang="en-US" i="1" dirty="0" smtClean="0"/>
              <a:t> = 680 kHz</a:t>
            </a:r>
          </a:p>
          <a:p>
            <a:r>
              <a:rPr lang="en-US" i="1" dirty="0" smtClean="0"/>
              <a:t>-85 dB @ 64 MHz</a:t>
            </a:r>
            <a:endParaRPr lang="en-US" i="1" dirty="0"/>
          </a:p>
        </p:txBody>
      </p:sp>
      <p:sp>
        <p:nvSpPr>
          <p:cNvPr id="22" name="Rectangle 21"/>
          <p:cNvSpPr/>
          <p:nvPr/>
        </p:nvSpPr>
        <p:spPr>
          <a:xfrm>
            <a:off x="2293279" y="1748140"/>
            <a:ext cx="2806341" cy="4480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916413" y="2928551"/>
            <a:ext cx="100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 = 75μH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09224" y="353475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1600 pF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65644" y="1567694"/>
            <a:ext cx="4493255" cy="733425"/>
            <a:chOff x="1565643" y="2074384"/>
            <a:chExt cx="4493255" cy="977900"/>
          </a:xfrm>
        </p:grpSpPr>
        <p:grpSp>
          <p:nvGrpSpPr>
            <p:cNvPr id="4" name="Group 3"/>
            <p:cNvGrpSpPr/>
            <p:nvPr/>
          </p:nvGrpSpPr>
          <p:grpSpPr>
            <a:xfrm flipH="1">
              <a:off x="2905058" y="2074384"/>
              <a:ext cx="3153840" cy="977900"/>
              <a:chOff x="4589774" y="2133600"/>
              <a:chExt cx="3153840" cy="977900"/>
            </a:xfrm>
          </p:grpSpPr>
          <p:pic>
            <p:nvPicPr>
              <p:cNvPr id="5" name="Picture 4" descr="Catheter, Active, Picture, Steve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996"/>
              <a:stretch/>
            </p:blipFill>
            <p:spPr>
              <a:xfrm>
                <a:off x="4589774" y="2293874"/>
                <a:ext cx="3153840" cy="817626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473700" y="2133600"/>
                <a:ext cx="18466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565643" y="2579209"/>
              <a:ext cx="1339415" cy="0"/>
            </a:xfrm>
            <a:prstGeom prst="line">
              <a:avLst/>
            </a:prstGeom>
            <a:ln w="30480" cmpd="sng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00249" y="353475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1600 pF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638800" y="1934407"/>
            <a:ext cx="420098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Bent Arrow 1"/>
          <p:cNvSpPr/>
          <p:nvPr/>
        </p:nvSpPr>
        <p:spPr>
          <a:xfrm rot="5400000">
            <a:off x="1322514" y="3167334"/>
            <a:ext cx="486259" cy="837034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ent Arrow 34"/>
          <p:cNvSpPr/>
          <p:nvPr/>
        </p:nvSpPr>
        <p:spPr>
          <a:xfrm rot="5400000">
            <a:off x="2468665" y="3152031"/>
            <a:ext cx="486259" cy="837034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76641" y="1638895"/>
            <a:ext cx="1322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err="1" smtClean="0">
                <a:solidFill>
                  <a:srgbClr val="FF0000"/>
                </a:solidFill>
              </a:rPr>
              <a:t>I</a:t>
            </a:r>
            <a:r>
              <a:rPr lang="en-US" sz="5400" b="1" i="1" baseline="-25000" dirty="0" err="1" smtClean="0">
                <a:solidFill>
                  <a:srgbClr val="FF0000"/>
                </a:solidFill>
              </a:rPr>
              <a:t>leak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38" name="Bent Arrow 37"/>
          <p:cNvSpPr/>
          <p:nvPr/>
        </p:nvSpPr>
        <p:spPr>
          <a:xfrm rot="5400000">
            <a:off x="4015522" y="-506419"/>
            <a:ext cx="486259" cy="526360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689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Bent Arrow 38"/>
          <p:cNvSpPr/>
          <p:nvPr/>
        </p:nvSpPr>
        <p:spPr>
          <a:xfrm rot="16200000" flipH="1">
            <a:off x="3239598" y="-337967"/>
            <a:ext cx="486259" cy="606024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689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282700" y="1934407"/>
            <a:ext cx="5473700" cy="561143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4551" y="2170150"/>
            <a:ext cx="721093" cy="39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Example: </a:t>
            </a:r>
            <a:r>
              <a:rPr lang="en-US" dirty="0" smtClean="0"/>
              <a:t>Physiological Signal Filter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6" y="1250853"/>
            <a:ext cx="2245457" cy="94535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85198" y="2495550"/>
            <a:ext cx="1205502" cy="942975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30154" y="2514600"/>
            <a:ext cx="721093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756400" y="3067050"/>
            <a:ext cx="1714500" cy="7048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 Amplifier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430154" y="3438525"/>
            <a:ext cx="5326247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153" y="3215044"/>
            <a:ext cx="1943100" cy="92833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28527" y="3820209"/>
            <a:ext cx="1884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i="1" baseline="-25000" dirty="0" smtClean="0"/>
              <a:t>c</a:t>
            </a:r>
            <a:r>
              <a:rPr lang="en-US" i="1" dirty="0" smtClean="0"/>
              <a:t> = 680 kHz</a:t>
            </a:r>
          </a:p>
          <a:p>
            <a:r>
              <a:rPr lang="en-US" i="1" dirty="0" smtClean="0"/>
              <a:t>-85 dB @ 64 MHz</a:t>
            </a:r>
            <a:endParaRPr lang="en-US" i="1" dirty="0"/>
          </a:p>
        </p:txBody>
      </p:sp>
      <p:sp>
        <p:nvSpPr>
          <p:cNvPr id="22" name="Rectangle 21"/>
          <p:cNvSpPr/>
          <p:nvPr/>
        </p:nvSpPr>
        <p:spPr>
          <a:xfrm>
            <a:off x="2293279" y="1748140"/>
            <a:ext cx="2806341" cy="4480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916413" y="2928551"/>
            <a:ext cx="100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 = 75μH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09224" y="353475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 smtClean="0"/>
              <a:t>C = 1600 pF</a:t>
            </a:r>
            <a:endParaRPr lang="en-US" strike="sngStrike" dirty="0"/>
          </a:p>
        </p:txBody>
      </p:sp>
      <p:grpSp>
        <p:nvGrpSpPr>
          <p:cNvPr id="10" name="Group 9"/>
          <p:cNvGrpSpPr/>
          <p:nvPr/>
        </p:nvGrpSpPr>
        <p:grpSpPr>
          <a:xfrm>
            <a:off x="1565644" y="1567694"/>
            <a:ext cx="4493255" cy="733425"/>
            <a:chOff x="1565643" y="2074384"/>
            <a:chExt cx="4493255" cy="977900"/>
          </a:xfrm>
        </p:grpSpPr>
        <p:grpSp>
          <p:nvGrpSpPr>
            <p:cNvPr id="4" name="Group 3"/>
            <p:cNvGrpSpPr/>
            <p:nvPr/>
          </p:nvGrpSpPr>
          <p:grpSpPr>
            <a:xfrm flipH="1">
              <a:off x="2905058" y="2074384"/>
              <a:ext cx="3153840" cy="977900"/>
              <a:chOff x="4589774" y="2133600"/>
              <a:chExt cx="3153840" cy="977900"/>
            </a:xfrm>
          </p:grpSpPr>
          <p:pic>
            <p:nvPicPr>
              <p:cNvPr id="5" name="Picture 4" descr="Catheter, Active, Picture, Steve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996"/>
              <a:stretch/>
            </p:blipFill>
            <p:spPr>
              <a:xfrm>
                <a:off x="4589774" y="2293874"/>
                <a:ext cx="3153840" cy="817626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473700" y="2133600"/>
                <a:ext cx="18466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565643" y="2579209"/>
              <a:ext cx="1339415" cy="0"/>
            </a:xfrm>
            <a:prstGeom prst="line">
              <a:avLst/>
            </a:prstGeom>
            <a:ln w="30480" cmpd="sng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00249" y="353475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 smtClean="0"/>
              <a:t>C = 1600 pF</a:t>
            </a:r>
            <a:endParaRPr lang="en-US" strike="sngStrike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638800" y="1934407"/>
            <a:ext cx="420098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39396" y="3469530"/>
            <a:ext cx="4657493" cy="5666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29736" y="2797540"/>
            <a:ext cx="156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</a:t>
            </a:r>
            <a:r>
              <a:rPr lang="en-US" b="1" baseline="-25000" dirty="0" err="1" smtClean="0"/>
              <a:t>total</a:t>
            </a:r>
            <a:r>
              <a:rPr lang="en-US" b="1" dirty="0" smtClean="0"/>
              <a:t> &lt; ~100 pF</a:t>
            </a:r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3819531" y="2731186"/>
            <a:ext cx="2038402" cy="5666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24" idx="7"/>
            <a:endCxn id="29" idx="4"/>
          </p:cNvCxnSpPr>
          <p:nvPr/>
        </p:nvCxnSpPr>
        <p:spPr>
          <a:xfrm flipV="1">
            <a:off x="4214815" y="3297883"/>
            <a:ext cx="623917" cy="25463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51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They are coming, but slowly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Part of the problem:</a:t>
            </a:r>
          </a:p>
          <a:p>
            <a:pPr marL="0" indent="0" algn="ctr">
              <a:buNone/>
            </a:pPr>
            <a:r>
              <a:rPr lang="en-US" dirty="0" smtClean="0"/>
              <a:t>People tend to underestimate the challenge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</a:t>
            </a:r>
            <a:r>
              <a:rPr lang="en-US" dirty="0" err="1" smtClean="0"/>
              <a:t>iCMR</a:t>
            </a:r>
            <a:r>
              <a:rPr lang="en-US" dirty="0" smtClean="0"/>
              <a:t> devices?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6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0514"/>
            <a:ext cx="8229600" cy="34685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Researchers shouldn’t necessarily be experts in regulation and standards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experts in regulation and standards do exist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are happy to help</a:t>
            </a:r>
          </a:p>
          <a:p>
            <a:pPr lvl="1"/>
            <a:r>
              <a:rPr lang="en-US" dirty="0" smtClean="0"/>
              <a:t>We are not selling a test service, but we can offer a bit of guidance</a:t>
            </a:r>
          </a:p>
          <a:p>
            <a:pPr lvl="1"/>
            <a:r>
              <a:rPr lang="en-US" dirty="0" smtClean="0"/>
              <a:t>We can help you: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nderstand the safety issues </a:t>
            </a:r>
          </a:p>
          <a:p>
            <a:pPr lvl="2"/>
            <a:r>
              <a:rPr lang="en-US" dirty="0" smtClean="0"/>
              <a:t>Do the right tests the right way</a:t>
            </a:r>
          </a:p>
          <a:p>
            <a:pPr lvl="2"/>
            <a:r>
              <a:rPr lang="en-US" dirty="0" smtClean="0"/>
              <a:t>Properly scope out what yet needs to be done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to help each other.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4094888" y="4435890"/>
            <a:ext cx="4922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/>
              <a:t> Lederman R., </a:t>
            </a:r>
            <a:r>
              <a:rPr lang="en-US" sz="1200" dirty="0" err="1" smtClean="0"/>
              <a:t>Schaeffter</a:t>
            </a:r>
            <a:r>
              <a:rPr lang="en-US" sz="1200" dirty="0" smtClean="0"/>
              <a:t> T., Email to SCMR </a:t>
            </a:r>
            <a:r>
              <a:rPr lang="en-US" sz="1200" dirty="0" err="1" smtClean="0"/>
              <a:t>iCMR</a:t>
            </a:r>
            <a:r>
              <a:rPr lang="en-US" sz="1200" dirty="0" smtClean="0"/>
              <a:t> Workshop speakers,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755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Regulatory Approval of New Devices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545536"/>
            <a:ext cx="7086600" cy="2846235"/>
          </a:xfrm>
        </p:spPr>
        <p:txBody>
          <a:bodyPr>
            <a:normAutofit/>
          </a:bodyPr>
          <a:lstStyle/>
          <a:p>
            <a:r>
              <a:rPr lang="en-US" dirty="0" smtClean="0"/>
              <a:t>SCMR 2015 Interventional CMR Workshop</a:t>
            </a:r>
          </a:p>
          <a:p>
            <a:endParaRPr lang="en-US" dirty="0"/>
          </a:p>
          <a:p>
            <a:r>
              <a:rPr lang="en-US" dirty="0" smtClean="0"/>
              <a:t>Technology for Interventional </a:t>
            </a:r>
            <a:r>
              <a:rPr lang="en-US" dirty="0" err="1" smtClean="0"/>
              <a:t>cMRI</a:t>
            </a:r>
            <a:endParaRPr lang="en-US" dirty="0" smtClean="0"/>
          </a:p>
          <a:p>
            <a:endParaRPr lang="en-US" dirty="0"/>
          </a:p>
          <a:p>
            <a:pPr>
              <a:tabLst>
                <a:tab pos="5661025" algn="l"/>
              </a:tabLst>
            </a:pPr>
            <a:r>
              <a:rPr lang="en-US" dirty="0" smtClean="0"/>
              <a:t>Steve Wedan (CEO): </a:t>
            </a:r>
            <a:r>
              <a:rPr lang="en-US" dirty="0" err="1" smtClean="0"/>
              <a:t>steve.wedan@imricor.com</a:t>
            </a:r>
            <a:r>
              <a:rPr lang="en-US" dirty="0" smtClean="0"/>
              <a:t>			</a:t>
            </a:r>
          </a:p>
          <a:p>
            <a:r>
              <a:rPr lang="en-US" dirty="0" smtClean="0"/>
              <a:t>Tom Lloyd (VP Research): </a:t>
            </a:r>
            <a:r>
              <a:rPr lang="en-US" dirty="0" err="1" smtClean="0"/>
              <a:t>tom.lloyd@imricor.com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4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Vital to help ensure true safety and effectiveness of new devices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Tool to help:</a:t>
            </a:r>
          </a:p>
          <a:p>
            <a:pPr lvl="1"/>
            <a:r>
              <a:rPr lang="en-US" b="1" dirty="0" smtClean="0"/>
              <a:t>Guide us to collective body of safety knowledge: standards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Hold us accountable for careful and methodical design, manufacture, and testing of devices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Force us to make a proof argument for the safety and effectiveness of new devices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Regulatory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6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We have seen presentations and posters for years that show the feasibility of </a:t>
            </a:r>
            <a:r>
              <a:rPr lang="en-US" dirty="0" err="1" smtClean="0"/>
              <a:t>iCMR</a:t>
            </a:r>
            <a:r>
              <a:rPr lang="en-US" dirty="0" smtClean="0"/>
              <a:t> devices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Yet very few have made it to clinical practice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Regulatory approval process is extremely demanding</a:t>
            </a:r>
            <a:endParaRPr lang="en-US" dirty="0"/>
          </a:p>
          <a:p>
            <a:pPr lvl="1"/>
            <a:r>
              <a:rPr lang="en-US" dirty="0"/>
              <a:t>MR safety testing can be </a:t>
            </a:r>
            <a:r>
              <a:rPr lang="en-US" dirty="0" smtClean="0"/>
              <a:t>tricky (applicable standards not always available)</a:t>
            </a:r>
            <a:endParaRPr lang="en-US" dirty="0"/>
          </a:p>
          <a:p>
            <a:pPr lvl="1"/>
            <a:r>
              <a:rPr lang="en-US" dirty="0" smtClean="0"/>
              <a:t>Standards </a:t>
            </a:r>
            <a:r>
              <a:rPr lang="en-US" dirty="0"/>
              <a:t>based patient safety requirements can make MR compatibility solutions </a:t>
            </a:r>
            <a:r>
              <a:rPr lang="en-US" dirty="0" smtClean="0"/>
              <a:t>challenging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</a:t>
            </a:r>
            <a:r>
              <a:rPr lang="en-US" dirty="0" err="1" smtClean="0"/>
              <a:t>iCMR</a:t>
            </a:r>
            <a:r>
              <a:rPr lang="en-US" dirty="0" smtClean="0"/>
              <a:t> devices?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4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+mj-lt"/>
              </a:rPr>
              <a:t>Example:</a:t>
            </a:r>
            <a:r>
              <a:rPr lang="en-US" dirty="0" smtClean="0">
                <a:latin typeface="+mj-lt"/>
              </a:rPr>
              <a:t>  RF Heating of a Catheter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" y="1005999"/>
            <a:ext cx="866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Non-magnetic catheter with no RF heating mitigation technology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444841" y="1489484"/>
            <a:ext cx="3517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ASTM F2182 Phantom</a:t>
            </a:r>
          </a:p>
          <a:p>
            <a:r>
              <a:rPr lang="en-US" sz="2000" dirty="0" smtClean="0"/>
              <a:t>Saline 4.7 </a:t>
            </a:r>
            <a:r>
              <a:rPr lang="en-US" sz="2000" dirty="0" err="1" smtClean="0"/>
              <a:t>mS</a:t>
            </a:r>
            <a:r>
              <a:rPr lang="en-US" sz="2000" dirty="0" smtClean="0"/>
              <a:t>/cm</a:t>
            </a:r>
          </a:p>
          <a:p>
            <a:r>
              <a:rPr lang="en-US" sz="2000" dirty="0" smtClean="0"/>
              <a:t>SAR = 4 W/kg</a:t>
            </a:r>
          </a:p>
        </p:txBody>
      </p:sp>
      <p:pic>
        <p:nvPicPr>
          <p:cNvPr id="7" name="Picture 6" descr="IMG_24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5" y="1467664"/>
            <a:ext cx="2367738" cy="315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6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47288" y="1490472"/>
            <a:ext cx="351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ASTM F2182 Phantom</a:t>
            </a:r>
          </a:p>
          <a:p>
            <a:r>
              <a:rPr lang="en-US" sz="2000" dirty="0" smtClean="0"/>
              <a:t>Saline 4.7 </a:t>
            </a:r>
            <a:r>
              <a:rPr lang="en-US" sz="2000" dirty="0" err="1" smtClean="0"/>
              <a:t>mS</a:t>
            </a:r>
            <a:r>
              <a:rPr lang="en-US" sz="2000" dirty="0" smtClean="0"/>
              <a:t>/cm</a:t>
            </a:r>
          </a:p>
          <a:p>
            <a:r>
              <a:rPr lang="en-US" sz="2000" dirty="0" smtClean="0"/>
              <a:t>SAR = 4 W/kg</a:t>
            </a:r>
          </a:p>
          <a:p>
            <a:r>
              <a:rPr lang="en-US" sz="2000" dirty="0" smtClean="0"/>
              <a:t>Anatomical Trajectory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+mj-lt"/>
              </a:rPr>
              <a:t>Example:</a:t>
            </a:r>
            <a:r>
              <a:rPr lang="en-US" dirty="0" smtClean="0">
                <a:latin typeface="+mj-lt"/>
              </a:rPr>
              <a:t>  RF Heating of a Catheter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" y="1005999"/>
            <a:ext cx="866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Non-magnetic catheter with no RF heating mitigation technology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26278" y="1697054"/>
            <a:ext cx="19764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ΔT = </a:t>
            </a:r>
            <a:r>
              <a:rPr lang="en-US" sz="3200" dirty="0" smtClean="0"/>
              <a:t>2.3 °C</a:t>
            </a:r>
          </a:p>
        </p:txBody>
      </p:sp>
      <p:pic>
        <p:nvPicPr>
          <p:cNvPr id="13" name="Picture 12" descr="pi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9" y="1467664"/>
            <a:ext cx="2014710" cy="312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2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estWithCable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9" y="1465698"/>
            <a:ext cx="2552425" cy="31638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7288" y="1490472"/>
            <a:ext cx="3517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ASTM F2182 Phantom</a:t>
            </a:r>
          </a:p>
          <a:p>
            <a:r>
              <a:rPr lang="en-US" sz="2000" dirty="0" smtClean="0"/>
              <a:t>Saline 4.7 </a:t>
            </a:r>
            <a:r>
              <a:rPr lang="en-US" sz="2000" dirty="0" err="1" smtClean="0"/>
              <a:t>mS</a:t>
            </a:r>
            <a:r>
              <a:rPr lang="en-US" sz="2000" dirty="0" smtClean="0"/>
              <a:t>/cm</a:t>
            </a:r>
          </a:p>
          <a:p>
            <a:r>
              <a:rPr lang="en-US" sz="2000" dirty="0" smtClean="0"/>
              <a:t>SAR = 4 W/kg</a:t>
            </a:r>
          </a:p>
          <a:p>
            <a:r>
              <a:rPr lang="en-US" sz="2000" dirty="0" smtClean="0"/>
              <a:t>Anatomical Trajectory</a:t>
            </a:r>
          </a:p>
          <a:p>
            <a:r>
              <a:rPr lang="en-US" sz="2000" dirty="0" smtClean="0"/>
              <a:t>Catheter Cable Attached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+mj-lt"/>
              </a:rPr>
              <a:t>Example:</a:t>
            </a:r>
            <a:r>
              <a:rPr lang="en-US" dirty="0" smtClean="0">
                <a:latin typeface="+mj-lt"/>
              </a:rPr>
              <a:t>  RF Heating of a Catheter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" y="1005999"/>
            <a:ext cx="866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Non-magnetic catheter with no RF heating mitigation technology</a:t>
            </a:r>
            <a:endParaRPr lang="en-US" sz="2400" i="1" dirty="0"/>
          </a:p>
        </p:txBody>
      </p:sp>
      <p:sp>
        <p:nvSpPr>
          <p:cNvPr id="5" name="Donut 4"/>
          <p:cNvSpPr/>
          <p:nvPr/>
        </p:nvSpPr>
        <p:spPr>
          <a:xfrm rot="853912">
            <a:off x="1085212" y="2616695"/>
            <a:ext cx="533810" cy="1807297"/>
          </a:xfrm>
          <a:prstGeom prst="donut">
            <a:avLst>
              <a:gd name="adj" fmla="val 7828"/>
            </a:avLst>
          </a:prstGeom>
          <a:solidFill>
            <a:srgbClr val="FF00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6278" y="1697054"/>
            <a:ext cx="19764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ΔT = </a:t>
            </a:r>
            <a:r>
              <a:rPr lang="en-US" sz="3200" dirty="0" smtClean="0"/>
              <a:t>2.3 °C</a:t>
            </a:r>
          </a:p>
        </p:txBody>
      </p:sp>
    </p:spTree>
    <p:extLst>
      <p:ext uri="{BB962C8B-B14F-4D97-AF65-F5344CB8AC3E}">
        <p14:creationId xmlns:p14="http://schemas.microsoft.com/office/powerpoint/2010/main" val="181742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estWithCable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9" y="1465698"/>
            <a:ext cx="2552425" cy="31638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47288" y="1490472"/>
            <a:ext cx="3517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ASTM F2182 Phantom</a:t>
            </a:r>
          </a:p>
          <a:p>
            <a:r>
              <a:rPr lang="en-US" sz="2000" dirty="0" smtClean="0"/>
              <a:t>Saline 4.7 </a:t>
            </a:r>
            <a:r>
              <a:rPr lang="en-US" sz="2000" dirty="0" err="1" smtClean="0"/>
              <a:t>mS</a:t>
            </a:r>
            <a:r>
              <a:rPr lang="en-US" sz="2000" dirty="0" smtClean="0"/>
              <a:t>/cm</a:t>
            </a:r>
          </a:p>
          <a:p>
            <a:r>
              <a:rPr lang="en-US" sz="2000" dirty="0" smtClean="0"/>
              <a:t>SAR = 4 W/kg</a:t>
            </a:r>
          </a:p>
          <a:p>
            <a:r>
              <a:rPr lang="en-US" sz="2000" dirty="0" smtClean="0"/>
              <a:t>Anatomical Trajectory</a:t>
            </a:r>
          </a:p>
          <a:p>
            <a:r>
              <a:rPr lang="en-US" sz="2000" dirty="0" smtClean="0"/>
              <a:t>Catheter Cable Attached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+mj-lt"/>
              </a:rPr>
              <a:t>Example:</a:t>
            </a:r>
            <a:r>
              <a:rPr lang="en-US" dirty="0" smtClean="0">
                <a:latin typeface="+mj-lt"/>
              </a:rPr>
              <a:t>  RF Heating of a Catheter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" y="1005999"/>
            <a:ext cx="866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Non-magnetic catheter with no RF heating mitigation technology</a:t>
            </a:r>
            <a:endParaRPr lang="en-US" sz="2400" i="1" dirty="0"/>
          </a:p>
        </p:txBody>
      </p:sp>
      <p:sp>
        <p:nvSpPr>
          <p:cNvPr id="5" name="Donut 4"/>
          <p:cNvSpPr/>
          <p:nvPr/>
        </p:nvSpPr>
        <p:spPr>
          <a:xfrm rot="853912">
            <a:off x="1085212" y="2616695"/>
            <a:ext cx="533810" cy="1807297"/>
          </a:xfrm>
          <a:prstGeom prst="donut">
            <a:avLst>
              <a:gd name="adj" fmla="val 7828"/>
            </a:avLst>
          </a:prstGeom>
          <a:solidFill>
            <a:srgbClr val="FF00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6278" y="1697054"/>
            <a:ext cx="19764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trike="sngStrike" dirty="0"/>
              <a:t>ΔT = </a:t>
            </a:r>
            <a:r>
              <a:rPr lang="en-US" sz="3200" strike="sngStrike" dirty="0" smtClean="0"/>
              <a:t>2.3 °C</a:t>
            </a:r>
          </a:p>
          <a:p>
            <a:r>
              <a:rPr lang="en-US" sz="3200" dirty="0"/>
              <a:t>ΔT = </a:t>
            </a:r>
            <a:r>
              <a:rPr lang="en-US" sz="3200" dirty="0" smtClean="0"/>
              <a:t>3.0 °C</a:t>
            </a:r>
          </a:p>
        </p:txBody>
      </p:sp>
    </p:spTree>
    <p:extLst>
      <p:ext uri="{BB962C8B-B14F-4D97-AF65-F5344CB8AC3E}">
        <p14:creationId xmlns:p14="http://schemas.microsoft.com/office/powerpoint/2010/main" val="42958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47288" y="1490472"/>
            <a:ext cx="35179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ASTM F2182 Phantom</a:t>
            </a:r>
          </a:p>
          <a:p>
            <a:r>
              <a:rPr lang="en-US" sz="2000" dirty="0" smtClean="0"/>
              <a:t>Saline 4.7 </a:t>
            </a:r>
            <a:r>
              <a:rPr lang="en-US" sz="2000" dirty="0" err="1" smtClean="0"/>
              <a:t>mS</a:t>
            </a:r>
            <a:r>
              <a:rPr lang="en-US" sz="2000" dirty="0" smtClean="0"/>
              <a:t>/cm</a:t>
            </a:r>
          </a:p>
          <a:p>
            <a:r>
              <a:rPr lang="en-US" sz="2000" dirty="0" smtClean="0"/>
              <a:t>SAR = 4 W/kg</a:t>
            </a:r>
          </a:p>
          <a:p>
            <a:r>
              <a:rPr lang="en-US" sz="2000" strike="sngStrike" dirty="0" smtClean="0">
                <a:solidFill>
                  <a:srgbClr val="7F7F7F"/>
                </a:solidFill>
              </a:rPr>
              <a:t>Anatomical Trajectory</a:t>
            </a:r>
          </a:p>
          <a:p>
            <a:r>
              <a:rPr lang="en-US" sz="2000" strike="sngStrike" dirty="0" smtClean="0">
                <a:solidFill>
                  <a:schemeClr val="bg1">
                    <a:lumMod val="50000"/>
                  </a:schemeClr>
                </a:solidFill>
              </a:rPr>
              <a:t>Catheter Cable Attached</a:t>
            </a:r>
          </a:p>
          <a:p>
            <a:r>
              <a:rPr lang="en-US" sz="2000" dirty="0" smtClean="0"/>
              <a:t>Improved Test Trajectory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+mj-lt"/>
              </a:rPr>
              <a:t>Example:</a:t>
            </a:r>
            <a:r>
              <a:rPr lang="en-US" dirty="0" smtClean="0">
                <a:latin typeface="+mj-lt"/>
              </a:rPr>
              <a:t>  RF Heating of a Catheter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" y="1005999"/>
            <a:ext cx="866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Non-magnetic catheter with no RF heating mitigation technology</a:t>
            </a:r>
            <a:endParaRPr lang="en-US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26278" y="1697054"/>
            <a:ext cx="19764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trike="sngStrike" dirty="0"/>
              <a:t>ΔT = </a:t>
            </a:r>
            <a:r>
              <a:rPr lang="en-US" sz="3200" strike="sngStrike" dirty="0" smtClean="0"/>
              <a:t>2.3 °C</a:t>
            </a:r>
          </a:p>
          <a:p>
            <a:r>
              <a:rPr lang="en-US" sz="3200" strike="sngStrike" dirty="0"/>
              <a:t>ΔT = </a:t>
            </a:r>
            <a:r>
              <a:rPr lang="en-US" sz="3200" strike="sngStrike" dirty="0" smtClean="0"/>
              <a:t>3.0 °C</a:t>
            </a:r>
          </a:p>
        </p:txBody>
      </p:sp>
      <p:pic>
        <p:nvPicPr>
          <p:cNvPr id="3" name="Picture 2" descr="pic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39" y="1400001"/>
            <a:ext cx="2110505" cy="330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0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mricor wide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Imricor widescreen.potx</Template>
  <TotalTime>4775</TotalTime>
  <Words>1121</Words>
  <Application>Microsoft Macintosh PowerPoint</Application>
  <PresentationFormat>On-screen Show (16:9)</PresentationFormat>
  <Paragraphs>218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Imricor widescreen</vt:lpstr>
      <vt:lpstr>Regulatory Approval of New Devices</vt:lpstr>
      <vt:lpstr>Regulatory Approval</vt:lpstr>
      <vt:lpstr>Regulatory Approval</vt:lpstr>
      <vt:lpstr>Where are the iCMR devices?</vt:lpstr>
      <vt:lpstr>Example:  RF Heating of a Catheter</vt:lpstr>
      <vt:lpstr>Example:  RF Heating of a Catheter</vt:lpstr>
      <vt:lpstr>Example:  RF Heating of a Catheter</vt:lpstr>
      <vt:lpstr>Example:  RF Heating of a Catheter</vt:lpstr>
      <vt:lpstr>Example:  RF Heating of a Catheter</vt:lpstr>
      <vt:lpstr>Example:  RF Heating of a Catheter</vt:lpstr>
      <vt:lpstr>Example:  RF Heating of a Catheter</vt:lpstr>
      <vt:lpstr>Example:  RF Heating of a Catheter</vt:lpstr>
      <vt:lpstr>Example:  RF Heating of a Catheter</vt:lpstr>
      <vt:lpstr>Example:  RF Heating of a Catheter</vt:lpstr>
      <vt:lpstr>Example:  RF Heating of a Catheter</vt:lpstr>
      <vt:lpstr>Example:  RF Heating of a Catheter</vt:lpstr>
      <vt:lpstr>Example:  RF Heating of a Catheter</vt:lpstr>
      <vt:lpstr>Example:  RF Heating of a Catheter</vt:lpstr>
      <vt:lpstr>Example: Physiological Signal Filter</vt:lpstr>
      <vt:lpstr>Example: Physiological Signal Filter</vt:lpstr>
      <vt:lpstr>Example: Physiological Signal Filter</vt:lpstr>
      <vt:lpstr>Example: Physiological Signal Filter</vt:lpstr>
      <vt:lpstr>Where are the iCMR devices?</vt:lpstr>
      <vt:lpstr>We need to help each other.1</vt:lpstr>
      <vt:lpstr>Regulatory Approval of New Devices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Deminov</dc:creator>
  <cp:lastModifiedBy>Steve Wedan</cp:lastModifiedBy>
  <cp:revision>50</cp:revision>
  <dcterms:created xsi:type="dcterms:W3CDTF">2014-09-18T18:01:57Z</dcterms:created>
  <dcterms:modified xsi:type="dcterms:W3CDTF">2015-02-10T15:48:42Z</dcterms:modified>
</cp:coreProperties>
</file>