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media1.mov" ContentType="video/unknown"/>
  <Override PartName="/ppt/media/media2.mov" ContentType="video/unknown"/>
  <Override PartName="/ppt/media/media3.mov" ContentType="video/unknown"/>
  <Override PartName="/ppt/media/media4.mov" ContentType="video/unknown"/>
  <Override PartName="/ppt/media/media5.mov" ContentType="video/unknown"/>
  <Override PartName="/ppt/media/media6.mov" ContentType="video/unknown"/>
  <Override PartName="/ppt/media/media7.mov" ContentType="video/unknown"/>
  <Override PartName="/ppt/media/media8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13004800" cy="9753600"/>
  <p:notesSz cx="6858000" cy="9144000"/>
  <p:defaultTextStyle>
    <a:lvl1pPr algn="ctr" defTabSz="584200">
      <a:defRPr sz="4200">
        <a:solidFill>
          <a:srgbClr val="535353"/>
        </a:solidFill>
        <a:latin typeface="+mn-lt"/>
        <a:ea typeface="+mn-ea"/>
        <a:cs typeface="+mn-cs"/>
        <a:sym typeface="Gill Sans Light"/>
      </a:defRPr>
    </a:lvl1pPr>
    <a:lvl2pPr indent="342900" algn="ctr" defTabSz="584200">
      <a:defRPr sz="4200">
        <a:solidFill>
          <a:srgbClr val="535353"/>
        </a:solidFill>
        <a:latin typeface="+mn-lt"/>
        <a:ea typeface="+mn-ea"/>
        <a:cs typeface="+mn-cs"/>
        <a:sym typeface="Gill Sans Light"/>
      </a:defRPr>
    </a:lvl2pPr>
    <a:lvl3pPr indent="685800" algn="ctr" defTabSz="584200">
      <a:defRPr sz="4200">
        <a:solidFill>
          <a:srgbClr val="535353"/>
        </a:solidFill>
        <a:latin typeface="+mn-lt"/>
        <a:ea typeface="+mn-ea"/>
        <a:cs typeface="+mn-cs"/>
        <a:sym typeface="Gill Sans Light"/>
      </a:defRPr>
    </a:lvl3pPr>
    <a:lvl4pPr indent="1028700" algn="ctr" defTabSz="584200">
      <a:defRPr sz="4200">
        <a:solidFill>
          <a:srgbClr val="535353"/>
        </a:solidFill>
        <a:latin typeface="+mn-lt"/>
        <a:ea typeface="+mn-ea"/>
        <a:cs typeface="+mn-cs"/>
        <a:sym typeface="Gill Sans Light"/>
      </a:defRPr>
    </a:lvl4pPr>
    <a:lvl5pPr indent="1371600" algn="ctr" defTabSz="584200">
      <a:defRPr sz="4200">
        <a:solidFill>
          <a:srgbClr val="535353"/>
        </a:solidFill>
        <a:latin typeface="+mn-lt"/>
        <a:ea typeface="+mn-ea"/>
        <a:cs typeface="+mn-cs"/>
        <a:sym typeface="Gill Sans Light"/>
      </a:defRPr>
    </a:lvl5pPr>
    <a:lvl6pPr indent="1714500" algn="ctr" defTabSz="584200">
      <a:defRPr sz="4200">
        <a:solidFill>
          <a:srgbClr val="535353"/>
        </a:solidFill>
        <a:latin typeface="+mn-lt"/>
        <a:ea typeface="+mn-ea"/>
        <a:cs typeface="+mn-cs"/>
        <a:sym typeface="Gill Sans Light"/>
      </a:defRPr>
    </a:lvl6pPr>
    <a:lvl7pPr indent="2057400" algn="ctr" defTabSz="584200">
      <a:defRPr sz="4200">
        <a:solidFill>
          <a:srgbClr val="535353"/>
        </a:solidFill>
        <a:latin typeface="+mn-lt"/>
        <a:ea typeface="+mn-ea"/>
        <a:cs typeface="+mn-cs"/>
        <a:sym typeface="Gill Sans Light"/>
      </a:defRPr>
    </a:lvl7pPr>
    <a:lvl8pPr indent="2400300" algn="ctr" defTabSz="584200">
      <a:defRPr sz="4200">
        <a:solidFill>
          <a:srgbClr val="535353"/>
        </a:solidFill>
        <a:latin typeface="+mn-lt"/>
        <a:ea typeface="+mn-ea"/>
        <a:cs typeface="+mn-cs"/>
        <a:sym typeface="Gill Sans Light"/>
      </a:defRPr>
    </a:lvl8pPr>
    <a:lvl9pPr indent="2743200" algn="ctr" defTabSz="584200">
      <a:defRPr sz="4200">
        <a:solidFill>
          <a:srgbClr val="535353"/>
        </a:solidFill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4553"/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D455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06B7E"/>
          </a:solidFill>
        </a:fill>
      </a:tcStyle>
    </a:firstRow>
  </a:tblStyle>
  <a:tblStyle styleId="{CF821DB8-F4EB-4A41-A1BA-3FCAFE7338EE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F7579"/>
        </a:fontRef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3" name="Shape 5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One</a:t>
            </a:r>
            <a:endParaRPr sz="3800">
              <a:solidFill>
                <a:srgbClr val="525252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Two</a:t>
            </a:r>
            <a:endParaRPr sz="3800">
              <a:solidFill>
                <a:srgbClr val="525252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Three</a:t>
            </a:r>
            <a:endParaRPr sz="3800">
              <a:solidFill>
                <a:srgbClr val="525252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Four</a:t>
            </a:r>
            <a:endParaRPr sz="3800">
              <a:solidFill>
                <a:srgbClr val="525252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xfrm>
            <a:off x="355600" y="3225800"/>
            <a:ext cx="12293600" cy="33020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title"/>
          </p:nvPr>
        </p:nvSpPr>
        <p:spPr>
          <a:xfrm>
            <a:off x="355600" y="7416800"/>
            <a:ext cx="12293600" cy="12827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xfrm>
            <a:off x="355600" y="7416800"/>
            <a:ext cx="12293600" cy="1282700"/>
          </a:xfrm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xfrm>
            <a:off x="355600" y="1384300"/>
            <a:ext cx="5892800" cy="35052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355600" y="4876800"/>
            <a:ext cx="5892800" cy="1295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One</a:t>
            </a:r>
            <a:endParaRPr sz="3800">
              <a:solidFill>
                <a:srgbClr val="525252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Two</a:t>
            </a:r>
            <a:endParaRPr sz="3800">
              <a:solidFill>
                <a:srgbClr val="525252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Three</a:t>
            </a:r>
            <a:endParaRPr sz="3800">
              <a:solidFill>
                <a:srgbClr val="525252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Four</a:t>
            </a:r>
            <a:endParaRPr sz="3800">
              <a:solidFill>
                <a:srgbClr val="525252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title"/>
          </p:nvPr>
        </p:nvSpPr>
        <p:spPr>
          <a:xfrm>
            <a:off x="355600" y="1384300"/>
            <a:ext cx="5892800" cy="35052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xfrm>
            <a:off x="355600" y="4876800"/>
            <a:ext cx="5892800" cy="1295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One</a:t>
            </a:r>
            <a:endParaRPr sz="3800">
              <a:solidFill>
                <a:srgbClr val="525252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Two</a:t>
            </a:r>
            <a:endParaRPr sz="3800">
              <a:solidFill>
                <a:srgbClr val="525252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Three</a:t>
            </a:r>
            <a:endParaRPr sz="3800">
              <a:solidFill>
                <a:srgbClr val="525252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Four</a:t>
            </a:r>
            <a:endParaRPr sz="3800">
              <a:solidFill>
                <a:srgbClr val="525252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xfrm>
            <a:off x="355600" y="3187700"/>
            <a:ext cx="5892800" cy="584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45" name="Shape 45"/>
          <p:cNvSpPr/>
          <p:nvPr>
            <p:ph type="body" idx="1"/>
          </p:nvPr>
        </p:nvSpPr>
        <p:spPr>
          <a:xfrm>
            <a:off x="355600" y="3187700"/>
            <a:ext cx="5892800" cy="584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48" name="Shape 48"/>
          <p:cNvSpPr/>
          <p:nvPr>
            <p:ph type="body" idx="1"/>
          </p:nvPr>
        </p:nvSpPr>
        <p:spPr>
          <a:xfrm>
            <a:off x="6756400" y="3187700"/>
            <a:ext cx="5892800" cy="584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title"/>
          </p:nvPr>
        </p:nvSpPr>
        <p:spPr>
          <a:xfrm>
            <a:off x="355600" y="2324100"/>
            <a:ext cx="12293600" cy="32385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51" name="Shape 51"/>
          <p:cNvSpPr/>
          <p:nvPr>
            <p:ph type="body" idx="1"/>
          </p:nvPr>
        </p:nvSpPr>
        <p:spPr>
          <a:xfrm>
            <a:off x="355600" y="5549900"/>
            <a:ext cx="12293600" cy="12954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One</a:t>
            </a:r>
            <a:endParaRPr sz="3800">
              <a:solidFill>
                <a:srgbClr val="525252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Two</a:t>
            </a:r>
            <a:endParaRPr sz="3800">
              <a:solidFill>
                <a:srgbClr val="525252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Three</a:t>
            </a:r>
            <a:endParaRPr sz="3800">
              <a:solidFill>
                <a:srgbClr val="525252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Four</a:t>
            </a:r>
            <a:endParaRPr sz="3800">
              <a:solidFill>
                <a:srgbClr val="525252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>
            <p:ph type="title"/>
          </p:nvPr>
        </p:nvSpPr>
        <p:spPr>
          <a:xfrm>
            <a:off x="355600" y="6832600"/>
            <a:ext cx="12293600" cy="12573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0" name="Shape 10"/>
          <p:cNvSpPr/>
          <p:nvPr>
            <p:ph type="body" idx="1"/>
          </p:nvPr>
        </p:nvSpPr>
        <p:spPr>
          <a:xfrm>
            <a:off x="355600" y="8077200"/>
            <a:ext cx="12293600" cy="12065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One</a:t>
            </a:r>
            <a:endParaRPr sz="3800">
              <a:solidFill>
                <a:srgbClr val="525252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Two</a:t>
            </a:r>
            <a:endParaRPr sz="3800">
              <a:solidFill>
                <a:srgbClr val="525252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Three</a:t>
            </a:r>
            <a:endParaRPr sz="3800">
              <a:solidFill>
                <a:srgbClr val="525252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Four</a:t>
            </a:r>
            <a:endParaRPr sz="3800">
              <a:solidFill>
                <a:srgbClr val="525252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 - Photo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355600" y="6832600"/>
            <a:ext cx="12293600" cy="1257300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3" name="Shape 13"/>
          <p:cNvSpPr/>
          <p:nvPr>
            <p:ph type="body" idx="1"/>
          </p:nvPr>
        </p:nvSpPr>
        <p:spPr>
          <a:xfrm>
            <a:off x="355600" y="8077200"/>
            <a:ext cx="12293600" cy="12065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>
                <a:solidFill>
                  <a:srgbClr val="52525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One</a:t>
            </a:r>
            <a:endParaRPr sz="3800">
              <a:solidFill>
                <a:srgbClr val="525252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Two</a:t>
            </a:r>
            <a:endParaRPr sz="3800">
              <a:solidFill>
                <a:srgbClr val="525252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Three</a:t>
            </a:r>
            <a:endParaRPr sz="3800">
              <a:solidFill>
                <a:srgbClr val="525252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Four</a:t>
            </a:r>
            <a:endParaRPr sz="3800">
              <a:solidFill>
                <a:srgbClr val="525252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25252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6" name="Shape 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numCol="2" spcCol="614680"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body" idx="1"/>
          </p:nvPr>
        </p:nvSpPr>
        <p:spPr>
          <a:xfrm>
            <a:off x="355600" y="254000"/>
            <a:ext cx="12293600" cy="92329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4600">
                <a:solidFill>
                  <a:srgbClr val="525252"/>
                </a:solidFill>
              </a:defRPr>
            </a:lvl1pPr>
            <a:lvl2pPr>
              <a:lnSpc>
                <a:spcPct val="120000"/>
              </a:lnSpc>
              <a:defRPr sz="4600">
                <a:solidFill>
                  <a:srgbClr val="525252"/>
                </a:solidFill>
              </a:defRPr>
            </a:lvl2pPr>
            <a:lvl3pPr>
              <a:lnSpc>
                <a:spcPct val="120000"/>
              </a:lnSpc>
              <a:defRPr sz="4600">
                <a:solidFill>
                  <a:srgbClr val="525252"/>
                </a:solidFill>
              </a:defRPr>
            </a:lvl3pPr>
            <a:lvl4pPr>
              <a:lnSpc>
                <a:spcPct val="120000"/>
              </a:lnSpc>
              <a:defRPr sz="4600">
                <a:solidFill>
                  <a:srgbClr val="525252"/>
                </a:solidFill>
              </a:defRPr>
            </a:lvl4pPr>
            <a:lvl5pPr>
              <a:lnSpc>
                <a:spcPct val="120000"/>
              </a:lnSpc>
              <a:defRPr sz="4600">
                <a:solidFill>
                  <a:srgbClr val="52525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25252"/>
                </a:solidFill>
              </a:rPr>
              <a:t>Body Level One</a:t>
            </a:r>
            <a:endParaRPr sz="4600">
              <a:solidFill>
                <a:srgbClr val="525252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25252"/>
                </a:solidFill>
              </a:rPr>
              <a:t>Body Level Two</a:t>
            </a:r>
            <a:endParaRPr sz="4600">
              <a:solidFill>
                <a:srgbClr val="525252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25252"/>
                </a:solidFill>
              </a:rPr>
              <a:t>Body Level Three</a:t>
            </a:r>
            <a:endParaRPr sz="4600">
              <a:solidFill>
                <a:srgbClr val="525252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25252"/>
                </a:solidFill>
              </a:rPr>
              <a:t>Body Level Four</a:t>
            </a:r>
            <a:endParaRPr sz="4600">
              <a:solidFill>
                <a:srgbClr val="525252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600">
                <a:solidFill>
                  <a:srgbClr val="525252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 - Dar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HV copy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8400" y="8937669"/>
            <a:ext cx="3035301" cy="447632"/>
          </a:xfrm>
          <a:prstGeom prst="rect">
            <a:avLst/>
          </a:prstGeom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3" name="Shape 3"/>
          <p:cNvSpPr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355600" y="3187700"/>
            <a:ext cx="12293600" cy="584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One</a:t>
            </a:r>
            <a:endParaRPr sz="3800">
              <a:solidFill>
                <a:srgbClr val="535353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Two</a:t>
            </a:r>
            <a:endParaRPr sz="3800">
              <a:solidFill>
                <a:srgbClr val="535353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Three</a:t>
            </a:r>
            <a:endParaRPr sz="3800">
              <a:solidFill>
                <a:srgbClr val="535353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Four</a:t>
            </a:r>
            <a:endParaRPr sz="3800">
              <a:solidFill>
                <a:srgbClr val="535353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</p:sldLayoutIdLst>
  <p:transition spd="med" advClick="1"/>
  <p:txStyles>
    <p:titleStyle>
      <a:lvl1pPr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 cap="all" sz="72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titleStyle>
    <p:bodyStyle>
      <a:lvl1pPr marL="304800" indent="-304800" defTabSz="584200">
        <a:spcBef>
          <a:spcPts val="3800"/>
        </a:spcBef>
        <a:buClr>
          <a:srgbClr val="535353"/>
        </a:buClr>
        <a:buSzPct val="82000"/>
        <a:buChar char="•"/>
        <a:defRPr sz="38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1pPr>
      <a:lvl2pPr marL="685800" indent="-304800" defTabSz="584200">
        <a:spcBef>
          <a:spcPts val="3800"/>
        </a:spcBef>
        <a:buClr>
          <a:srgbClr val="535353"/>
        </a:buClr>
        <a:buSzPct val="82000"/>
        <a:buChar char="•"/>
        <a:defRPr sz="38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2pPr>
      <a:lvl3pPr marL="1066800" indent="-304800" defTabSz="584200">
        <a:spcBef>
          <a:spcPts val="3800"/>
        </a:spcBef>
        <a:buClr>
          <a:srgbClr val="535353"/>
        </a:buClr>
        <a:buSzPct val="82000"/>
        <a:buChar char="•"/>
        <a:defRPr sz="38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3pPr>
      <a:lvl4pPr marL="1447800" indent="-304800" defTabSz="584200">
        <a:spcBef>
          <a:spcPts val="3800"/>
        </a:spcBef>
        <a:buClr>
          <a:srgbClr val="535353"/>
        </a:buClr>
        <a:buSzPct val="82000"/>
        <a:buChar char="•"/>
        <a:defRPr sz="38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4pPr>
      <a:lvl5pPr marL="1828800" indent="-304800" defTabSz="584200">
        <a:spcBef>
          <a:spcPts val="3800"/>
        </a:spcBef>
        <a:buClr>
          <a:srgbClr val="535353"/>
        </a:buClr>
        <a:buSzPct val="82000"/>
        <a:buChar char="•"/>
        <a:defRPr sz="38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5pPr>
      <a:lvl6pPr marL="2209800" indent="-304800" defTabSz="584200">
        <a:spcBef>
          <a:spcPts val="3800"/>
        </a:spcBef>
        <a:buClr>
          <a:srgbClr val="535353"/>
        </a:buClr>
        <a:buSzPct val="82000"/>
        <a:buChar char="•"/>
        <a:defRPr sz="38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6pPr>
      <a:lvl7pPr marL="2590800" indent="-304800" defTabSz="584200">
        <a:spcBef>
          <a:spcPts val="3800"/>
        </a:spcBef>
        <a:buClr>
          <a:srgbClr val="535353"/>
        </a:buClr>
        <a:buSzPct val="82000"/>
        <a:buChar char="•"/>
        <a:defRPr sz="38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7pPr>
      <a:lvl8pPr marL="2971800" indent="-304800" defTabSz="584200">
        <a:spcBef>
          <a:spcPts val="3800"/>
        </a:spcBef>
        <a:buClr>
          <a:srgbClr val="535353"/>
        </a:buClr>
        <a:buSzPct val="82000"/>
        <a:buChar char="•"/>
        <a:defRPr sz="38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8pPr>
      <a:lvl9pPr marL="3352800" indent="-304800" defTabSz="584200">
        <a:spcBef>
          <a:spcPts val="3800"/>
        </a:spcBef>
        <a:buClr>
          <a:srgbClr val="535353"/>
        </a:buClr>
        <a:buSzPct val="82000"/>
        <a:buChar char="•"/>
        <a:defRPr sz="3800">
          <a:solidFill>
            <a:srgbClr val="535353"/>
          </a:solidFill>
          <a:latin typeface="+mn-lt"/>
          <a:ea typeface="+mn-ea"/>
          <a:cs typeface="+mn-cs"/>
          <a:sym typeface="Gill Sans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8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9.png"/><Relationship Id="rId5" Type="http://schemas.openxmlformats.org/officeDocument/2006/relationships/video" Target="../media/media3.mov"/><Relationship Id="rId6" Type="http://schemas.microsoft.com/office/2007/relationships/media" Target="../media/media3.mov"/><Relationship Id="rId7" Type="http://schemas.openxmlformats.org/officeDocument/2006/relationships/image" Target="../media/image10.png"/><Relationship Id="rId8" Type="http://schemas.openxmlformats.org/officeDocument/2006/relationships/video" Target="../media/media4.mov"/><Relationship Id="rId9" Type="http://schemas.microsoft.com/office/2007/relationships/media" Target="../media/media4.mov"/><Relationship Id="rId10" Type="http://schemas.openxmlformats.org/officeDocument/2006/relationships/image" Target="../media/image11.png"/><Relationship Id="rId11" Type="http://schemas.openxmlformats.org/officeDocument/2006/relationships/video" Target="../media/media5.mov"/><Relationship Id="rId12" Type="http://schemas.microsoft.com/office/2007/relationships/media" Target="../media/media5.mov"/><Relationship Id="rId13" Type="http://schemas.openxmlformats.org/officeDocument/2006/relationships/image" Target="../media/image12.png"/><Relationship Id="rId14" Type="http://schemas.openxmlformats.org/officeDocument/2006/relationships/video" Target="../media/media6.mov"/><Relationship Id="rId15" Type="http://schemas.microsoft.com/office/2007/relationships/media" Target="../media/media6.mov"/><Relationship Id="rId16" Type="http://schemas.openxmlformats.org/officeDocument/2006/relationships/image" Target="../media/image13.png"/><Relationship Id="rId17" Type="http://schemas.openxmlformats.org/officeDocument/2006/relationships/video" Target="../media/media7.mov"/><Relationship Id="rId18" Type="http://schemas.microsoft.com/office/2007/relationships/media" Target="../media/media7.mov"/><Relationship Id="rId19" Type="http://schemas.openxmlformats.org/officeDocument/2006/relationships/image" Target="../media/image1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video" Target="../media/media8.mov"/><Relationship Id="rId5" Type="http://schemas.microsoft.com/office/2007/relationships/media" Target="../media/media8.mov"/><Relationship Id="rId6" Type="http://schemas.openxmlformats.org/officeDocument/2006/relationships/image" Target="../media/image1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HeartVista Interventional Platform</a:t>
            </a:r>
            <a:endParaRPr cap="all" sz="7200">
              <a:solidFill>
                <a:srgbClr val="535353"/>
              </a:solidFill>
            </a:endParaRPr>
          </a:p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(RTHawk)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Open Architecture MRI OS</a:t>
            </a:r>
          </a:p>
        </p:txBody>
      </p:sp>
      <p:sp>
        <p:nvSpPr>
          <p:cNvPr id="58" name="Shape 5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anchor="t"/>
          <a:lstStyle>
            <a:lvl1pPr>
              <a:spcBef>
                <a:spcPts val="1400"/>
              </a:spcBef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Simplified application development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5410200" y="2244943"/>
            <a:ext cx="4391450" cy="4267201"/>
            <a:chOff x="-101600" y="-63500"/>
            <a:chExt cx="4391449" cy="4267200"/>
          </a:xfrm>
        </p:grpSpPr>
        <p:pic>
          <p:nvPicPr>
            <p:cNvPr id="60" name="Screen Shot 2011-08-20 at 1.22.27 PM.png"/>
            <p:cNvPicPr/>
            <p:nvPr/>
          </p:nvPicPr>
          <p:blipFill>
            <a:blip r:embed="rId2">
              <a:extLst/>
            </a:blip>
            <a:srcRect l="8438" t="12391" r="9518" b="16711"/>
            <a:stretch>
              <a:fillRect/>
            </a:stretch>
          </p:blipFill>
          <p:spPr>
            <a:xfrm>
              <a:off x="0" y="0"/>
              <a:ext cx="4188250" cy="40005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01600" y="-63500"/>
              <a:ext cx="4391450" cy="4267200"/>
            </a:xfrm>
            <a:prstGeom prst="rect">
              <a:avLst/>
            </a:prstGeom>
            <a:effectLst/>
          </p:spPr>
        </p:pic>
      </p:grpSp>
      <p:grpSp>
        <p:nvGrpSpPr>
          <p:cNvPr id="64" name="Group 64"/>
          <p:cNvGrpSpPr/>
          <p:nvPr/>
        </p:nvGrpSpPr>
        <p:grpSpPr>
          <a:xfrm>
            <a:off x="1940688" y="8274050"/>
            <a:ext cx="10607967" cy="1206836"/>
            <a:chOff x="-101600" y="-63500"/>
            <a:chExt cx="10607966" cy="1206835"/>
          </a:xfrm>
        </p:grpSpPr>
        <p:pic>
          <p:nvPicPr>
            <p:cNvPr id="63" name="Screen shot 2012-01-13 at 1.49.53 PM.png"/>
            <p:cNvPicPr/>
            <p:nvPr/>
          </p:nvPicPr>
          <p:blipFill>
            <a:blip r:embed="rId4">
              <a:extLst/>
            </a:blip>
            <a:srcRect l="0" t="20231" r="52575" b="19653"/>
            <a:stretch>
              <a:fillRect/>
            </a:stretch>
          </p:blipFill>
          <p:spPr>
            <a:xfrm>
              <a:off x="0" y="0"/>
              <a:ext cx="10404767" cy="9401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2" name="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01600" y="-63500"/>
              <a:ext cx="10607967" cy="1206836"/>
            </a:xfrm>
            <a:prstGeom prst="rect">
              <a:avLst/>
            </a:prstGeom>
            <a:effectLst/>
          </p:spPr>
        </p:pic>
      </p:grpSp>
      <p:grpSp>
        <p:nvGrpSpPr>
          <p:cNvPr id="67" name="Group 67"/>
          <p:cNvGrpSpPr/>
          <p:nvPr/>
        </p:nvGrpSpPr>
        <p:grpSpPr>
          <a:xfrm>
            <a:off x="7956550" y="4766997"/>
            <a:ext cx="3787662" cy="3390901"/>
            <a:chOff x="-101600" y="-63500"/>
            <a:chExt cx="3787661" cy="3390900"/>
          </a:xfrm>
        </p:grpSpPr>
        <p:pic>
          <p:nvPicPr>
            <p:cNvPr id="66" name="Screen Shot 2011-08-20 at 1.26.08 PM.png"/>
            <p:cNvPicPr/>
            <p:nvPr/>
          </p:nvPicPr>
          <p:blipFill>
            <a:blip r:embed="rId6">
              <a:extLst/>
            </a:blip>
            <a:srcRect l="8469" t="11929" r="11483" b="30859"/>
            <a:stretch>
              <a:fillRect/>
            </a:stretch>
          </p:blipFill>
          <p:spPr>
            <a:xfrm>
              <a:off x="0" y="0"/>
              <a:ext cx="3584462" cy="31242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5" name="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01600" y="-63500"/>
              <a:ext cx="3787662" cy="33909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Open Architecture MRI OS</a:t>
            </a:r>
          </a:p>
        </p:txBody>
      </p:sp>
      <p:sp>
        <p:nvSpPr>
          <p:cNvPr id="70" name="Shape 7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anchor="t"/>
          <a:lstStyle/>
          <a:p>
            <a:pPr lvl="0">
              <a:spcBef>
                <a:spcPts val="14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CBCBCB"/>
                </a:solidFill>
              </a:rPr>
              <a:t>Simplified application development</a:t>
            </a:r>
            <a:endParaRPr sz="3800">
              <a:solidFill>
                <a:srgbClr val="CBCBCB"/>
              </a:solidFill>
            </a:endParaRPr>
          </a:p>
          <a:p>
            <a:pPr lvl="0">
              <a:spcBef>
                <a:spcPts val="14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Real-Time acquisition and control</a:t>
            </a:r>
          </a:p>
        </p:txBody>
      </p:sp>
      <p:pic>
        <p:nvPicPr>
          <p:cNvPr id="71" name="RTHawk_FlowImaging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880100" y="2578100"/>
            <a:ext cx="6707350" cy="4254500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26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Open Architecture MRI OS</a:t>
            </a:r>
          </a:p>
        </p:txBody>
      </p:sp>
      <p:sp>
        <p:nvSpPr>
          <p:cNvPr id="74" name="Shape 7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anchor="t"/>
          <a:lstStyle/>
          <a:p>
            <a:pPr lvl="0">
              <a:spcBef>
                <a:spcPts val="14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CBCBCB"/>
                </a:solidFill>
              </a:rPr>
              <a:t>Simplified application development</a:t>
            </a:r>
            <a:endParaRPr sz="3800">
              <a:solidFill>
                <a:srgbClr val="CBCBCB"/>
              </a:solidFill>
            </a:endParaRPr>
          </a:p>
          <a:p>
            <a:pPr lvl="0">
              <a:spcBef>
                <a:spcPts val="14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CBCBCB"/>
                </a:solidFill>
              </a:rPr>
              <a:t>Real-Time acquisition and control</a:t>
            </a:r>
            <a:endParaRPr sz="3800">
              <a:solidFill>
                <a:srgbClr val="CBCBCB"/>
              </a:solidFill>
            </a:endParaRPr>
          </a:p>
          <a:p>
            <a:pPr lvl="0">
              <a:spcBef>
                <a:spcPts val="14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On-the-fly sequence interchange</a:t>
            </a:r>
          </a:p>
        </p:txBody>
      </p:sp>
      <p:grpSp>
        <p:nvGrpSpPr>
          <p:cNvPr id="93" name="Group 93"/>
          <p:cNvGrpSpPr/>
          <p:nvPr/>
        </p:nvGrpSpPr>
        <p:grpSpPr>
          <a:xfrm>
            <a:off x="5722005" y="2349838"/>
            <a:ext cx="7105157" cy="5410201"/>
            <a:chOff x="0" y="0"/>
            <a:chExt cx="7105155" cy="5410199"/>
          </a:xfrm>
        </p:grpSpPr>
        <p:sp>
          <p:nvSpPr>
            <p:cNvPr id="75" name="Shape 75"/>
            <p:cNvSpPr/>
            <p:nvPr/>
          </p:nvSpPr>
          <p:spPr>
            <a:xfrm>
              <a:off x="169878" y="1547464"/>
              <a:ext cx="1269618" cy="652692"/>
            </a:xfrm>
            <a:prstGeom prst="roundRect">
              <a:avLst>
                <a:gd name="adj" fmla="val 29187"/>
              </a:avLst>
            </a:prstGeom>
            <a:gradFill flip="none"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58596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8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  <a:effectLst/>
                </a:defRPr>
              </a:pPr>
              <a:r>
                <a:rPr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rPr>
                <a:t>Real-Time</a:t>
              </a:r>
            </a:p>
          </p:txBody>
        </p:sp>
        <p:sp>
          <p:nvSpPr>
            <p:cNvPr id="76" name="Shape 76"/>
            <p:cNvSpPr/>
            <p:nvPr/>
          </p:nvSpPr>
          <p:spPr>
            <a:xfrm>
              <a:off x="0" y="2843904"/>
              <a:ext cx="1609374" cy="903039"/>
            </a:xfrm>
            <a:prstGeom prst="roundRect">
              <a:avLst>
                <a:gd name="adj" fmla="val 21095"/>
              </a:avLst>
            </a:prstGeom>
            <a:gradFill flip="none"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58596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rPr>
                <a:t>High-Resolution</a:t>
              </a:r>
              <a:endParaRPr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rPr>
                <a:t>2D &amp; 3D</a:t>
              </a:r>
              <a:endParaRPr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3156159" y="295728"/>
              <a:ext cx="1582551" cy="652692"/>
            </a:xfrm>
            <a:prstGeom prst="roundRect">
              <a:avLst>
                <a:gd name="adj" fmla="val 29187"/>
              </a:avLst>
            </a:prstGeom>
            <a:gradFill flip="none"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58596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8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>
                  <a:effectLst/>
                </a:defRPr>
              </a:pPr>
              <a:r>
                <a:rPr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rPr>
                <a:t>RT Color Flow</a:t>
              </a:r>
            </a:p>
          </p:txBody>
        </p:sp>
        <p:sp>
          <p:nvSpPr>
            <p:cNvPr id="78" name="Shape 78"/>
            <p:cNvSpPr/>
            <p:nvPr/>
          </p:nvSpPr>
          <p:spPr>
            <a:xfrm>
              <a:off x="3245569" y="1779929"/>
              <a:ext cx="1582551" cy="724219"/>
            </a:xfrm>
            <a:prstGeom prst="roundRect">
              <a:avLst>
                <a:gd name="adj" fmla="val 26304"/>
              </a:avLst>
            </a:prstGeom>
            <a:gradFill flip="none"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58596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8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>
                  <a:effectLst/>
                </a:defRPr>
              </a:pPr>
              <a:r>
                <a:rPr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rPr>
                <a:t>RT &amp; CINE MR Doppler</a:t>
              </a:r>
            </a:p>
          </p:txBody>
        </p:sp>
        <p:sp>
          <p:nvSpPr>
            <p:cNvPr id="79" name="Shape 79"/>
            <p:cNvSpPr/>
            <p:nvPr/>
          </p:nvSpPr>
          <p:spPr>
            <a:xfrm>
              <a:off x="3317098" y="3219424"/>
              <a:ext cx="1627257" cy="1028212"/>
            </a:xfrm>
            <a:prstGeom prst="roundRect">
              <a:avLst>
                <a:gd name="adj" fmla="val 18527"/>
              </a:avLst>
            </a:prstGeom>
            <a:gradFill flip="none"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58596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8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>
                  <a:effectLst/>
                </a:defRPr>
              </a:pPr>
              <a:r>
                <a:rPr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rPr>
                <a:t>Interventional MRI (tracking)</a:t>
              </a:r>
            </a:p>
          </p:txBody>
        </p:sp>
        <p:sp>
          <p:nvSpPr>
            <p:cNvPr id="80" name="Shape 80"/>
            <p:cNvSpPr/>
            <p:nvPr/>
          </p:nvSpPr>
          <p:spPr>
            <a:xfrm flipV="1">
              <a:off x="1641174" y="754698"/>
              <a:ext cx="1294442" cy="770222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" name="Shape 81"/>
            <p:cNvSpPr/>
            <p:nvPr/>
          </p:nvSpPr>
          <p:spPr>
            <a:xfrm>
              <a:off x="1650151" y="1686522"/>
              <a:ext cx="1426240" cy="478425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2" name="Shape 82"/>
            <p:cNvSpPr/>
            <p:nvPr/>
          </p:nvSpPr>
          <p:spPr>
            <a:xfrm>
              <a:off x="1650151" y="1866008"/>
              <a:ext cx="1380836" cy="1785564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3" name="Shape 83"/>
            <p:cNvSpPr/>
            <p:nvPr/>
          </p:nvSpPr>
          <p:spPr>
            <a:xfrm flipV="1">
              <a:off x="563280" y="2280623"/>
              <a:ext cx="1" cy="455640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" name="Shape 84"/>
            <p:cNvSpPr/>
            <p:nvPr/>
          </p:nvSpPr>
          <p:spPr>
            <a:xfrm>
              <a:off x="903036" y="2280622"/>
              <a:ext cx="1" cy="424977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85" name="switch-8.mov"/>
            <p:cNvPicPr/>
            <p:nvPr>
              <a:videoFile r:link="rId2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3055" y="3835558"/>
              <a:ext cx="1323266" cy="992450"/>
            </a:xfrm>
            <a:prstGeom prst="rect">
              <a:avLst/>
            </a:prstGeom>
          </p:spPr>
        </p:pic>
        <p:pic>
          <p:nvPicPr>
            <p:cNvPr id="86" name="LV-8.mov"/>
            <p:cNvPicPr/>
            <p:nvPr>
              <a:videoFile r:link="rId5"/>
              <p:extLst>
                <p:ext uri="{DAA4B4D4-6D71-4841-9C94-3DE7FCFB9230}">
                  <p14:media xmlns:p14="http://schemas.microsoft.com/office/powerpoint/2010/main" r:embed="rId6"/>
                </p:ext>
              </p:extLst>
            </p:nvPr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95051" y="340433"/>
              <a:ext cx="1126565" cy="1126563"/>
            </a:xfrm>
            <a:prstGeom prst="rect">
              <a:avLst/>
            </a:prstGeom>
          </p:spPr>
        </p:pic>
        <p:pic>
          <p:nvPicPr>
            <p:cNvPr id="87" name="Gamma Adjust 03-6.mov"/>
            <p:cNvPicPr/>
            <p:nvPr>
              <a:videoFile r:link="rId8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158935" y="1529581"/>
              <a:ext cx="1636200" cy="1227150"/>
            </a:xfrm>
            <a:prstGeom prst="rect">
              <a:avLst/>
            </a:prstGeom>
          </p:spPr>
        </p:pic>
        <p:pic>
          <p:nvPicPr>
            <p:cNvPr id="88" name="dxstudy15-5.mov"/>
            <p:cNvPicPr/>
            <p:nvPr>
              <a:videoFile r:link="rId11"/>
              <p:extLst>
                <p:ext uri="{DAA4B4D4-6D71-4841-9C94-3DE7FCFB9230}">
                  <p14:media xmlns:p14="http://schemas.microsoft.com/office/powerpoint/2010/main" r:embed="rId12"/>
                </p:ext>
              </p:extLst>
            </p:nvPr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5167876" y="2808140"/>
              <a:ext cx="1618318" cy="1618318"/>
            </a:xfrm>
            <a:prstGeom prst="rect">
              <a:avLst/>
            </a:prstGeom>
          </p:spPr>
        </p:pic>
        <p:pic>
          <p:nvPicPr>
            <p:cNvPr id="89" name="cfreorient_Export.mov"/>
            <p:cNvPicPr/>
            <p:nvPr>
              <a:videoFile r:link="rId14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4807324" y="0"/>
              <a:ext cx="2297832" cy="1422969"/>
            </a:xfrm>
            <a:prstGeom prst="rect">
              <a:avLst/>
            </a:prstGeom>
          </p:spPr>
        </p:pic>
        <p:sp>
          <p:nvSpPr>
            <p:cNvPr id="90" name="Shape 90"/>
            <p:cNvSpPr/>
            <p:nvPr/>
          </p:nvSpPr>
          <p:spPr>
            <a:xfrm>
              <a:off x="3317098" y="4372810"/>
              <a:ext cx="1627257" cy="1028212"/>
            </a:xfrm>
            <a:prstGeom prst="roundRect">
              <a:avLst>
                <a:gd name="adj" fmla="val 18527"/>
              </a:avLst>
            </a:prstGeom>
            <a:gradFill flip="none"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58596B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8100" tIns="38100" rIns="38100" bIns="38100" numCol="1" anchor="ctr">
              <a:noAutofit/>
            </a:bodyPr>
            <a:lstStyle>
              <a:lvl1pPr>
                <a:defRPr sz="1800">
                  <a:solidFill>
                    <a:srgbClr val="000000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lvl="0">
                <a:defRPr>
                  <a:effectLst/>
                </a:defRPr>
              </a:pPr>
              <a:r>
                <a:rPr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rPr>
                <a:t>Interventional MRgFUS</a:t>
              </a:r>
            </a:p>
          </p:txBody>
        </p:sp>
        <p:sp>
          <p:nvSpPr>
            <p:cNvPr id="91" name="Shape 91"/>
            <p:cNvSpPr/>
            <p:nvPr/>
          </p:nvSpPr>
          <p:spPr>
            <a:xfrm>
              <a:off x="1591491" y="2110744"/>
              <a:ext cx="1463339" cy="2649508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pic>
          <p:nvPicPr>
            <p:cNvPr id="92" name="dog11-8.mov"/>
            <p:cNvPicPr/>
            <p:nvPr>
              <a:videoFile r:link="rId17"/>
              <p:extLst>
                <p:ext uri="{DAA4B4D4-6D71-4841-9C94-3DE7FCFB9230}">
                  <p14:media xmlns:p14="http://schemas.microsoft.com/office/powerpoint/2010/main" r:embed="rId18"/>
                </p:ext>
              </p:extLst>
            </p:nvPr>
          </p:nvPicPr>
          <p:blipFill>
            <a:blip r:embed="rId19">
              <a:extLst/>
            </a:blip>
            <a:stretch>
              <a:fillRect/>
            </a:stretch>
          </p:blipFill>
          <p:spPr>
            <a:xfrm>
              <a:off x="5167876" y="4497683"/>
              <a:ext cx="1126564" cy="912517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Open Architecture MRI OS</a:t>
            </a:r>
          </a:p>
        </p:txBody>
      </p:sp>
      <p:sp>
        <p:nvSpPr>
          <p:cNvPr id="96" name="Shape 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anchor="t"/>
          <a:lstStyle/>
          <a:p>
            <a:pPr lvl="0">
              <a:spcBef>
                <a:spcPts val="14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CBCBCB"/>
                </a:solidFill>
              </a:rPr>
              <a:t>Simplified application development</a:t>
            </a:r>
            <a:endParaRPr sz="3800">
              <a:solidFill>
                <a:srgbClr val="CBCBCB"/>
              </a:solidFill>
            </a:endParaRPr>
          </a:p>
          <a:p>
            <a:pPr lvl="0">
              <a:spcBef>
                <a:spcPts val="14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CBCBCB"/>
                </a:solidFill>
              </a:rPr>
              <a:t>Real-Time acquisition and control</a:t>
            </a:r>
            <a:endParaRPr sz="3800">
              <a:solidFill>
                <a:srgbClr val="CBCBCB"/>
              </a:solidFill>
            </a:endParaRPr>
          </a:p>
          <a:p>
            <a:pPr lvl="0">
              <a:spcBef>
                <a:spcPts val="14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CBCBCB"/>
                </a:solidFill>
              </a:rPr>
              <a:t>On-the-fly sequence interchange</a:t>
            </a:r>
            <a:endParaRPr sz="3800">
              <a:solidFill>
                <a:srgbClr val="CBCBCB"/>
              </a:solidFill>
            </a:endParaRPr>
          </a:p>
          <a:p>
            <a:pPr lvl="0">
              <a:spcBef>
                <a:spcPts val="14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Customizable visualization</a:t>
            </a:r>
          </a:p>
        </p:txBody>
      </p:sp>
      <p:grpSp>
        <p:nvGrpSpPr>
          <p:cNvPr id="99" name="Group 99"/>
          <p:cNvGrpSpPr/>
          <p:nvPr/>
        </p:nvGrpSpPr>
        <p:grpSpPr>
          <a:xfrm>
            <a:off x="6121400" y="2285999"/>
            <a:ext cx="6324601" cy="3968207"/>
            <a:chOff x="-215899" y="-139700"/>
            <a:chExt cx="6324600" cy="3968205"/>
          </a:xfrm>
        </p:grpSpPr>
        <p:pic>
          <p:nvPicPr>
            <p:cNvPr id="98" name="droppedImage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892801" cy="34094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7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15900" y="-139700"/>
              <a:ext cx="6324601" cy="3968206"/>
            </a:xfrm>
            <a:prstGeom prst="rect">
              <a:avLst/>
            </a:prstGeom>
            <a:effectLst/>
          </p:spPr>
        </p:pic>
      </p:grpSp>
      <p:pic>
        <p:nvPicPr>
          <p:cNvPr id="100" name="mov2.mov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6248400" y="6235700"/>
            <a:ext cx="3289300" cy="3289300"/>
          </a:xfrm>
          <a:prstGeom prst="rect">
            <a:avLst/>
          </a:prstGeom>
        </p:spPr>
      </p:pic>
      <p:sp>
        <p:nvSpPr>
          <p:cNvPr id="101" name="Shape 101"/>
          <p:cNvSpPr/>
          <p:nvPr/>
        </p:nvSpPr>
        <p:spPr>
          <a:xfrm>
            <a:off x="9717676" y="9245600"/>
            <a:ext cx="2999595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35353"/>
                </a:solidFill>
              </a:rPr>
              <a:t>Courtesy: Graham Wright, Ph.D.</a:t>
            </a:r>
          </a:p>
        </p:txBody>
      </p:sp>
      <p:sp>
        <p:nvSpPr>
          <p:cNvPr id="102" name="Shape 102"/>
          <p:cNvSpPr/>
          <p:nvPr/>
        </p:nvSpPr>
        <p:spPr>
          <a:xfrm>
            <a:off x="9700121" y="6108700"/>
            <a:ext cx="3237905" cy="35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535353"/>
                </a:solidFill>
              </a:rPr>
              <a:t>Courtesy: Andrew Holbrook, Ph.D.</a:t>
            </a: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0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0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Open Architecture MRI OS</a:t>
            </a:r>
          </a:p>
        </p:txBody>
      </p:sp>
      <p:sp>
        <p:nvSpPr>
          <p:cNvPr id="105" name="Shape 10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anchor="t"/>
          <a:lstStyle/>
          <a:p>
            <a:pPr lvl="0">
              <a:spcBef>
                <a:spcPts val="14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CBCBCB"/>
                </a:solidFill>
              </a:rPr>
              <a:t>Simplified application development</a:t>
            </a:r>
            <a:endParaRPr sz="3800">
              <a:solidFill>
                <a:srgbClr val="CBCBCB"/>
              </a:solidFill>
            </a:endParaRPr>
          </a:p>
          <a:p>
            <a:pPr lvl="0">
              <a:spcBef>
                <a:spcPts val="14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CBCBCB"/>
                </a:solidFill>
              </a:rPr>
              <a:t>Real-Time acquisition and control</a:t>
            </a:r>
            <a:endParaRPr sz="3800">
              <a:solidFill>
                <a:srgbClr val="CBCBCB"/>
              </a:solidFill>
            </a:endParaRPr>
          </a:p>
          <a:p>
            <a:pPr lvl="0">
              <a:spcBef>
                <a:spcPts val="14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CBCBCB"/>
                </a:solidFill>
              </a:rPr>
              <a:t>On-the-fly sequence interchange</a:t>
            </a:r>
            <a:endParaRPr sz="3800">
              <a:solidFill>
                <a:srgbClr val="CBCBCB"/>
              </a:solidFill>
            </a:endParaRPr>
          </a:p>
          <a:p>
            <a:pPr lvl="0">
              <a:spcBef>
                <a:spcPts val="14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CBCBCB"/>
                </a:solidFill>
              </a:rPr>
              <a:t>Customizable visualization</a:t>
            </a:r>
            <a:endParaRPr sz="3800">
              <a:solidFill>
                <a:srgbClr val="CBCBCB"/>
              </a:solidFill>
            </a:endParaRPr>
          </a:p>
          <a:p>
            <a:pPr lvl="0">
              <a:spcBef>
                <a:spcPts val="1400"/>
              </a:spcBef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535353"/>
                </a:solidFill>
              </a:rPr>
              <a:t>Device integration</a:t>
            </a:r>
          </a:p>
        </p:txBody>
      </p:sp>
      <p:grpSp>
        <p:nvGrpSpPr>
          <p:cNvPr id="108" name="Group 108"/>
          <p:cNvGrpSpPr/>
          <p:nvPr/>
        </p:nvGrpSpPr>
        <p:grpSpPr>
          <a:xfrm>
            <a:off x="6324599" y="2803645"/>
            <a:ext cx="5885554" cy="3937001"/>
            <a:chOff x="-215900" y="-139699"/>
            <a:chExt cx="5885552" cy="3937000"/>
          </a:xfrm>
        </p:grpSpPr>
        <p:pic>
          <p:nvPicPr>
            <p:cNvPr id="107" name="LiverAblation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453753" cy="33782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6" name="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15900" y="-139700"/>
              <a:ext cx="5885553" cy="3937001"/>
            </a:xfrm>
            <a:prstGeom prst="rect">
              <a:avLst/>
            </a:prstGeom>
            <a:effectLst/>
          </p:spPr>
        </p:pic>
      </p:grpSp>
      <p:sp>
        <p:nvSpPr>
          <p:cNvPr id="109" name="Shape 109"/>
          <p:cNvSpPr/>
          <p:nvPr/>
        </p:nvSpPr>
        <p:spPr>
          <a:xfrm>
            <a:off x="6972895" y="6559550"/>
            <a:ext cx="52324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400">
                <a:solidFill>
                  <a:srgbClr val="444444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44444"/>
                </a:solidFill>
              </a:rPr>
              <a:t>HIFU Ablation in the Breathing Liver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cap="none" sz="1800">
                <a:solidFill>
                  <a:srgbClr val="000000"/>
                </a:solidFill>
              </a:defRPr>
            </a:pPr>
            <a:r>
              <a:rPr cap="all" sz="7200">
                <a:solidFill>
                  <a:srgbClr val="535353"/>
                </a:solidFill>
              </a:rPr>
              <a:t>Network of iMRI Collaboration</a:t>
            </a:r>
          </a:p>
        </p:txBody>
      </p:sp>
      <p:sp>
        <p:nvSpPr>
          <p:cNvPr id="112" name="Shape 1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lIns="0" tIns="0" rIns="0" bIns="0" anchor="t"/>
          <a:lstStyle/>
          <a:p>
            <a:pPr lvl="0" marL="304799" indent="-304799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535353"/>
                </a:solidFill>
              </a:rPr>
              <a:t>Various academic participants including: Sunnybrook, UCSF, Stanford, U. Dundee, U. Wisconsin, Robarts, Kinderspital Zurich, U. Virginia. </a:t>
            </a:r>
            <a:endParaRPr sz="3400">
              <a:solidFill>
                <a:srgbClr val="535353"/>
              </a:solidFill>
            </a:endParaRPr>
          </a:p>
          <a:p>
            <a:pPr lvl="0" marL="304799" indent="-304799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535353"/>
                </a:solidFill>
              </a:rPr>
              <a:t>Project areas:</a:t>
            </a:r>
            <a:endParaRPr sz="3400">
              <a:solidFill>
                <a:srgbClr val="535353"/>
              </a:solidFill>
            </a:endParaRPr>
          </a:p>
          <a:p>
            <a:pPr lvl="1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535353"/>
                </a:solidFill>
              </a:rPr>
              <a:t>MR-guided EP</a:t>
            </a:r>
            <a:endParaRPr sz="3400">
              <a:solidFill>
                <a:srgbClr val="535353"/>
              </a:solidFill>
            </a:endParaRPr>
          </a:p>
          <a:p>
            <a:pPr lvl="1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535353"/>
                </a:solidFill>
              </a:rPr>
              <a:t>MR-guided Fus</a:t>
            </a:r>
            <a:endParaRPr sz="3400">
              <a:solidFill>
                <a:srgbClr val="535353"/>
              </a:solidFill>
            </a:endParaRPr>
          </a:p>
          <a:p>
            <a:pPr lvl="1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535353"/>
                </a:solidFill>
              </a:rPr>
              <a:t>MR-guided CED</a:t>
            </a:r>
            <a:endParaRPr sz="3400">
              <a:solidFill>
                <a:srgbClr val="535353"/>
              </a:solidFill>
            </a:endParaRPr>
          </a:p>
          <a:p>
            <a:pPr lvl="1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535353"/>
                </a:solidFill>
              </a:rPr>
              <a:t>Real-Time MRI &amp; CMR</a:t>
            </a:r>
            <a:endParaRPr sz="3400">
              <a:solidFill>
                <a:srgbClr val="535353"/>
              </a:solidFill>
            </a:endParaRPr>
          </a:p>
          <a:p>
            <a:pPr lvl="1">
              <a:spcBef>
                <a:spcPts val="2000"/>
              </a:spcBef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535353"/>
                </a:solidFill>
              </a:rPr>
              <a:t>Advanced and high performance reconstruction</a:t>
            </a:r>
          </a:p>
        </p:txBody>
      </p:sp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