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9"/>
  </p:notesMasterIdLst>
  <p:handoutMasterIdLst>
    <p:handoutMasterId r:id="rId30"/>
  </p:handoutMasterIdLst>
  <p:sldIdLst>
    <p:sldId id="642" r:id="rId3"/>
    <p:sldId id="781" r:id="rId4"/>
    <p:sldId id="760" r:id="rId5"/>
    <p:sldId id="783" r:id="rId6"/>
    <p:sldId id="775" r:id="rId7"/>
    <p:sldId id="780" r:id="rId8"/>
    <p:sldId id="776" r:id="rId9"/>
    <p:sldId id="761" r:id="rId10"/>
    <p:sldId id="770" r:id="rId11"/>
    <p:sldId id="763" r:id="rId12"/>
    <p:sldId id="782" r:id="rId13"/>
    <p:sldId id="764" r:id="rId14"/>
    <p:sldId id="778" r:id="rId15"/>
    <p:sldId id="779" r:id="rId16"/>
    <p:sldId id="742" r:id="rId17"/>
    <p:sldId id="745" r:id="rId18"/>
    <p:sldId id="769" r:id="rId19"/>
    <p:sldId id="743" r:id="rId20"/>
    <p:sldId id="744" r:id="rId21"/>
    <p:sldId id="784" r:id="rId22"/>
    <p:sldId id="773" r:id="rId23"/>
    <p:sldId id="774" r:id="rId24"/>
    <p:sldId id="772" r:id="rId25"/>
    <p:sldId id="747" r:id="rId26"/>
    <p:sldId id="765" r:id="rId27"/>
    <p:sldId id="768" r:id="rId28"/>
  </p:sldIdLst>
  <p:sldSz cx="9144000" cy="6858000" type="screen4x3"/>
  <p:notesSz cx="6858000" cy="9144000"/>
  <p:embeddedFontLst>
    <p:embeddedFont>
      <p:font typeface="Gill Sans MT" panose="020B0502020104020203" pitchFamily="34" charset="0"/>
      <p:regular r:id="rId31"/>
      <p:bold r:id="rId32"/>
      <p:italic r:id="rId33"/>
      <p:boldItalic r:id="rId34"/>
    </p:embeddedFont>
    <p:embeddedFont>
      <p:font typeface="ＭＳ Ｐゴシック" panose="020B0600070205080204" pitchFamily="34" charset="-128"/>
      <p:regular r:id="rId35"/>
    </p:embeddedFont>
  </p:embeddedFontLst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Gill Sans MT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Gill Sans MT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Gill Sans MT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Gill Sans MT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Gill Sans MT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Gill Sans MT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Gill Sans MT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Gill Sans MT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Gill Sans MT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294967295" orient="horz" pos="2160" userDrawn="1">
          <p15:clr>
            <a:srgbClr val="A4A3A4"/>
          </p15:clr>
        </p15:guide>
        <p15:guide id="4294967295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49FF5F"/>
    <a:srgbClr val="FF9933"/>
    <a:srgbClr val="FF3300"/>
    <a:srgbClr val="A50021"/>
    <a:srgbClr val="00FFFF"/>
    <a:srgbClr val="0000FF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78" autoAdjust="0"/>
    <p:restoredTop sz="78482" autoAdjust="0"/>
  </p:normalViewPr>
  <p:slideViewPr>
    <p:cSldViewPr snapToGrid="0">
      <p:cViewPr varScale="1">
        <p:scale>
          <a:sx n="114" d="100"/>
          <a:sy n="114" d="100"/>
        </p:scale>
        <p:origin x="178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7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E03C4C57-D71F-4462-A8E3-D7D2F0E1B86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485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514350"/>
            <a:ext cx="50292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13EA78EC-4A51-4967-8B67-F534D97167B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241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-106" charset="-18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-106" charset="-18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-106" charset="-18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-106" charset="-18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-106" charset="-18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135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r>
              <a:rPr lang="en-US" baseline="0" dirty="0" smtClean="0"/>
              <a:t> 3D PSIR-LGE (independently navigated volumes). Much better for scar delineation than 2D.</a:t>
            </a:r>
          </a:p>
          <a:p>
            <a:r>
              <a:rPr lang="en-US" baseline="0" dirty="0" smtClean="0"/>
              <a:t>Animal with Chronic MI (11 Months post MI)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3F37F-735A-0041-B7F9-FD09D43C50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2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r>
              <a:rPr lang="en-US" baseline="0" dirty="0" smtClean="0"/>
              <a:t> 3D PSIR-LGE (independently navigated volumes). Much better for scar </a:t>
            </a:r>
            <a:r>
              <a:rPr lang="en-US" baseline="0" dirty="0" err="1" smtClean="0"/>
              <a:t>deliniation</a:t>
            </a:r>
            <a:r>
              <a:rPr lang="en-US" baseline="0" dirty="0" smtClean="0"/>
              <a:t> than 2D.</a:t>
            </a:r>
          </a:p>
          <a:p>
            <a:r>
              <a:rPr lang="en-US" baseline="0" dirty="0" smtClean="0"/>
              <a:t>Animal with Chronic MI (~11 Months post MI) B706 – If there is time, repeat with videos that are in focus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3F37F-735A-0041-B7F9-FD09D43C50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06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r>
              <a:rPr lang="en-US" baseline="0" dirty="0" smtClean="0"/>
              <a:t> 3D PSIR-LGE (independently navigated volumes). Much better for scar </a:t>
            </a:r>
            <a:r>
              <a:rPr lang="en-US" baseline="0" dirty="0" err="1" smtClean="0"/>
              <a:t>deliniation</a:t>
            </a:r>
            <a:r>
              <a:rPr lang="en-US" baseline="0" dirty="0" smtClean="0"/>
              <a:t> than 2D.</a:t>
            </a:r>
          </a:p>
          <a:p>
            <a:r>
              <a:rPr lang="en-US" baseline="0" dirty="0" smtClean="0"/>
              <a:t>Animal with Chronic MI (4 Months post MI)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3F37F-735A-0041-B7F9-FD09D43C50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8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r>
              <a:rPr lang="en-US" baseline="0" dirty="0" smtClean="0"/>
              <a:t> of 2D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3D in chronic MI animals. Note breath-hold acquisition requires 30 second breath-hold!</a:t>
            </a:r>
          </a:p>
          <a:p>
            <a:r>
              <a:rPr lang="en-US" baseline="0" dirty="0" smtClean="0"/>
              <a:t>High res is needed to plan a VT ablation procedure.</a:t>
            </a:r>
          </a:p>
          <a:p>
            <a:r>
              <a:rPr lang="en-US" baseline="0" dirty="0" smtClean="0"/>
              <a:t>Contrast difference between 2D and 3D is a result solely of contrast kinetics – there is reduced partial volume averaging in 3D, but we always ran the 3D after the 2D.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3F37F-735A-0041-B7F9-FD09D43C50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56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r>
              <a:rPr lang="en-US" baseline="0" dirty="0" smtClean="0"/>
              <a:t> of live myocardium channel through heterogeneous scar visible with the high-res </a:t>
            </a:r>
            <a:r>
              <a:rPr lang="en-US" baseline="0" dirty="0" err="1" smtClean="0"/>
              <a:t>acquistition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3F37F-735A-0041-B7F9-FD09D43C50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34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baseline="0" dirty="0" smtClean="0"/>
              <a:t>Clinical resolution PSIR.  B. High Res 3D PSIR LGE. C. Ex vivo SPGR reformat</a:t>
            </a:r>
          </a:p>
          <a:p>
            <a:pPr marL="0" indent="0">
              <a:buNone/>
            </a:pPr>
            <a:r>
              <a:rPr lang="en-US" baseline="0" dirty="0" err="1" smtClean="0"/>
              <a:t>Lowrest</a:t>
            </a:r>
            <a:r>
              <a:rPr lang="en-US" baseline="0" dirty="0" smtClean="0"/>
              <a:t> Row, magnifications</a:t>
            </a:r>
          </a:p>
          <a:p>
            <a:pPr marL="0" indent="0">
              <a:buNone/>
            </a:pPr>
            <a:r>
              <a:rPr lang="en-US" baseline="0" dirty="0" smtClean="0"/>
              <a:t>Animal had a 6 Mo </a:t>
            </a:r>
            <a:r>
              <a:rPr lang="en-US" baseline="0" dirty="0" err="1" smtClean="0"/>
              <a:t>chrnic</a:t>
            </a:r>
            <a:r>
              <a:rPr lang="en-US" baseline="0" dirty="0" smtClean="0"/>
              <a:t> MI.  Shows channel in apical scar involved in a CT circuit, confirmed by EP induction study. </a:t>
            </a:r>
          </a:p>
          <a:p>
            <a:pPr marL="0" indent="0">
              <a:buNone/>
            </a:pPr>
            <a:r>
              <a:rPr lang="en-US" baseline="0" dirty="0" smtClean="0"/>
              <a:t>Lo res confuses a thrombus at the apex with a live myocardium and completely misses channel. High Res 3D is able to depict the channel. </a:t>
            </a:r>
          </a:p>
          <a:p>
            <a:pPr marL="0" indent="0">
              <a:buNone/>
            </a:pPr>
            <a:r>
              <a:rPr lang="en-US" baseline="0" dirty="0" smtClean="0"/>
              <a:t>(We now acquire at 0.75x1.0x1.5 </a:t>
            </a:r>
            <a:r>
              <a:rPr lang="en-US" baseline="0" dirty="0" err="1" smtClean="0"/>
              <a:t>Reconned</a:t>
            </a:r>
            <a:r>
              <a:rPr lang="en-US" baseline="0" dirty="0" smtClean="0"/>
              <a:t> to 0.75 isotropic). Looks very nice.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3F37F-735A-0041-B7F9-FD09D43C50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07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baseline="0" dirty="0" smtClean="0"/>
              <a:t>Clinical resolution PSIR.  B. High Res 3D PSIR LGE. C. Ex vivo SPGR reformat</a:t>
            </a:r>
          </a:p>
          <a:p>
            <a:pPr marL="0" indent="0">
              <a:buNone/>
            </a:pPr>
            <a:r>
              <a:rPr lang="en-US" baseline="0" dirty="0" err="1" smtClean="0"/>
              <a:t>Lowrest</a:t>
            </a:r>
            <a:r>
              <a:rPr lang="en-US" baseline="0" dirty="0" smtClean="0"/>
              <a:t> Row, magnifications</a:t>
            </a:r>
          </a:p>
          <a:p>
            <a:pPr marL="0" indent="0">
              <a:buNone/>
            </a:pPr>
            <a:r>
              <a:rPr lang="en-US" baseline="0" dirty="0" smtClean="0"/>
              <a:t>Animal had a 6 Mo </a:t>
            </a:r>
            <a:r>
              <a:rPr lang="en-US" baseline="0" dirty="0" err="1" smtClean="0"/>
              <a:t>chrnic</a:t>
            </a:r>
            <a:r>
              <a:rPr lang="en-US" baseline="0" dirty="0" smtClean="0"/>
              <a:t> MI.  Shows channel in apical scar involved in a CT circuit, confirmed by EP induction study. </a:t>
            </a:r>
          </a:p>
          <a:p>
            <a:pPr marL="0" indent="0">
              <a:buNone/>
            </a:pPr>
            <a:r>
              <a:rPr lang="en-US" baseline="0" dirty="0" smtClean="0"/>
              <a:t>Lo res confuses a thrombus at the apex with a live myocardium and completely misses channel. High Res 3D is able to depict the channel. </a:t>
            </a:r>
          </a:p>
          <a:p>
            <a:pPr marL="0" indent="0">
              <a:buNone/>
            </a:pPr>
            <a:r>
              <a:rPr lang="en-US" baseline="0" dirty="0" smtClean="0"/>
              <a:t>(We now acquire at 0.75x1.0x1.5 </a:t>
            </a:r>
            <a:r>
              <a:rPr lang="en-US" baseline="0" dirty="0" err="1" smtClean="0"/>
              <a:t>Reconned</a:t>
            </a:r>
            <a:r>
              <a:rPr lang="en-US" baseline="0" dirty="0" smtClean="0"/>
              <a:t> to 0.75 isotropic). Looks very nice.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3F37F-735A-0041-B7F9-FD09D43C50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68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C459 –</a:t>
            </a:r>
            <a:r>
              <a:rPr lang="en-US" baseline="0" dirty="0" smtClean="0"/>
              <a:t> Ex vivo MRI (lo res version as high res is much noisier than usual due to Siemens scan –bad head coil?)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76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912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91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DO : </a:t>
            </a:r>
            <a:r>
              <a:rPr lang="en-US" baseline="0" dirty="0" err="1" smtClean="0"/>
              <a:t>REMove</a:t>
            </a:r>
            <a:r>
              <a:rPr lang="en-US" baseline="0" dirty="0" smtClean="0"/>
              <a:t> red line (different master)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82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494205-4229-40F9-A190-3EE285EF5CA2}" type="slidenum">
              <a:rPr lang="en-GB"/>
              <a:pPr/>
              <a:t>25</a:t>
            </a:fld>
            <a:endParaRPr lang="en-GB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Gill Sans MT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94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685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that channels in myocardium</a:t>
            </a:r>
            <a:r>
              <a:rPr lang="en-US" baseline="0" dirty="0" smtClean="0"/>
              <a:t> are of interest;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363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that channels in myocardium</a:t>
            </a:r>
            <a:r>
              <a:rPr lang="en-US" baseline="0" dirty="0" smtClean="0"/>
              <a:t> are of interest;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52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Swine; ~ 4 </a:t>
            </a:r>
            <a:r>
              <a:rPr lang="en-US" dirty="0" err="1" smtClean="0"/>
              <a:t>mo</a:t>
            </a:r>
            <a:r>
              <a:rPr lang="en-US" dirty="0" smtClean="0"/>
              <a:t> post 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3F37F-735A-0041-B7F9-FD09D43C50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9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31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385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humans, with lower efficiencies</a:t>
            </a:r>
            <a:r>
              <a:rPr lang="en-US" baseline="0" dirty="0" smtClean="0"/>
              <a:t> these scans would take ~ 15-18 min.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A78EC-4A51-4967-8B67-F534D97167B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58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98775"/>
            <a:ext cx="7772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8500" y="4743450"/>
            <a:ext cx="7759700" cy="1752600"/>
          </a:xfr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5275" y="233363"/>
            <a:ext cx="2063750" cy="5816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0850" y="233363"/>
            <a:ext cx="6042025" cy="5816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33363"/>
            <a:ext cx="8242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0850" y="1935163"/>
            <a:ext cx="4043363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935163"/>
            <a:ext cx="40433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4068763"/>
            <a:ext cx="40433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850" y="1935163"/>
            <a:ext cx="40433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35163"/>
            <a:ext cx="40433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342900" y="730250"/>
            <a:ext cx="8458200" cy="12700"/>
            <a:chOff x="240" y="568"/>
            <a:chExt cx="5328" cy="8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5275" y="233363"/>
            <a:ext cx="2063750" cy="5816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0850" y="233363"/>
            <a:ext cx="6042025" cy="5816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850" y="1935163"/>
            <a:ext cx="40433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35163"/>
            <a:ext cx="40433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7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4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3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77000">
              <a:schemeClr val="accent5">
                <a:lumMod val="50000"/>
              </a:schemeClr>
            </a:gs>
            <a:gs pos="100000">
              <a:schemeClr val="accent1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233363"/>
            <a:ext cx="8242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0850" y="1935163"/>
            <a:ext cx="82391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150813" y="6546850"/>
            <a:ext cx="4113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l">
              <a:spcBef>
                <a:spcPct val="0"/>
              </a:spcBef>
            </a:pPr>
            <a:r>
              <a:rPr lang="en-GB" sz="1200" dirty="0">
                <a:solidFill>
                  <a:srgbClr val="FFFF00"/>
                </a:solidFill>
                <a:latin typeface="Arial" charset="0"/>
              </a:rPr>
              <a:t>Herzka </a:t>
            </a:r>
            <a:r>
              <a:rPr lang="en-GB" sz="1200" dirty="0" smtClean="0">
                <a:solidFill>
                  <a:srgbClr val="FFFF00"/>
                </a:solidFill>
                <a:latin typeface="Arial" charset="0"/>
              </a:rPr>
              <a:t>SCMR 2015</a:t>
            </a:r>
            <a:endParaRPr lang="en-GB" sz="12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7094538" y="6546850"/>
            <a:ext cx="19050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0"/>
              </a:spcBef>
            </a:pPr>
            <a:fld id="{5420AF78-1D5E-4F90-91FA-FDB82093A40A}" type="slidenum">
              <a:rPr lang="en-US" sz="1400">
                <a:solidFill>
                  <a:srgbClr val="FFFF00"/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en-US" sz="1400">
              <a:solidFill>
                <a:srgbClr val="FFFF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0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0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0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06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 sz="1800">
          <a:solidFill>
            <a:srgbClr val="FFFF00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1600">
          <a:solidFill>
            <a:srgbClr val="FFFF00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1200">
          <a:solidFill>
            <a:srgbClr val="FFFF00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00"/>
            </a:gs>
            <a:gs pos="77000">
              <a:schemeClr val="accent5">
                <a:lumMod val="50000"/>
              </a:schemeClr>
            </a:gs>
            <a:gs pos="100000">
              <a:schemeClr val="accent1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233363"/>
            <a:ext cx="8242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0850" y="1935163"/>
            <a:ext cx="82391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150813" y="6546850"/>
            <a:ext cx="4113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l">
              <a:spcBef>
                <a:spcPct val="0"/>
              </a:spcBef>
            </a:pPr>
            <a:r>
              <a:rPr lang="en-GB" sz="1200">
                <a:solidFill>
                  <a:schemeClr val="accent1"/>
                </a:solidFill>
                <a:latin typeface="Arial" charset="0"/>
              </a:rPr>
              <a:t>Herzka, 29-02-2008</a:t>
            </a:r>
          </a:p>
        </p:txBody>
      </p:sp>
      <p:sp>
        <p:nvSpPr>
          <p:cNvPr id="284677" name="Rectangle 5"/>
          <p:cNvSpPr>
            <a:spLocks noChangeArrowheads="1"/>
          </p:cNvSpPr>
          <p:nvPr/>
        </p:nvSpPr>
        <p:spPr bwMode="auto">
          <a:xfrm>
            <a:off x="7094538" y="6546850"/>
            <a:ext cx="19050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0"/>
              </a:spcBef>
            </a:pPr>
            <a:fld id="{481BD88A-9981-4D5B-A6CE-02E809CFC041}" type="slidenum">
              <a:rPr lang="en-US" sz="1400">
                <a:solidFill>
                  <a:schemeClr val="accent1"/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en-US" sz="1400">
              <a:solidFill>
                <a:schemeClr val="accent1"/>
              </a:solidFill>
            </a:endParaRPr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06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lnSpc>
          <a:spcPct val="9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lnSpc>
          <a:spcPct val="9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lnSpc>
          <a:spcPct val="9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lnSpc>
          <a:spcPct val="9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1.mp4"/><Relationship Id="rId11" Type="http://schemas.openxmlformats.org/officeDocument/2006/relationships/image" Target="../media/image12.png"/><Relationship Id="rId5" Type="http://schemas.microsoft.com/office/2007/relationships/media" Target="../media/media1.mp4"/><Relationship Id="rId10" Type="http://schemas.openxmlformats.org/officeDocument/2006/relationships/image" Target="../media/image16.png"/><Relationship Id="rId4" Type="http://schemas.openxmlformats.org/officeDocument/2006/relationships/video" Target="../media/media5.mp4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media.wiley.com/CurrentProtocols/MI/mia1105/mia1105-fig-0002-1-full.gi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itle 6"/>
          <p:cNvSpPr>
            <a:spLocks noGrp="1"/>
          </p:cNvSpPr>
          <p:nvPr>
            <p:ph type="ctrTitle"/>
          </p:nvPr>
        </p:nvSpPr>
        <p:spPr>
          <a:xfrm>
            <a:off x="359765" y="1789503"/>
            <a:ext cx="8514412" cy="11430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Imaging the &lt;Left Ventricular&gt;</a:t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 Arrhythmic Substrate</a:t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</a:rPr>
              <a:t>‘</a:t>
            </a:r>
            <a:r>
              <a:rPr lang="en-US" sz="2400" dirty="0" smtClean="0">
                <a:solidFill>
                  <a:srgbClr val="FFFF00"/>
                </a:solidFill>
                <a:ea typeface="ＭＳ Ｐゴシック" charset="-128"/>
              </a:rPr>
              <a:t>How we do this…’ </a:t>
            </a:r>
            <a:r>
              <a:rPr lang="en-US" sz="4400" dirty="0" smtClean="0">
                <a:solidFill>
                  <a:srgbClr val="FFFF00"/>
                </a:solidFill>
                <a:ea typeface="ＭＳ Ｐゴシック" charset="-128"/>
              </a:rPr>
              <a:t/>
            </a:r>
            <a:br>
              <a:rPr lang="en-US" sz="4400" dirty="0" smtClean="0">
                <a:solidFill>
                  <a:srgbClr val="FFFF00"/>
                </a:solidFill>
                <a:ea typeface="ＭＳ Ｐゴシック" charset="-128"/>
              </a:rPr>
            </a:br>
            <a:endParaRPr lang="en-US" dirty="0" smtClean="0">
              <a:solidFill>
                <a:srgbClr val="FFFF00"/>
              </a:solidFill>
              <a:ea typeface="ＭＳ Ｐゴシック" charset="-128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type="subTitle" idx="1"/>
          </p:nvPr>
        </p:nvSpPr>
        <p:spPr>
          <a:xfrm>
            <a:off x="737121" y="4087567"/>
            <a:ext cx="77597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ea typeface="ＭＳ Ｐゴシック" charset="-128"/>
              </a:rPr>
              <a:t>Daniel A. Herzka, PhD</a:t>
            </a:r>
          </a:p>
          <a:p>
            <a:pPr algn="ctr"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ea typeface="ＭＳ Ｐゴシック" charset="-128"/>
              </a:rPr>
              <a:t>Department of Biomedical Engineering</a:t>
            </a:r>
          </a:p>
          <a:p>
            <a:pPr algn="ctr">
              <a:buFontTx/>
              <a:buNone/>
            </a:pPr>
            <a:r>
              <a:rPr lang="en-GB" sz="2000" dirty="0" smtClean="0">
                <a:solidFill>
                  <a:srgbClr val="FFFF00"/>
                </a:solidFill>
                <a:ea typeface="ＭＳ Ｐゴシック" charset="-128"/>
              </a:rPr>
              <a:t>Johns Hopkins School of Medicine</a:t>
            </a:r>
            <a:endParaRPr lang="en-US" sz="2000" dirty="0" smtClean="0">
              <a:solidFill>
                <a:srgbClr val="FFFF00"/>
              </a:solidFill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45" y="5840167"/>
            <a:ext cx="2192311" cy="910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1150382" y="3668487"/>
            <a:ext cx="6843236" cy="113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Current vendor implementations add 1 NAV for the IR-prepared volume. None for phase reference.</a:t>
            </a:r>
          </a:p>
          <a:p>
            <a:pPr marL="342900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The lack of respiratory motion compensation in the reference volume in standard 3D PSIR leads to artifacts</a:t>
            </a:r>
          </a:p>
          <a:p>
            <a:pPr marL="342900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The addition of a second independent NAV yields a clean phase reference volume</a:t>
            </a:r>
          </a:p>
          <a:p>
            <a:pPr marL="800100" lvl="1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Each volume fills independently</a:t>
            </a:r>
          </a:p>
          <a:p>
            <a:pPr marL="800100" lvl="1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Independent navigator templates may be used as contrast can vary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6725" y="284163"/>
            <a:ext cx="82423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Free-breathing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3D PSIR-LGE Pulse Sequence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00"/>
                </a:solidFill>
                <a:latin typeface="+mj-lt"/>
                <a:cs typeface="ＭＳ Ｐゴシック" pitchFamily="-106" charset="-128"/>
              </a:rPr>
              <a:t>	</a:t>
            </a:r>
            <a:r>
              <a:rPr lang="en-US" kern="0" dirty="0" smtClean="0">
                <a:solidFill>
                  <a:srgbClr val="FFFF00"/>
                </a:solidFill>
                <a:latin typeface="+mj-lt"/>
                <a:cs typeface="ＭＳ Ｐゴシック" pitchFamily="-106" charset="-128"/>
              </a:rPr>
              <a:t>Independent Respiratory Navigators (INAV)</a:t>
            </a:r>
            <a:r>
              <a:rPr lang="en-US" kern="0" baseline="30000" dirty="0" smtClean="0">
                <a:solidFill>
                  <a:srgbClr val="FFFF00"/>
                </a:solidFill>
                <a:latin typeface="+mj-lt"/>
                <a:cs typeface="ＭＳ Ｐゴシック" pitchFamily="-106" charset="-128"/>
              </a:rPr>
              <a:t>1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	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pitchFamily="-106" charset="-128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806440" y="6488668"/>
            <a:ext cx="27900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 smtClean="0">
                <a:solidFill>
                  <a:srgbClr val="FFFF66"/>
                </a:solidFill>
                <a:latin typeface="Arial" charset="0"/>
              </a:rPr>
              <a:t>1 </a:t>
            </a:r>
            <a:r>
              <a:rPr lang="en-US" sz="1400" dirty="0" smtClean="0">
                <a:solidFill>
                  <a:srgbClr val="FFFF66"/>
                </a:solidFill>
                <a:latin typeface="Arial" charset="0"/>
              </a:rPr>
              <a:t>S. Laurence Lee, ISMRM 2011</a:t>
            </a:r>
            <a:endParaRPr lang="en-US" sz="1400" dirty="0">
              <a:solidFill>
                <a:srgbClr val="FFFF66"/>
              </a:solidFill>
              <a:latin typeface="Arial" charset="0"/>
            </a:endParaRPr>
          </a:p>
        </p:txBody>
      </p:sp>
      <p:pic>
        <p:nvPicPr>
          <p:cNvPr id="8" name="Picture 7" descr="Lee - Just Schematic.png"/>
          <p:cNvPicPr>
            <a:picLocks noChangeAspect="1"/>
          </p:cNvPicPr>
          <p:nvPr/>
        </p:nvPicPr>
        <p:blipFill rotWithShape="1">
          <a:blip r:embed="rId3"/>
          <a:srcRect b="36799"/>
          <a:stretch/>
        </p:blipFill>
        <p:spPr>
          <a:xfrm>
            <a:off x="1548189" y="1501379"/>
            <a:ext cx="6053343" cy="19778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Lee - Just Schematic.png"/>
          <p:cNvPicPr>
            <a:picLocks noChangeAspect="1"/>
          </p:cNvPicPr>
          <p:nvPr/>
        </p:nvPicPr>
        <p:blipFill>
          <a:blip r:embed="rId3"/>
          <a:srcRect b="68593"/>
          <a:stretch>
            <a:fillRect/>
          </a:stretch>
        </p:blipFill>
        <p:spPr>
          <a:xfrm>
            <a:off x="1548190" y="1501379"/>
            <a:ext cx="6053344" cy="982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4367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57734"/>
            <a:ext cx="8242300" cy="1143000"/>
          </a:xfrm>
        </p:spPr>
        <p:txBody>
          <a:bodyPr/>
          <a:lstStyle/>
          <a:p>
            <a:pPr lvl="0">
              <a:lnSpc>
                <a:spcPct val="120000"/>
              </a:lnSpc>
              <a:defRPr/>
            </a:pPr>
            <a:r>
              <a:rPr lang="en-US" dirty="0">
                <a:ea typeface="ＭＳ Ｐゴシック" charset="-128"/>
              </a:rPr>
              <a:t>Free-breathing 3D PSIR-LGE Pulse Sequence</a:t>
            </a:r>
            <a:br>
              <a:rPr lang="en-US" dirty="0">
                <a:ea typeface="ＭＳ Ｐゴシック" charset="-128"/>
              </a:rPr>
            </a:br>
            <a:r>
              <a:rPr lang="en-US" sz="3600" dirty="0"/>
              <a:t>	</a:t>
            </a:r>
            <a:r>
              <a:rPr lang="en-US" sz="2400" dirty="0" smtClean="0"/>
              <a:t>Other details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320" y="1669358"/>
            <a:ext cx="7497337" cy="4502841"/>
          </a:xfrm>
        </p:spPr>
        <p:txBody>
          <a:bodyPr/>
          <a:lstStyle/>
          <a:p>
            <a:r>
              <a:rPr lang="en-GB" sz="2000" dirty="0" smtClean="0"/>
              <a:t>Scan Duration (actual): </a:t>
            </a:r>
          </a:p>
          <a:p>
            <a:pPr lvl="1"/>
            <a:r>
              <a:rPr lang="en-GB" sz="1800" dirty="0" smtClean="0"/>
              <a:t>7-12 min (in swine) with nav. efficiency ~33-55%</a:t>
            </a:r>
          </a:p>
          <a:p>
            <a:r>
              <a:rPr lang="en-GB" sz="2000" dirty="0" smtClean="0"/>
              <a:t>Scan Start:</a:t>
            </a:r>
          </a:p>
          <a:p>
            <a:pPr lvl="1"/>
            <a:r>
              <a:rPr lang="en-GB" sz="1800" dirty="0" smtClean="0"/>
              <a:t>8-10 min post injection double dose </a:t>
            </a:r>
            <a:r>
              <a:rPr lang="en-GB" sz="1800" dirty="0" err="1" smtClean="0"/>
              <a:t>Gd</a:t>
            </a:r>
            <a:r>
              <a:rPr lang="en-GB" sz="1800" dirty="0" smtClean="0"/>
              <a:t>-based contrast agent </a:t>
            </a:r>
          </a:p>
          <a:p>
            <a:r>
              <a:rPr lang="en-GB" sz="2000" dirty="0" smtClean="0"/>
              <a:t>Acceleration: Rate 2 SENSE</a:t>
            </a:r>
          </a:p>
          <a:p>
            <a:r>
              <a:rPr lang="en-GB" sz="2000" dirty="0" smtClean="0"/>
              <a:t>Centric PE order </a:t>
            </a:r>
          </a:p>
          <a:p>
            <a:pPr lvl="1"/>
            <a:r>
              <a:rPr lang="en-GB" sz="1800" dirty="0" smtClean="0"/>
              <a:t>TI drift minimized</a:t>
            </a:r>
          </a:p>
          <a:p>
            <a:r>
              <a:rPr lang="en-GB" sz="2000" dirty="0" smtClean="0"/>
              <a:t>Diastolic acquisition window: </a:t>
            </a:r>
            <a:r>
              <a:rPr lang="en-GB" sz="1800" dirty="0" smtClean="0"/>
              <a:t>100 </a:t>
            </a:r>
            <a:r>
              <a:rPr lang="en-GB" sz="1800" dirty="0" err="1" smtClean="0"/>
              <a:t>ms</a:t>
            </a:r>
            <a:r>
              <a:rPr lang="en-GB" sz="1800" dirty="0" smtClean="0"/>
              <a:t> (max) – min temporal blur</a:t>
            </a:r>
          </a:p>
          <a:p>
            <a:r>
              <a:rPr lang="en-GB" sz="2000" dirty="0" smtClean="0"/>
              <a:t>No partial echo/partial Fourier - min spatial blur</a:t>
            </a:r>
          </a:p>
          <a:p>
            <a:r>
              <a:rPr lang="en-GB" sz="2000" dirty="0" smtClean="0"/>
              <a:t>Orientation: SAX</a:t>
            </a:r>
          </a:p>
          <a:p>
            <a:r>
              <a:rPr lang="en-GB" sz="2000" dirty="0" smtClean="0"/>
              <a:t>Readout: Spoiled gradient echo (SPGR)</a:t>
            </a:r>
          </a:p>
          <a:p>
            <a:r>
              <a:rPr lang="en-GB" sz="2000" dirty="0" smtClean="0"/>
              <a:t>NAV acceptance window: 2-4 mm – min spatial blur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121890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725" y="169863"/>
            <a:ext cx="8242300" cy="1143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ea typeface="ＭＳ Ｐゴシック" charset="-128"/>
              </a:rPr>
              <a:t>Respiratory Motion Compensation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 smtClean="0">
                <a:ea typeface="ＭＳ Ｐゴシック" charset="-128"/>
              </a:rPr>
              <a:t>	</a:t>
            </a:r>
            <a:r>
              <a:rPr lang="en-US" sz="2400" dirty="0" smtClean="0">
                <a:ea typeface="ＭＳ Ｐゴシック" charset="-128"/>
              </a:rPr>
              <a:t>Independent Navigators - Phantoms</a:t>
            </a:r>
            <a:r>
              <a:rPr lang="en-US" dirty="0" smtClean="0">
                <a:ea typeface="ＭＳ Ｐゴシック" charset="-128"/>
              </a:rPr>
              <a:t>	</a:t>
            </a:r>
            <a:endParaRPr lang="en-US" sz="2400" dirty="0" smtClean="0">
              <a:ea typeface="ＭＳ Ｐゴシック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026759" y="2035319"/>
            <a:ext cx="5094360" cy="3729814"/>
            <a:chOff x="570099" y="1439896"/>
            <a:chExt cx="5094360" cy="3729814"/>
          </a:xfrm>
        </p:grpSpPr>
        <p:pic>
          <p:nvPicPr>
            <p:cNvPr id="11" name="Picture 10" descr="moving_phantom_MRM v4.png"/>
            <p:cNvPicPr>
              <a:picLocks noChangeAspect="1"/>
            </p:cNvPicPr>
            <p:nvPr/>
          </p:nvPicPr>
          <p:blipFill>
            <a:blip r:embed="rId2">
              <a:lum contrast="-20000"/>
            </a:blip>
            <a:srcRect l="4587" t="4855"/>
            <a:stretch>
              <a:fillRect/>
            </a:stretch>
          </p:blipFill>
          <p:spPr>
            <a:xfrm>
              <a:off x="903768" y="1924493"/>
              <a:ext cx="4760691" cy="320308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-176060" y="2594156"/>
              <a:ext cx="1830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+mj-lt"/>
                </a:rPr>
                <a:t>3D-PSIR</a:t>
              </a:r>
              <a:endParaRPr lang="en-US" sz="1600" dirty="0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1197" y="4259860"/>
              <a:ext cx="1565270" cy="254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600" dirty="0" smtClean="0">
                  <a:solidFill>
                    <a:srgbClr val="FFFF00"/>
                  </a:solidFill>
                  <a:latin typeface="+mj-lt"/>
                </a:rPr>
                <a:t>3D-INAV-PSIR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84721" y="1439896"/>
              <a:ext cx="1350335" cy="53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600" dirty="0" smtClean="0">
                  <a:solidFill>
                    <a:srgbClr val="FFFF00"/>
                  </a:solidFill>
                  <a:latin typeface="+mj-lt"/>
                </a:rPr>
                <a:t>Reference</a:t>
              </a:r>
            </a:p>
            <a:p>
              <a:pPr>
                <a:lnSpc>
                  <a:spcPts val="1200"/>
                </a:lnSpc>
              </a:pPr>
              <a:r>
                <a:rPr lang="en-US" sz="1600" dirty="0" smtClean="0">
                  <a:solidFill>
                    <a:srgbClr val="FFFF00"/>
                  </a:solidFill>
                  <a:latin typeface="+mj-lt"/>
                </a:rPr>
                <a:t>Volume</a:t>
              </a:r>
              <a:endParaRPr lang="en-US" sz="1600" dirty="0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56568" y="1439896"/>
              <a:ext cx="1350335" cy="53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600" dirty="0" smtClean="0">
                  <a:solidFill>
                    <a:srgbClr val="FFFF00"/>
                  </a:solidFill>
                  <a:latin typeface="+mj-lt"/>
                </a:rPr>
                <a:t>PSIR</a:t>
              </a:r>
            </a:p>
            <a:p>
              <a:pPr>
                <a:lnSpc>
                  <a:spcPts val="1200"/>
                </a:lnSpc>
              </a:pPr>
              <a:r>
                <a:rPr lang="en-US" sz="1600" dirty="0" smtClean="0">
                  <a:solidFill>
                    <a:srgbClr val="FFFF00"/>
                  </a:solidFill>
                  <a:latin typeface="+mj-lt"/>
                </a:rPr>
                <a:t>Volume</a:t>
              </a:r>
              <a:endParaRPr lang="en-US" sz="1600" dirty="0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2874" y="1439896"/>
              <a:ext cx="13503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600" dirty="0" smtClean="0">
                  <a:solidFill>
                    <a:srgbClr val="FFFF00"/>
                  </a:solidFill>
                  <a:latin typeface="+mj-lt"/>
                </a:rPr>
                <a:t>IR-Prepared</a:t>
              </a:r>
            </a:p>
            <a:p>
              <a:pPr>
                <a:lnSpc>
                  <a:spcPts val="1200"/>
                </a:lnSpc>
              </a:pPr>
              <a:r>
                <a:rPr lang="en-US" sz="1600" dirty="0" smtClean="0">
                  <a:solidFill>
                    <a:srgbClr val="FFFF00"/>
                  </a:solidFill>
                  <a:latin typeface="+mj-lt"/>
                </a:rPr>
                <a:t>Volume</a:t>
              </a:r>
              <a:endParaRPr lang="en-US" sz="1600" dirty="0">
                <a:solidFill>
                  <a:srgbClr val="FFFF00"/>
                </a:solidFill>
                <a:latin typeface="+mj-lt"/>
              </a:endParaRPr>
            </a:p>
          </p:txBody>
        </p:sp>
      </p:grp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806440" y="6488668"/>
            <a:ext cx="27900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 smtClean="0">
                <a:solidFill>
                  <a:srgbClr val="FFFF66"/>
                </a:solidFill>
                <a:latin typeface="Arial" charset="0"/>
              </a:rPr>
              <a:t>1 </a:t>
            </a:r>
            <a:r>
              <a:rPr lang="en-US" sz="1400" dirty="0" smtClean="0">
                <a:solidFill>
                  <a:srgbClr val="FFFF66"/>
                </a:solidFill>
                <a:latin typeface="Arial" charset="0"/>
              </a:rPr>
              <a:t>S. Laurence Lee, ISMRM 2011</a:t>
            </a:r>
            <a:endParaRPr lang="en-US" sz="1400" dirty="0">
              <a:solidFill>
                <a:srgbClr val="FFFF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9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50090" y="4588919"/>
            <a:ext cx="2530549" cy="53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Acq:1.0x1.25x3.00 mm</a:t>
            </a:r>
            <a:r>
              <a:rPr lang="en-US" sz="1600" baseline="30000" dirty="0" smtClean="0">
                <a:solidFill>
                  <a:srgbClr val="FFFF00"/>
                </a:solidFill>
                <a:latin typeface="+mj-lt"/>
              </a:rPr>
              <a:t>3</a:t>
            </a:r>
          </a:p>
          <a:p>
            <a:pPr algn="r">
              <a:lnSpc>
                <a:spcPts val="1200"/>
              </a:lnSpc>
            </a:pPr>
            <a:r>
              <a:rPr lang="en-US" sz="1600" dirty="0" err="1" smtClean="0">
                <a:solidFill>
                  <a:srgbClr val="FFFF00"/>
                </a:solidFill>
                <a:latin typeface="+mj-lt"/>
              </a:rPr>
              <a:t>Rec</a:t>
            </a: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: 0.7x0.7x1.5 mm</a:t>
            </a:r>
            <a:r>
              <a:rPr lang="en-US" sz="1600" baseline="30000" dirty="0" smtClean="0">
                <a:solidFill>
                  <a:srgbClr val="FFFF00"/>
                </a:solidFill>
                <a:latin typeface="+mj-lt"/>
              </a:rPr>
              <a:t>3</a:t>
            </a:r>
            <a:endParaRPr lang="en-US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24113" y="245961"/>
            <a:ext cx="9597231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</a:pPr>
            <a:r>
              <a:rPr lang="en-US" dirty="0" smtClean="0">
                <a:ea typeface="ＭＳ Ｐゴシック" charset="-128"/>
              </a:rPr>
              <a:t>3D Phase Sensitive Inversion Recovery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>
                <a:ea typeface="ＭＳ Ｐゴシック" charset="-128"/>
              </a:rPr>
              <a:t>	</a:t>
            </a:r>
            <a:r>
              <a:rPr lang="en-US" dirty="0" smtClean="0">
                <a:ea typeface="ＭＳ Ｐゴシック" charset="-128"/>
              </a:rPr>
              <a:t>w/ Independent Navigators (INAV) 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 smtClean="0">
                <a:ea typeface="ＭＳ Ｐゴシック" charset="-128"/>
              </a:rPr>
              <a:t>		</a:t>
            </a:r>
          </a:p>
        </p:txBody>
      </p:sp>
      <p:pic>
        <p:nvPicPr>
          <p:cNvPr id="5" name="Vta Pig B706 11Mo Post Mi PSIR no Anon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7439" y="1563507"/>
            <a:ext cx="2743200" cy="2743200"/>
          </a:xfrm>
          <a:prstGeom prst="rect">
            <a:avLst/>
          </a:prstGeom>
        </p:spPr>
      </p:pic>
      <p:pic>
        <p:nvPicPr>
          <p:cNvPr id="6" name="Vta Pig B706 11Mo Post Mi PSIR no Anon Mag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75012" y="1563507"/>
            <a:ext cx="2743200" cy="2743200"/>
          </a:xfrm>
          <a:prstGeom prst="rect">
            <a:avLst/>
          </a:prstGeom>
        </p:spPr>
      </p:pic>
      <p:pic>
        <p:nvPicPr>
          <p:cNvPr id="7" name="Vta Pig B706 11Mo Post Mi PSIR LAX Reformat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700" y="4481254"/>
            <a:ext cx="6400800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1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75714" y="5142821"/>
            <a:ext cx="2530549" cy="53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Acq:1.0x1.25x3.00 mm</a:t>
            </a:r>
            <a:r>
              <a:rPr lang="en-US" sz="1600" baseline="30000" dirty="0" smtClean="0">
                <a:solidFill>
                  <a:srgbClr val="FFFF00"/>
                </a:solidFill>
                <a:latin typeface="+mj-lt"/>
              </a:rPr>
              <a:t>3</a:t>
            </a:r>
          </a:p>
          <a:p>
            <a:pPr>
              <a:lnSpc>
                <a:spcPts val="1200"/>
              </a:lnSpc>
            </a:pP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Rec: 0.75x0.75x1.5 mm</a:t>
            </a:r>
            <a:r>
              <a:rPr lang="en-US" sz="1600" baseline="30000" dirty="0" smtClean="0">
                <a:solidFill>
                  <a:srgbClr val="FFFF00"/>
                </a:solidFill>
                <a:latin typeface="+mj-lt"/>
              </a:rPr>
              <a:t>3</a:t>
            </a:r>
            <a:endParaRPr lang="en-US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24113" y="245961"/>
            <a:ext cx="9597231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</a:pPr>
            <a:r>
              <a:rPr lang="en-US" dirty="0" smtClean="0">
                <a:ea typeface="ＭＳ Ｐゴシック" charset="-128"/>
              </a:rPr>
              <a:t>3D Phase Sensitive Inversion Recovery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>
                <a:ea typeface="ＭＳ Ｐゴシック" charset="-128"/>
              </a:rPr>
              <a:t>	</a:t>
            </a:r>
            <a:r>
              <a:rPr lang="en-US" dirty="0" smtClean="0">
                <a:ea typeface="ＭＳ Ｐゴシック" charset="-128"/>
              </a:rPr>
              <a:t>w/ Independent Navigators (INAV) 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 smtClean="0">
                <a:ea typeface="ＭＳ Ｐゴシック" charset="-128"/>
              </a:rPr>
              <a:t>		</a:t>
            </a:r>
          </a:p>
        </p:txBody>
      </p:sp>
      <p:pic>
        <p:nvPicPr>
          <p:cNvPr id="5" name="Vta Pig B706 11Mo Post Mi T1W no Anon v2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1864" y="2225410"/>
            <a:ext cx="2743200" cy="2743200"/>
          </a:xfrm>
          <a:prstGeom prst="rect">
            <a:avLst/>
          </a:prstGeom>
        </p:spPr>
      </p:pic>
      <p:pic>
        <p:nvPicPr>
          <p:cNvPr id="6" name="Vta Pig B706 11Mo Post Mi PhaseREf No Anon v2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4758" y="2225410"/>
            <a:ext cx="2743200" cy="2743200"/>
          </a:xfrm>
          <a:prstGeom prst="rect">
            <a:avLst/>
          </a:prstGeom>
        </p:spPr>
      </p:pic>
      <p:pic>
        <p:nvPicPr>
          <p:cNvPr id="8" name="Vta Pig B706 11Mo Post Mi PSIR no Anon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07652" y="222541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3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TA_Pig_B706_11mo_Post_MI_WIP_Hi-INAV-PSIR+T25ms_SENSE_74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25144" y="1261675"/>
            <a:ext cx="5326912" cy="5326912"/>
          </a:xfrm>
          <a:prstGeom prst="rect">
            <a:avLst/>
          </a:prstGeom>
        </p:spPr>
      </p:pic>
      <p:pic>
        <p:nvPicPr>
          <p:cNvPr id="11" name="Picture 10" descr="VTA_Pig_B706_11mo_Post_MI_WIP_Hi-INAV-PSIR+T25ms_SENSE_74_1_sing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5781586" y="3842073"/>
            <a:ext cx="2456121" cy="2456121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sp>
        <p:nvSpPr>
          <p:cNvPr id="12" name="Rectangle 11"/>
          <p:cNvSpPr/>
          <p:nvPr/>
        </p:nvSpPr>
        <p:spPr bwMode="auto">
          <a:xfrm>
            <a:off x="1757029" y="4318045"/>
            <a:ext cx="765545" cy="766800"/>
          </a:xfrm>
          <a:prstGeom prst="rect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MT" pitchFamily="-106" charset="-1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1057" y="6369911"/>
            <a:ext cx="2530549" cy="53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Acq:1.0x1.25x3.00 mm</a:t>
            </a:r>
            <a:r>
              <a:rPr lang="en-US" sz="1600" baseline="30000" dirty="0" smtClean="0">
                <a:solidFill>
                  <a:srgbClr val="FFFF00"/>
                </a:solidFill>
                <a:latin typeface="+mj-lt"/>
              </a:rPr>
              <a:t>3</a:t>
            </a:r>
          </a:p>
          <a:p>
            <a:pPr>
              <a:lnSpc>
                <a:spcPts val="1200"/>
              </a:lnSpc>
            </a:pPr>
            <a:r>
              <a:rPr lang="en-US" sz="1600" dirty="0" err="1" smtClean="0">
                <a:solidFill>
                  <a:srgbClr val="FFFF00"/>
                </a:solidFill>
                <a:latin typeface="+mj-lt"/>
              </a:rPr>
              <a:t>Rec</a:t>
            </a: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: 0.7x0.7x1.5 </a:t>
            </a:r>
            <a:r>
              <a:rPr lang="en-US" sz="1600" dirty="0" smtClean="0">
                <a:solidFill>
                  <a:srgbClr val="FFFF00"/>
                </a:solidFill>
              </a:rPr>
              <a:t>mm</a:t>
            </a:r>
            <a:r>
              <a:rPr lang="en-US" sz="1600" baseline="30000" dirty="0" smtClean="0">
                <a:solidFill>
                  <a:srgbClr val="FFFF00"/>
                </a:solidFill>
              </a:rPr>
              <a:t>3</a:t>
            </a:r>
            <a:endParaRPr lang="en-US" sz="1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7" name="Picture 16" descr="VTA_Pig_B706_11mo_Post_MI_WIP_Hi-INAV-PSIR+T25ms_SENSE_74_1_lax.png"/>
          <p:cNvPicPr>
            <a:picLocks noChangeAspect="1"/>
          </p:cNvPicPr>
          <p:nvPr/>
        </p:nvPicPr>
        <p:blipFill>
          <a:blip r:embed="rId5"/>
          <a:srcRect l="20040" r="26393"/>
          <a:stretch>
            <a:fillRect/>
          </a:stretch>
        </p:blipFill>
        <p:spPr>
          <a:xfrm>
            <a:off x="4880321" y="1329989"/>
            <a:ext cx="3912781" cy="2455200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  <p:cxnSp>
        <p:nvCxnSpPr>
          <p:cNvPr id="19" name="Straight Connector 18"/>
          <p:cNvCxnSpPr/>
          <p:nvPr/>
        </p:nvCxnSpPr>
        <p:spPr bwMode="auto">
          <a:xfrm flipH="1">
            <a:off x="1753155" y="4611164"/>
            <a:ext cx="766800" cy="1588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24113" y="245961"/>
            <a:ext cx="9597231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</a:pPr>
            <a:r>
              <a:rPr lang="en-US" dirty="0" smtClean="0">
                <a:ea typeface="ＭＳ Ｐゴシック" charset="-128"/>
              </a:rPr>
              <a:t>3D Phase Sensitive Inversion Recovery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>
                <a:ea typeface="ＭＳ Ｐゴシック" charset="-128"/>
              </a:rPr>
              <a:t>	</a:t>
            </a:r>
            <a:r>
              <a:rPr lang="en-US" dirty="0" smtClean="0">
                <a:ea typeface="ＭＳ Ｐゴシック" charset="-128"/>
              </a:rPr>
              <a:t>w/ Independent Navigators (INAV) 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 smtClean="0">
                <a:ea typeface="ＭＳ Ｐゴシック" charset="-128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00702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6718" y="1388439"/>
            <a:ext cx="2321719" cy="23485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190500" algn="ctr" rotWithShape="0">
              <a:schemeClr val="bg2">
                <a:alpha val="29999"/>
              </a:schemeClr>
            </a:outerShdw>
          </a:effectLst>
        </p:spPr>
      </p:pic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722" y="304267"/>
            <a:ext cx="8239125" cy="4114800"/>
          </a:xfrm>
          <a:ln/>
        </p:spPr>
        <p:txBody>
          <a:bodyPr/>
          <a:lstStyle/>
          <a:p>
            <a:pPr marL="0" indent="0">
              <a:buNone/>
            </a:pPr>
            <a:r>
              <a:rPr lang="en-US" dirty="0"/>
              <a:t>2D </a:t>
            </a:r>
            <a:r>
              <a:rPr lang="en-US" dirty="0" smtClean="0"/>
              <a:t>vs</a:t>
            </a:r>
            <a:r>
              <a:rPr lang="en-US" dirty="0"/>
              <a:t>. </a:t>
            </a:r>
            <a:r>
              <a:rPr lang="en-US" dirty="0" smtClean="0"/>
              <a:t>3D</a:t>
            </a:r>
            <a:endParaRPr lang="en-US" dirty="0"/>
          </a:p>
        </p:txBody>
      </p:sp>
      <p:pic>
        <p:nvPicPr>
          <p:cNvPr id="44036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8789" y="1388439"/>
            <a:ext cx="2321719" cy="23485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190500" algn="ctr" rotWithShape="0">
              <a:schemeClr val="bg2">
                <a:alpha val="29999"/>
              </a:schemeClr>
            </a:outerShdw>
          </a:effec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8789" y="3781595"/>
            <a:ext cx="2321719" cy="23485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190500" algn="ctr" rotWithShape="0">
              <a:schemeClr val="bg2">
                <a:alpha val="29999"/>
              </a:schemeClr>
            </a:outerShdw>
          </a:effectLst>
        </p:spPr>
      </p:pic>
      <p:pic>
        <p:nvPicPr>
          <p:cNvPr id="44038" name="Picture 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55601" y="4424533"/>
            <a:ext cx="2321719" cy="165199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190500" algn="ctr" rotWithShape="0">
              <a:schemeClr val="bg2">
                <a:alpha val="29999"/>
              </a:schemeClr>
            </a:outerShdw>
          </a:effectLst>
        </p:spPr>
      </p:pic>
      <p:sp>
        <p:nvSpPr>
          <p:cNvPr id="44039" name="Rectangle 7"/>
          <p:cNvSpPr>
            <a:spLocks/>
          </p:cNvSpPr>
          <p:nvPr/>
        </p:nvSpPr>
        <p:spPr bwMode="auto">
          <a:xfrm>
            <a:off x="2087279" y="1108270"/>
            <a:ext cx="2059419" cy="2678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26788" tIns="26788" rIns="26788" bIns="26788" anchor="ctr"/>
          <a:lstStyle/>
          <a:p>
            <a:r>
              <a:rPr lang="en-US" sz="1600" dirty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2D Breath-hold PSIR</a:t>
            </a:r>
          </a:p>
        </p:txBody>
      </p:sp>
      <p:sp>
        <p:nvSpPr>
          <p:cNvPr id="44040" name="Rectangle 8"/>
          <p:cNvSpPr>
            <a:spLocks/>
          </p:cNvSpPr>
          <p:nvPr/>
        </p:nvSpPr>
        <p:spPr bwMode="auto">
          <a:xfrm>
            <a:off x="4598789" y="1111619"/>
            <a:ext cx="2303861" cy="2678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26788" tIns="26788" rIns="26788" bIns="26788" anchor="ctr"/>
          <a:lstStyle/>
          <a:p>
            <a:r>
              <a:rPr lang="en-US" sz="1600" dirty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3D </a:t>
            </a:r>
            <a:r>
              <a:rPr lang="en-US" sz="1600" dirty="0" smtClean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Free-breathing </a:t>
            </a:r>
            <a:r>
              <a:rPr lang="en-US" sz="1600" dirty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PSIR</a:t>
            </a:r>
          </a:p>
        </p:txBody>
      </p:sp>
      <p:sp>
        <p:nvSpPr>
          <p:cNvPr id="44041" name="Rectangle 9"/>
          <p:cNvSpPr>
            <a:spLocks/>
          </p:cNvSpPr>
          <p:nvPr/>
        </p:nvSpPr>
        <p:spPr bwMode="auto">
          <a:xfrm rot="-5400000">
            <a:off x="910828" y="2433212"/>
            <a:ext cx="1785938" cy="2678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26788" tIns="26788" rIns="26788" bIns="26788" anchor="ctr"/>
          <a:lstStyle/>
          <a:p>
            <a:r>
              <a:rPr lang="en-US" sz="1600" dirty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SAX</a:t>
            </a:r>
          </a:p>
        </p:txBody>
      </p:sp>
      <p:sp>
        <p:nvSpPr>
          <p:cNvPr id="44042" name="Rectangle 10"/>
          <p:cNvSpPr>
            <a:spLocks/>
          </p:cNvSpPr>
          <p:nvPr/>
        </p:nvSpPr>
        <p:spPr bwMode="auto">
          <a:xfrm rot="-5400000">
            <a:off x="1134070" y="5121048"/>
            <a:ext cx="1339453" cy="2678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26788" tIns="26788" rIns="26788" bIns="26788" anchor="ctr"/>
          <a:lstStyle/>
          <a:p>
            <a:r>
              <a:rPr lang="en-US" sz="1600" dirty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LAX Reformat</a:t>
            </a:r>
          </a:p>
        </p:txBody>
      </p:sp>
      <p:sp>
        <p:nvSpPr>
          <p:cNvPr id="44043" name="Rectangle 11"/>
          <p:cNvSpPr>
            <a:spLocks/>
          </p:cNvSpPr>
          <p:nvPr/>
        </p:nvSpPr>
        <p:spPr bwMode="auto">
          <a:xfrm>
            <a:off x="2521965" y="6049736"/>
            <a:ext cx="1755355" cy="2678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26788" tIns="26788" rIns="26788" bIns="26788" anchor="ctr"/>
          <a:lstStyle/>
          <a:p>
            <a:r>
              <a:rPr lang="en-US" sz="1600" dirty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1.25×1.25×5 mm</a:t>
            </a:r>
            <a:r>
              <a:rPr lang="en-US" sz="1600" baseline="32000" dirty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3</a:t>
            </a:r>
          </a:p>
        </p:txBody>
      </p:sp>
      <p:sp>
        <p:nvSpPr>
          <p:cNvPr id="44044" name="Rectangle 12"/>
          <p:cNvSpPr>
            <a:spLocks/>
          </p:cNvSpPr>
          <p:nvPr/>
        </p:nvSpPr>
        <p:spPr bwMode="auto">
          <a:xfrm>
            <a:off x="5018567" y="6049736"/>
            <a:ext cx="1884082" cy="2678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26788" tIns="26788" rIns="26788" bIns="26788" anchor="ctr"/>
          <a:lstStyle/>
          <a:p>
            <a:r>
              <a:rPr lang="en-US" sz="1600" dirty="0" smtClean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1.0×1.25×3.0 </a:t>
            </a:r>
            <a:r>
              <a:rPr lang="en-US" sz="1600" dirty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mm</a:t>
            </a:r>
            <a:r>
              <a:rPr lang="en-US" sz="1600" baseline="32000" dirty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3</a:t>
            </a:r>
          </a:p>
        </p:txBody>
      </p:sp>
      <p:sp>
        <p:nvSpPr>
          <p:cNvPr id="44045" name="Rectangle 13"/>
          <p:cNvSpPr>
            <a:spLocks/>
          </p:cNvSpPr>
          <p:nvPr/>
        </p:nvSpPr>
        <p:spPr bwMode="auto">
          <a:xfrm>
            <a:off x="7451125" y="6572249"/>
            <a:ext cx="1571625" cy="267891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26788" tIns="26788" rIns="26788" bIns="26788"/>
          <a:lstStyle/>
          <a:p>
            <a:pPr algn="l"/>
            <a:r>
              <a:rPr lang="en-US" sz="1300" dirty="0">
                <a:solidFill>
                  <a:srgbClr val="FFFFFF"/>
                </a:solidFill>
                <a:ea typeface="Palatino" charset="0"/>
                <a:cs typeface="Palatino" charset="0"/>
              </a:rPr>
              <a:t>ISMRM 2012, #3937</a:t>
            </a:r>
          </a:p>
        </p:txBody>
      </p:sp>
      <p:sp>
        <p:nvSpPr>
          <p:cNvPr id="14" name="Rectangle 11"/>
          <p:cNvSpPr>
            <a:spLocks/>
          </p:cNvSpPr>
          <p:nvPr/>
        </p:nvSpPr>
        <p:spPr bwMode="auto">
          <a:xfrm>
            <a:off x="2375211" y="3723553"/>
            <a:ext cx="1922202" cy="26789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26788" tIns="26788" rIns="26788" bIns="26788" anchor="ctr"/>
          <a:lstStyle/>
          <a:p>
            <a:r>
              <a:rPr lang="en-US" sz="1600" dirty="0" smtClean="0">
                <a:solidFill>
                  <a:srgbClr val="FFFF00"/>
                </a:solidFill>
                <a:latin typeface="+mj-lt"/>
                <a:ea typeface="Palatino" charset="0"/>
                <a:cs typeface="Palatino" charset="0"/>
              </a:rPr>
              <a:t>30 sec BH per slice</a:t>
            </a:r>
            <a:endParaRPr lang="en-US" sz="1600" dirty="0">
              <a:solidFill>
                <a:srgbClr val="FFFF00"/>
              </a:solidFill>
              <a:latin typeface="+mj-lt"/>
              <a:ea typeface="Palatino" charset="0"/>
              <a:cs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43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33" y="2433938"/>
            <a:ext cx="2963228" cy="2673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11744" r="8907" b="10109"/>
          <a:stretch/>
        </p:blipFill>
        <p:spPr>
          <a:xfrm>
            <a:off x="5383530" y="2135777"/>
            <a:ext cx="3325495" cy="2999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3215" y="5755333"/>
            <a:ext cx="2530549" cy="53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Acq:0.25x0.25x0.5 mm</a:t>
            </a:r>
            <a:r>
              <a:rPr lang="en-US" sz="1600" baseline="30000" dirty="0" smtClean="0">
                <a:solidFill>
                  <a:srgbClr val="FFFF00"/>
                </a:solidFill>
                <a:latin typeface="+mj-lt"/>
              </a:rPr>
              <a:t>3</a:t>
            </a:r>
          </a:p>
          <a:p>
            <a:pPr algn="r">
              <a:lnSpc>
                <a:spcPts val="1200"/>
              </a:lnSpc>
            </a:pP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Rec: 0.25x0.25x0.25 mm</a:t>
            </a:r>
            <a:r>
              <a:rPr lang="en-US" sz="1600" baseline="30000" dirty="0" smtClean="0">
                <a:solidFill>
                  <a:srgbClr val="FFFF00"/>
                </a:solidFill>
                <a:latin typeface="+mj-lt"/>
              </a:rPr>
              <a:t>3</a:t>
            </a:r>
            <a:endParaRPr lang="en-US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4452" y="245961"/>
            <a:ext cx="8556472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</a:pPr>
            <a:r>
              <a:rPr lang="en-US" dirty="0" smtClean="0">
                <a:ea typeface="ＭＳ Ｐゴシック" charset="-128"/>
              </a:rPr>
              <a:t>3D Phase Sensitive Inversion Recovery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>
                <a:ea typeface="ＭＳ Ｐゴシック" charset="-128"/>
              </a:rPr>
              <a:t>	</a:t>
            </a:r>
            <a:r>
              <a:rPr lang="en-US" i="1" dirty="0" smtClean="0">
                <a:ea typeface="ＭＳ Ｐゴシック" charset="-128"/>
              </a:rPr>
              <a:t>in vivo</a:t>
            </a:r>
            <a:r>
              <a:rPr lang="en-US" dirty="0" smtClean="0">
                <a:ea typeface="ＭＳ Ｐゴシック" charset="-128"/>
              </a:rPr>
              <a:t> vs. </a:t>
            </a:r>
            <a:r>
              <a:rPr lang="en-US" i="1" dirty="0" smtClean="0">
                <a:ea typeface="ＭＳ Ｐゴシック" charset="-128"/>
              </a:rPr>
              <a:t>ex vivo</a:t>
            </a:r>
            <a:r>
              <a:rPr lang="en-US" dirty="0" smtClean="0">
                <a:ea typeface="ＭＳ Ｐゴシック" charset="-128"/>
              </a:rPr>
              <a:t> 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 smtClean="0">
                <a:ea typeface="ＭＳ Ｐゴシック" charset="-128"/>
              </a:rPr>
              <a:t>		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59" y="1827226"/>
            <a:ext cx="4143375" cy="388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" t="5537" r="2984" b="8796"/>
          <a:stretch/>
        </p:blipFill>
        <p:spPr>
          <a:xfrm>
            <a:off x="365760" y="1827226"/>
            <a:ext cx="4149090" cy="3886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36970" y="5786850"/>
            <a:ext cx="2530549" cy="53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Acq:0.75x1.0x2.0 mm</a:t>
            </a:r>
            <a:r>
              <a:rPr lang="en-US" sz="1600" baseline="30000" dirty="0" smtClean="0">
                <a:solidFill>
                  <a:srgbClr val="FFFF00"/>
                </a:solidFill>
                <a:latin typeface="+mj-lt"/>
              </a:rPr>
              <a:t>3</a:t>
            </a:r>
          </a:p>
          <a:p>
            <a:pPr algn="r">
              <a:lnSpc>
                <a:spcPts val="1200"/>
              </a:lnSpc>
            </a:pPr>
            <a:r>
              <a:rPr lang="en-US" sz="1600" dirty="0" err="1" smtClean="0">
                <a:solidFill>
                  <a:srgbClr val="FFFF00"/>
                </a:solidFill>
                <a:latin typeface="+mj-lt"/>
              </a:rPr>
              <a:t>Rec</a:t>
            </a: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: 0.7x0.7x1.5 mm</a:t>
            </a:r>
            <a:r>
              <a:rPr lang="en-US" sz="1600" baseline="30000" dirty="0" smtClean="0">
                <a:solidFill>
                  <a:srgbClr val="FFFF00"/>
                </a:solidFill>
                <a:latin typeface="+mj-lt"/>
              </a:rPr>
              <a:t>3</a:t>
            </a:r>
            <a:endParaRPr lang="en-US" sz="16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547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55135"/>
            <a:ext cx="8242300" cy="1143000"/>
          </a:xfrm>
        </p:spPr>
        <p:txBody>
          <a:bodyPr/>
          <a:lstStyle/>
          <a:p>
            <a:r>
              <a:rPr lang="en-US" dirty="0" smtClean="0"/>
              <a:t>Assessment of Arrhythmic Substrate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2400" dirty="0" smtClean="0"/>
              <a:t>Detection of channels/heterogeneity</a:t>
            </a:r>
            <a:endParaRPr lang="en-US" sz="2400" dirty="0"/>
          </a:p>
        </p:txBody>
      </p:sp>
      <p:pic>
        <p:nvPicPr>
          <p:cNvPr id="4" name="Content Placeholder 3" descr="C459-114+110-Hi-INAV-PSIRms.tif-01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" r="-382"/>
          <a:stretch/>
        </p:blipFill>
        <p:spPr>
          <a:xfrm>
            <a:off x="914400" y="1942302"/>
            <a:ext cx="7315200" cy="3620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29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X-apical channel LoRes,HiRes,ExVivo.png v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721062"/>
            <a:ext cx="8229600" cy="3955684"/>
          </a:xfrm>
          <a:prstGeom prst="rect">
            <a:avLst/>
          </a:prstGeom>
        </p:spPr>
      </p:pic>
      <p:pic>
        <p:nvPicPr>
          <p:cNvPr id="6" name="Picture 5" descr="LAX-apical channel LoRes,HiRes,ExVivo.png v2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r="33934"/>
          <a:stretch/>
        </p:blipFill>
        <p:spPr>
          <a:xfrm>
            <a:off x="501805" y="1721062"/>
            <a:ext cx="5386039" cy="3955684"/>
          </a:xfrm>
          <a:prstGeom prst="rect">
            <a:avLst/>
          </a:prstGeom>
        </p:spPr>
      </p:pic>
      <p:pic>
        <p:nvPicPr>
          <p:cNvPr id="7" name="Picture 6" descr="LAX-apical channel LoRes,HiRes,ExVivo.png v2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61"/>
          <a:stretch/>
        </p:blipFill>
        <p:spPr>
          <a:xfrm>
            <a:off x="450850" y="1721062"/>
            <a:ext cx="2727248" cy="3955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33363"/>
            <a:ext cx="8242300" cy="1143000"/>
          </a:xfrm>
        </p:spPr>
        <p:txBody>
          <a:bodyPr/>
          <a:lstStyle/>
          <a:p>
            <a:r>
              <a:rPr lang="en-US" dirty="0" smtClean="0"/>
              <a:t>Assessment of Arrhythmic </a:t>
            </a:r>
            <a:r>
              <a:rPr lang="en-US" dirty="0"/>
              <a:t>Substrate</a:t>
            </a:r>
            <a:br>
              <a:rPr lang="en-US" dirty="0"/>
            </a:br>
            <a:r>
              <a:rPr lang="en-US" dirty="0" smtClean="0"/>
              <a:t>	</a:t>
            </a:r>
            <a:r>
              <a:rPr lang="en-US" sz="2400" dirty="0" smtClean="0"/>
              <a:t>Detection </a:t>
            </a:r>
            <a:r>
              <a:rPr lang="en-US" sz="2400" dirty="0"/>
              <a:t>of channels/heterogeneity</a:t>
            </a:r>
          </a:p>
        </p:txBody>
      </p:sp>
    </p:spTree>
    <p:extLst>
      <p:ext uri="{BB962C8B-B14F-4D97-AF65-F5344CB8AC3E}">
        <p14:creationId xmlns:p14="http://schemas.microsoft.com/office/powerpoint/2010/main" val="252156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66725" y="233667"/>
            <a:ext cx="8242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9pPr>
          </a:lstStyle>
          <a:p>
            <a:r>
              <a:rPr lang="en-US" kern="0" dirty="0" smtClean="0">
                <a:ea typeface="ＭＳ Ｐゴシック" charset="-128"/>
              </a:rPr>
              <a:t>Disclosure:	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725" y="2905319"/>
            <a:ext cx="8431948" cy="986457"/>
          </a:xfrm>
        </p:spPr>
        <p:txBody>
          <a:bodyPr/>
          <a:lstStyle/>
          <a:p>
            <a:r>
              <a:rPr lang="en-US" dirty="0" smtClean="0"/>
              <a:t>DA Herzka: Funding from Siemens Medical Systems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400" dirty="0" smtClean="0"/>
              <a:t>(unrelated project)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36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33363"/>
            <a:ext cx="8242300" cy="1143000"/>
          </a:xfrm>
        </p:spPr>
        <p:txBody>
          <a:bodyPr/>
          <a:lstStyle/>
          <a:p>
            <a:r>
              <a:rPr lang="en-US" dirty="0" smtClean="0"/>
              <a:t>Segmentation / Target Selection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</a:t>
            </a:r>
            <a:endParaRPr lang="en-US" sz="2400" dirty="0"/>
          </a:p>
        </p:txBody>
      </p:sp>
      <p:pic>
        <p:nvPicPr>
          <p:cNvPr id="8" name="Picture 7" descr="RFA Target Selection Figure 3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2282003"/>
            <a:ext cx="8229600" cy="272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61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163" y="2489299"/>
            <a:ext cx="4328608" cy="2878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r="13237" b="7561"/>
          <a:stretch/>
        </p:blipFill>
        <p:spPr>
          <a:xfrm rot="5400000">
            <a:off x="774827" y="1753329"/>
            <a:ext cx="3165232" cy="429285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6725" y="338328"/>
            <a:ext cx="82423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9pPr>
          </a:lstStyle>
          <a:p>
            <a:r>
              <a:rPr lang="en-US" sz="2800" kern="0" dirty="0" smtClean="0"/>
              <a:t>How far do we go? </a:t>
            </a:r>
            <a:endParaRPr lang="en-US" sz="2800" kern="0" dirty="0"/>
          </a:p>
        </p:txBody>
      </p:sp>
      <p:sp>
        <p:nvSpPr>
          <p:cNvPr id="9" name="Rectangle 8"/>
          <p:cNvSpPr/>
          <p:nvPr/>
        </p:nvSpPr>
        <p:spPr>
          <a:xfrm>
            <a:off x="743657" y="1819894"/>
            <a:ext cx="2931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latin typeface="+mj-lt"/>
              </a:rPr>
              <a:t>e</a:t>
            </a:r>
            <a:r>
              <a:rPr lang="en-US" i="1" dirty="0" smtClean="0">
                <a:solidFill>
                  <a:srgbClr val="FFFF00"/>
                </a:solidFill>
                <a:latin typeface="+mj-lt"/>
              </a:rPr>
              <a:t>x vivo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T1-W SPGR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3615" y="1819894"/>
            <a:ext cx="3986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Photography (pre-histology)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8391" y="5529998"/>
            <a:ext cx="2834430" cy="620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800" dirty="0" err="1" smtClean="0">
                <a:solidFill>
                  <a:srgbClr val="FFFF00"/>
                </a:solidFill>
                <a:latin typeface="+mj-lt"/>
              </a:rPr>
              <a:t>Acq</a:t>
            </a:r>
            <a:r>
              <a:rPr lang="en-US" sz="1800" dirty="0" smtClean="0">
                <a:solidFill>
                  <a:srgbClr val="FFFF00"/>
                </a:solidFill>
                <a:latin typeface="+mj-lt"/>
              </a:rPr>
              <a:t>: 0.25x0.25x0.5 mm</a:t>
            </a:r>
            <a:r>
              <a:rPr lang="en-US" sz="1800" baseline="30000" dirty="0" smtClean="0">
                <a:solidFill>
                  <a:srgbClr val="FFFF00"/>
                </a:solidFill>
                <a:latin typeface="+mj-lt"/>
              </a:rPr>
              <a:t>3</a:t>
            </a:r>
          </a:p>
          <a:p>
            <a:pPr>
              <a:lnSpc>
                <a:spcPts val="1500"/>
              </a:lnSpc>
            </a:pPr>
            <a:r>
              <a:rPr lang="en-US" sz="1800" dirty="0" smtClean="0">
                <a:solidFill>
                  <a:srgbClr val="FFFF00"/>
                </a:solidFill>
                <a:latin typeface="+mj-lt"/>
              </a:rPr>
              <a:t>Rec: 0.25x0.25x0.25 mm</a:t>
            </a:r>
            <a:r>
              <a:rPr lang="en-US" sz="1800" baseline="30000" dirty="0" smtClean="0">
                <a:solidFill>
                  <a:srgbClr val="FFFF00"/>
                </a:solidFill>
                <a:latin typeface="+mj-lt"/>
              </a:rPr>
              <a:t>3</a:t>
            </a:r>
            <a:endParaRPr lang="en-US" sz="1800" baseline="30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62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66725" y="338328"/>
            <a:ext cx="82423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9pPr>
          </a:lstStyle>
          <a:p>
            <a:r>
              <a:rPr lang="en-US" sz="2800" kern="0" dirty="0"/>
              <a:t>How far do we go</a:t>
            </a:r>
            <a:r>
              <a:rPr lang="en-US" sz="2800" kern="0" dirty="0" smtClean="0"/>
              <a:t>?</a:t>
            </a:r>
          </a:p>
          <a:p>
            <a:r>
              <a:rPr lang="en-US" sz="2800" kern="0" dirty="0" smtClean="0"/>
              <a:t> </a:t>
            </a:r>
            <a:endParaRPr lang="en-US" sz="28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554" y="2058062"/>
            <a:ext cx="5575471" cy="4443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4" t="39709" r="14482" b="2401"/>
          <a:stretch/>
        </p:blipFill>
        <p:spPr>
          <a:xfrm rot="13492284">
            <a:off x="470300" y="1449206"/>
            <a:ext cx="3593431" cy="36674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81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60070" y="1565910"/>
            <a:ext cx="8001000" cy="45491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MT" pitchFamily="-106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9"/>
          <a:stretch/>
        </p:blipFill>
        <p:spPr>
          <a:xfrm>
            <a:off x="644525" y="2061311"/>
            <a:ext cx="7886700" cy="404230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6725" y="338328"/>
            <a:ext cx="82423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-106" charset="0"/>
              </a:defRPr>
            </a:lvl9pPr>
          </a:lstStyle>
          <a:p>
            <a:r>
              <a:rPr lang="en-US" sz="2800" kern="0" dirty="0"/>
              <a:t>How far do we go?</a:t>
            </a:r>
            <a:r>
              <a:rPr lang="en-US" kern="0" dirty="0"/>
              <a:t> </a:t>
            </a:r>
            <a:endParaRPr lang="en-US" kern="0" dirty="0" smtClean="0"/>
          </a:p>
          <a:p>
            <a:r>
              <a:rPr lang="en-US" kern="0" dirty="0"/>
              <a:t>	</a:t>
            </a:r>
            <a:r>
              <a:rPr lang="en-US" sz="2400" kern="0" dirty="0" smtClean="0"/>
              <a:t>Not too far…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9384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33363"/>
            <a:ext cx="8242300" cy="1143000"/>
          </a:xfrm>
        </p:spPr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783998"/>
            <a:ext cx="8239125" cy="41148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 smtClean="0"/>
              <a:t>For high-res imaging: 3T, 3D, PSIR</a:t>
            </a:r>
          </a:p>
          <a:p>
            <a:pPr>
              <a:spcBef>
                <a:spcPts val="300"/>
              </a:spcBef>
            </a:pPr>
            <a:endParaRPr lang="en-US" dirty="0" smtClean="0"/>
          </a:p>
          <a:p>
            <a:pPr>
              <a:spcBef>
                <a:spcPts val="300"/>
              </a:spcBef>
            </a:pPr>
            <a:r>
              <a:rPr lang="en-US" dirty="0" smtClean="0"/>
              <a:t>PSIR-LGE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Removes need for exact TI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Increases image SNR (longer T1 recovery) 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Get INAVs (from your friendly vendor)</a:t>
            </a:r>
          </a:p>
          <a:p>
            <a:pPr lvl="1">
              <a:spcBef>
                <a:spcPts val="300"/>
              </a:spcBef>
            </a:pPr>
            <a:endParaRPr lang="en-US" dirty="0"/>
          </a:p>
          <a:p>
            <a:pPr>
              <a:spcBef>
                <a:spcPts val="300"/>
              </a:spcBef>
            </a:pPr>
            <a:r>
              <a:rPr lang="en-US" dirty="0" smtClean="0"/>
              <a:t>Imaging for EP guidance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Take the time to get high quality images (speed will come)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Quality means better segmentation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There are enough outstanding questions without adding doubt from MRI</a:t>
            </a:r>
          </a:p>
          <a:p>
            <a:pPr lvl="1">
              <a:spcBef>
                <a:spcPts val="300"/>
              </a:spcBef>
            </a:pPr>
            <a:endParaRPr lang="en-US" dirty="0" smtClean="0"/>
          </a:p>
          <a:p>
            <a:pPr>
              <a:spcBef>
                <a:spcPts val="300"/>
              </a:spcBef>
            </a:pPr>
            <a:r>
              <a:rPr lang="en-US" dirty="0" smtClean="0"/>
              <a:t>Do the LGE scans first </a:t>
            </a:r>
            <a:endParaRPr lang="en-US" dirty="0"/>
          </a:p>
          <a:p>
            <a:pPr lvl="1">
              <a:spcBef>
                <a:spcPts val="300"/>
              </a:spcBef>
            </a:pPr>
            <a:r>
              <a:rPr lang="en-US" dirty="0" smtClean="0"/>
              <a:t>Later means lower chance of success. 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If viability is the priority, then scan immediately after localizers.</a:t>
            </a:r>
          </a:p>
        </p:txBody>
      </p:sp>
    </p:spTree>
    <p:extLst>
      <p:ext uri="{BB962C8B-B14F-4D97-AF65-F5344CB8AC3E}">
        <p14:creationId xmlns:p14="http://schemas.microsoft.com/office/powerpoint/2010/main" val="105975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468313" y="234950"/>
            <a:ext cx="9144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de-DE" sz="3200" dirty="0">
                <a:solidFill>
                  <a:srgbClr val="FFFF00"/>
                </a:solidFill>
                <a:latin typeface="Arial" charset="0"/>
              </a:rPr>
              <a:t>The Lab &amp; Our Collaborators</a:t>
            </a:r>
            <a:endParaRPr lang="en-GB" sz="32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544513" y="1385888"/>
            <a:ext cx="7092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3038" indent="-173038" algn="l">
              <a:spcBef>
                <a:spcPct val="20000"/>
              </a:spcBef>
              <a:spcAft>
                <a:spcPct val="25000"/>
              </a:spcAft>
            </a:pPr>
            <a:endParaRPr lang="en-US" sz="20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5939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50850" y="1742305"/>
            <a:ext cx="3537351" cy="41148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ct val="25000"/>
              </a:spcAft>
              <a:buFontTx/>
              <a:buNone/>
            </a:pPr>
            <a:r>
              <a:rPr lang="en-US" sz="2000" dirty="0" smtClean="0">
                <a:solidFill>
                  <a:srgbClr val="FF9933"/>
                </a:solidFill>
                <a:ea typeface="ＭＳ Ｐゴシック" charset="-128"/>
              </a:rPr>
              <a:t>Dynamic Imaging Lab, JHU</a:t>
            </a:r>
          </a:p>
          <a:p>
            <a:pPr>
              <a:lnSpc>
                <a:spcPct val="100000"/>
              </a:lnSpc>
              <a:spcAft>
                <a:spcPct val="25000"/>
              </a:spcAft>
            </a:pPr>
            <a:r>
              <a:rPr lang="en-US" sz="1800" dirty="0" err="1" smtClean="0">
                <a:ea typeface="ＭＳ Ｐゴシック" charset="-128"/>
              </a:rPr>
              <a:t>Haiyan</a:t>
            </a:r>
            <a:r>
              <a:rPr lang="en-US" sz="1800" dirty="0" smtClean="0">
                <a:ea typeface="ＭＳ Ｐゴシック" charset="-128"/>
              </a:rPr>
              <a:t> Ding, Ph.D.</a:t>
            </a:r>
          </a:p>
          <a:p>
            <a:pPr>
              <a:lnSpc>
                <a:spcPct val="100000"/>
              </a:lnSpc>
              <a:spcAft>
                <a:spcPct val="25000"/>
              </a:spcAft>
            </a:pPr>
            <a:r>
              <a:rPr lang="en-US" sz="1800" dirty="0" smtClean="0">
                <a:ea typeface="ＭＳ Ｐゴシック" charset="-128"/>
              </a:rPr>
              <a:t>S. Laurence Lee, M.S.E.</a:t>
            </a:r>
          </a:p>
          <a:p>
            <a:pPr>
              <a:lnSpc>
                <a:spcPct val="100000"/>
              </a:lnSpc>
              <a:spcAft>
                <a:spcPct val="25000"/>
              </a:spcAft>
            </a:pPr>
            <a:endParaRPr lang="en-US" sz="1800" dirty="0">
              <a:ea typeface="ＭＳ Ｐゴシック" charset="-128"/>
            </a:endParaRPr>
          </a:p>
          <a:p>
            <a:pPr>
              <a:lnSpc>
                <a:spcPct val="100000"/>
              </a:lnSpc>
              <a:spcAft>
                <a:spcPct val="25000"/>
              </a:spcAft>
            </a:pPr>
            <a:endParaRPr lang="en-US" sz="1800" dirty="0" smtClean="0">
              <a:ea typeface="ＭＳ Ｐゴシック" charset="-128"/>
            </a:endParaRPr>
          </a:p>
          <a:p>
            <a:pPr>
              <a:lnSpc>
                <a:spcPct val="100000"/>
              </a:lnSpc>
              <a:spcAft>
                <a:spcPct val="25000"/>
              </a:spcAft>
              <a:buFontTx/>
              <a:buNone/>
            </a:pPr>
            <a:r>
              <a:rPr lang="en-US" sz="2000" dirty="0" smtClean="0">
                <a:solidFill>
                  <a:srgbClr val="FF9933"/>
                </a:solidFill>
                <a:ea typeface="ＭＳ Ｐゴシック" charset="-128"/>
              </a:rPr>
              <a:t>JHU</a:t>
            </a:r>
          </a:p>
          <a:p>
            <a:pPr>
              <a:lnSpc>
                <a:spcPct val="100000"/>
              </a:lnSpc>
              <a:spcAft>
                <a:spcPct val="25000"/>
              </a:spcAft>
            </a:pPr>
            <a:r>
              <a:rPr lang="en-US" sz="1800" dirty="0" smtClean="0">
                <a:ea typeface="ＭＳ Ｐゴシック" charset="-128"/>
              </a:rPr>
              <a:t>Michael </a:t>
            </a:r>
            <a:r>
              <a:rPr lang="en-US" sz="1800" dirty="0" err="1" smtClean="0">
                <a:ea typeface="ＭＳ Ｐゴシック" charset="-128"/>
              </a:rPr>
              <a:t>Schär</a:t>
            </a:r>
            <a:r>
              <a:rPr lang="en-US" sz="1800" dirty="0" smtClean="0">
                <a:ea typeface="ＭＳ Ｐゴシック" charset="-128"/>
              </a:rPr>
              <a:t>, </a:t>
            </a:r>
            <a:r>
              <a:rPr lang="en-US" sz="1800" dirty="0">
                <a:ea typeface="ＭＳ Ｐゴシック" charset="-128"/>
              </a:rPr>
              <a:t>Ph.D</a:t>
            </a:r>
            <a:r>
              <a:rPr lang="en-US" sz="2000" dirty="0">
                <a:ea typeface="ＭＳ Ｐゴシック" charset="-128"/>
              </a:rPr>
              <a:t>.</a:t>
            </a:r>
          </a:p>
          <a:p>
            <a:pPr>
              <a:lnSpc>
                <a:spcPct val="100000"/>
              </a:lnSpc>
              <a:spcAft>
                <a:spcPct val="25000"/>
              </a:spcAft>
              <a:buFontTx/>
              <a:buNone/>
            </a:pPr>
            <a:endParaRPr lang="en-US" sz="2000" dirty="0">
              <a:solidFill>
                <a:srgbClr val="FF9933"/>
              </a:solidFill>
              <a:ea typeface="ＭＳ Ｐゴシック" charset="-128"/>
            </a:endParaRPr>
          </a:p>
          <a:p>
            <a:pPr>
              <a:lnSpc>
                <a:spcPct val="100000"/>
              </a:lnSpc>
              <a:spcAft>
                <a:spcPct val="25000"/>
              </a:spcAft>
            </a:pPr>
            <a:endParaRPr lang="en-US" sz="800" dirty="0" smtClean="0">
              <a:ea typeface="ＭＳ Ｐゴシック" charset="-128"/>
            </a:endParaRPr>
          </a:p>
          <a:p>
            <a:pPr>
              <a:lnSpc>
                <a:spcPct val="100000"/>
              </a:lnSpc>
              <a:spcAft>
                <a:spcPct val="25000"/>
              </a:spcAft>
            </a:pPr>
            <a:endParaRPr lang="en-US" sz="1800" dirty="0" smtClean="0">
              <a:ea typeface="ＭＳ Ｐゴシック" charset="-128"/>
            </a:endParaRPr>
          </a:p>
        </p:txBody>
      </p:sp>
      <p:sp>
        <p:nvSpPr>
          <p:cNvPr id="59397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172800" y="1742305"/>
            <a:ext cx="4708525" cy="41148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ct val="25000"/>
              </a:spcAft>
              <a:buFontTx/>
              <a:buNone/>
            </a:pPr>
            <a:r>
              <a:rPr lang="en-US" sz="2000" dirty="0" smtClean="0">
                <a:solidFill>
                  <a:srgbClr val="FF9933"/>
                </a:solidFill>
                <a:ea typeface="ＭＳ Ｐゴシック" charset="-128"/>
              </a:rPr>
              <a:t>Electrophysiology Lab (Cardiology)</a:t>
            </a:r>
          </a:p>
          <a:p>
            <a:pPr>
              <a:lnSpc>
                <a:spcPct val="100000"/>
              </a:lnSpc>
              <a:spcAft>
                <a:spcPct val="25000"/>
              </a:spcAft>
            </a:pPr>
            <a:r>
              <a:rPr lang="en-US" sz="1800" dirty="0" smtClean="0">
                <a:ea typeface="ＭＳ Ｐゴシック" charset="-128"/>
              </a:rPr>
              <a:t>Henry </a:t>
            </a:r>
            <a:r>
              <a:rPr lang="en-US" sz="1800" dirty="0" err="1" smtClean="0">
                <a:ea typeface="ＭＳ Ｐゴシック" charset="-128"/>
              </a:rPr>
              <a:t>Halperin</a:t>
            </a:r>
            <a:r>
              <a:rPr lang="en-US" sz="1800" dirty="0" smtClean="0">
                <a:ea typeface="ＭＳ Ｐゴシック" charset="-128"/>
              </a:rPr>
              <a:t> M.D. M.A.</a:t>
            </a:r>
          </a:p>
          <a:p>
            <a:pPr>
              <a:lnSpc>
                <a:spcPct val="100000"/>
              </a:lnSpc>
              <a:spcAft>
                <a:spcPct val="25000"/>
              </a:spcAft>
            </a:pPr>
            <a:r>
              <a:rPr lang="en-US" sz="1800" dirty="0" err="1" smtClean="0">
                <a:ea typeface="ＭＳ Ｐゴシック" charset="-128"/>
              </a:rPr>
              <a:t>Aravindan</a:t>
            </a:r>
            <a:r>
              <a:rPr lang="en-US" sz="1800" dirty="0" smtClean="0">
                <a:ea typeface="ＭＳ Ｐゴシック" charset="-128"/>
              </a:rPr>
              <a:t> </a:t>
            </a:r>
            <a:r>
              <a:rPr lang="en-US" sz="1800" dirty="0" err="1" smtClean="0">
                <a:ea typeface="ＭＳ Ｐゴシック" charset="-128"/>
              </a:rPr>
              <a:t>Kolandaivelu</a:t>
            </a:r>
            <a:r>
              <a:rPr lang="en-US" sz="1800" dirty="0" smtClean="0">
                <a:ea typeface="ＭＳ Ｐゴシック" charset="-128"/>
              </a:rPr>
              <a:t>, M.D.</a:t>
            </a:r>
          </a:p>
          <a:p>
            <a:pPr>
              <a:lnSpc>
                <a:spcPct val="100000"/>
              </a:lnSpc>
              <a:spcAft>
                <a:spcPct val="25000"/>
              </a:spcAft>
            </a:pPr>
            <a:r>
              <a:rPr lang="en-US" sz="1800" dirty="0" smtClean="0">
                <a:ea typeface="ＭＳ Ｐゴシック" charset="-128"/>
              </a:rPr>
              <a:t>M. </a:t>
            </a:r>
            <a:r>
              <a:rPr lang="en-US" sz="1800" dirty="0" err="1" smtClean="0">
                <a:ea typeface="ＭＳ Ｐゴシック" charset="-128"/>
              </a:rPr>
              <a:t>Muz</a:t>
            </a:r>
            <a:r>
              <a:rPr lang="en-US" sz="1800" dirty="0" smtClean="0">
                <a:ea typeface="ＭＳ Ｐゴシック" charset="-128"/>
              </a:rPr>
              <a:t> </a:t>
            </a:r>
            <a:r>
              <a:rPr lang="en-US" sz="1800" dirty="0" err="1" smtClean="0">
                <a:ea typeface="ＭＳ Ｐゴシック" charset="-128"/>
              </a:rPr>
              <a:t>Zviman</a:t>
            </a:r>
            <a:r>
              <a:rPr lang="en-US" sz="1800" dirty="0" smtClean="0">
                <a:ea typeface="ＭＳ Ｐゴシック" charset="-128"/>
              </a:rPr>
              <a:t>, Ph.D.</a:t>
            </a:r>
          </a:p>
          <a:p>
            <a:pPr>
              <a:lnSpc>
                <a:spcPct val="100000"/>
              </a:lnSpc>
              <a:spcAft>
                <a:spcPct val="25000"/>
              </a:spcAft>
            </a:pPr>
            <a:r>
              <a:rPr lang="en-US" sz="1800" dirty="0" smtClean="0">
                <a:ea typeface="ＭＳ Ｐゴシック" charset="-128"/>
              </a:rPr>
              <a:t>Roy </a:t>
            </a:r>
            <a:r>
              <a:rPr lang="en-US" sz="1800" dirty="0" err="1" smtClean="0">
                <a:ea typeface="ＭＳ Ｐゴシック" charset="-128"/>
              </a:rPr>
              <a:t>Beinart</a:t>
            </a:r>
            <a:r>
              <a:rPr lang="en-US" sz="1800" dirty="0" smtClean="0">
                <a:ea typeface="ＭＳ Ｐゴシック" charset="-128"/>
              </a:rPr>
              <a:t>, M.D. (EP Fellow)</a:t>
            </a:r>
          </a:p>
          <a:p>
            <a:pPr>
              <a:lnSpc>
                <a:spcPct val="100000"/>
              </a:lnSpc>
              <a:spcAft>
                <a:spcPct val="25000"/>
              </a:spcAft>
            </a:pPr>
            <a:r>
              <a:rPr lang="en-US" sz="1800" dirty="0" smtClean="0">
                <a:ea typeface="ＭＳ Ｐゴシック" charset="-128"/>
              </a:rPr>
              <a:t>Heidi </a:t>
            </a:r>
            <a:r>
              <a:rPr lang="en-US" sz="1800" dirty="0" err="1" smtClean="0">
                <a:ea typeface="ＭＳ Ｐゴシック" charset="-128"/>
              </a:rPr>
              <a:t>Estner</a:t>
            </a:r>
            <a:r>
              <a:rPr lang="en-US" sz="1800" dirty="0" smtClean="0">
                <a:ea typeface="ＭＳ Ｐゴシック" charset="-128"/>
              </a:rPr>
              <a:t>, M.D. (EP Fellow)</a:t>
            </a:r>
          </a:p>
          <a:p>
            <a:pPr>
              <a:lnSpc>
                <a:spcPct val="100000"/>
              </a:lnSpc>
              <a:spcAft>
                <a:spcPct val="25000"/>
              </a:spcAft>
            </a:pPr>
            <a:endParaRPr lang="en-US" sz="1800" dirty="0" smtClean="0">
              <a:ea typeface="ＭＳ Ｐゴシック" charset="-128"/>
            </a:endParaRPr>
          </a:p>
          <a:p>
            <a:pPr>
              <a:lnSpc>
                <a:spcPct val="100000"/>
              </a:lnSpc>
              <a:spcAft>
                <a:spcPct val="25000"/>
              </a:spcAft>
              <a:buNone/>
            </a:pPr>
            <a:endParaRPr lang="en-US" sz="1800" dirty="0" smtClean="0">
              <a:ea typeface="ＭＳ Ｐゴシック" charset="-128"/>
            </a:endParaRPr>
          </a:p>
          <a:p>
            <a:pPr>
              <a:spcAft>
                <a:spcPct val="25000"/>
              </a:spcAft>
            </a:pPr>
            <a:endParaRPr lang="en-US" sz="1800" dirty="0" smtClean="0">
              <a:ea typeface="ＭＳ Ｐゴシック" charset="-128"/>
              <a:cs typeface="Arial" charset="0"/>
            </a:endParaRPr>
          </a:p>
          <a:p>
            <a:pPr>
              <a:lnSpc>
                <a:spcPct val="100000"/>
              </a:lnSpc>
              <a:spcAft>
                <a:spcPct val="25000"/>
              </a:spcAft>
            </a:pPr>
            <a:endParaRPr lang="en-US" sz="1800" dirty="0" smtClean="0">
              <a:ea typeface="ＭＳ Ｐゴシック" charset="-128"/>
              <a:cs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42900" y="901700"/>
            <a:ext cx="8458200" cy="12700"/>
            <a:chOff x="240" y="568"/>
            <a:chExt cx="5328" cy="8"/>
          </a:xfrm>
        </p:grpSpPr>
        <p:sp>
          <p:nvSpPr>
            <p:cNvPr id="59399" name="Line 9"/>
            <p:cNvSpPr>
              <a:spLocks noChangeShapeType="1"/>
            </p:cNvSpPr>
            <p:nvPr/>
          </p:nvSpPr>
          <p:spPr bwMode="auto">
            <a:xfrm>
              <a:off x="240" y="576"/>
              <a:ext cx="532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0" name="Line 10"/>
            <p:cNvSpPr>
              <a:spLocks noChangeShapeType="1"/>
            </p:cNvSpPr>
            <p:nvPr/>
          </p:nvSpPr>
          <p:spPr bwMode="auto">
            <a:xfrm>
              <a:off x="240" y="568"/>
              <a:ext cx="53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31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for your attention.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66725" y="233667"/>
            <a:ext cx="8242300" cy="1143000"/>
          </a:xfrm>
        </p:spPr>
        <p:txBody>
          <a:bodyPr/>
          <a:lstStyle/>
          <a:p>
            <a:r>
              <a:rPr lang="en-US" i="1" dirty="0" smtClean="0">
                <a:ea typeface="ＭＳ Ｐゴシック" charset="-128"/>
              </a:rPr>
              <a:t>In vivo </a:t>
            </a:r>
            <a:r>
              <a:rPr lang="en-US" dirty="0" smtClean="0">
                <a:ea typeface="ＭＳ Ｐゴシック" charset="-128"/>
              </a:rPr>
              <a:t>MR </a:t>
            </a:r>
            <a:r>
              <a:rPr lang="en-US" dirty="0">
                <a:ea typeface="ＭＳ Ｐゴシック" charset="-128"/>
              </a:rPr>
              <a:t>T</a:t>
            </a:r>
            <a:r>
              <a:rPr lang="en-US" dirty="0" smtClean="0">
                <a:ea typeface="ＭＳ Ｐゴシック" charset="-128"/>
              </a:rPr>
              <a:t>issue </a:t>
            </a:r>
            <a:r>
              <a:rPr lang="en-US" dirty="0">
                <a:ea typeface="ＭＳ Ｐゴシック" charset="-128"/>
              </a:rPr>
              <a:t>V</a:t>
            </a:r>
            <a:r>
              <a:rPr lang="en-US" dirty="0" smtClean="0">
                <a:ea typeface="ＭＳ Ｐゴシック" charset="-128"/>
              </a:rPr>
              <a:t>iability Imaging (swine)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 smtClean="0">
                <a:ea typeface="ＭＳ Ｐゴシック" charset="-128"/>
              </a:rPr>
              <a:t>	</a:t>
            </a:r>
            <a:r>
              <a:rPr lang="en-US" sz="2400" dirty="0" smtClean="0">
                <a:ea typeface="ＭＳ Ｐゴシック" charset="-128"/>
              </a:rPr>
              <a:t>Late Gadolinium Enhancement  (LGE)</a:t>
            </a:r>
            <a:r>
              <a:rPr lang="en-US" dirty="0" smtClean="0">
                <a:ea typeface="ＭＳ Ｐゴシック" charset="-128"/>
              </a:rPr>
              <a:t/>
            </a:r>
            <a:br>
              <a:rPr lang="en-US" dirty="0" smtClean="0">
                <a:ea typeface="ＭＳ Ｐゴシック" charset="-128"/>
              </a:rPr>
            </a:br>
            <a:r>
              <a:rPr lang="en-US" dirty="0" smtClean="0">
                <a:ea typeface="ＭＳ Ｐゴシック" charset="-128"/>
              </a:rPr>
              <a:t>	</a:t>
            </a:r>
          </a:p>
        </p:txBody>
      </p:sp>
      <p:pic>
        <p:nvPicPr>
          <p:cNvPr id="32771" name="Picture 1" descr="Ims_1511_viab1_singl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6989" y="1638300"/>
            <a:ext cx="3990022" cy="399002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3" name="Group 7"/>
          <p:cNvGrpSpPr>
            <a:grpSpLocks noChangeAspect="1"/>
          </p:cNvGrpSpPr>
          <p:nvPr/>
        </p:nvGrpSpPr>
        <p:grpSpPr bwMode="auto">
          <a:xfrm>
            <a:off x="6951726" y="4354099"/>
            <a:ext cx="1837944" cy="1274223"/>
            <a:chOff x="175565" y="1712024"/>
            <a:chExt cx="1372049" cy="950709"/>
          </a:xfrm>
        </p:grpSpPr>
        <p:pic>
          <p:nvPicPr>
            <p:cNvPr id="32775" name="Picture 2" descr="Frame Grab 3D Rendering Heart.png"/>
            <p:cNvPicPr>
              <a:picLocks noChangeAspect="1"/>
            </p:cNvPicPr>
            <p:nvPr/>
          </p:nvPicPr>
          <p:blipFill>
            <a:blip r:embed="rId4">
              <a:lum bright="10000" contrast="10000"/>
            </a:blip>
            <a:srcRect/>
            <a:stretch>
              <a:fillRect/>
            </a:stretch>
          </p:blipFill>
          <p:spPr bwMode="auto">
            <a:xfrm>
              <a:off x="175565" y="1712024"/>
              <a:ext cx="1372049" cy="950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2776" name="Straight Connector 10"/>
            <p:cNvCxnSpPr>
              <a:cxnSpLocks noChangeShapeType="1"/>
            </p:cNvCxnSpPr>
            <p:nvPr/>
          </p:nvCxnSpPr>
          <p:spPr bwMode="auto">
            <a:xfrm rot="5400000">
              <a:off x="242886" y="2143123"/>
              <a:ext cx="138119" cy="714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2777" name="Straight Connector 11"/>
            <p:cNvCxnSpPr>
              <a:cxnSpLocks noChangeShapeType="1"/>
            </p:cNvCxnSpPr>
            <p:nvPr/>
          </p:nvCxnSpPr>
          <p:spPr bwMode="auto">
            <a:xfrm rot="5400000">
              <a:off x="1303994" y="2103971"/>
              <a:ext cx="187724" cy="906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2778" name="Straight Connector 12"/>
            <p:cNvCxnSpPr>
              <a:cxnSpLocks noChangeShapeType="1"/>
            </p:cNvCxnSpPr>
            <p:nvPr/>
          </p:nvCxnSpPr>
          <p:spPr bwMode="auto">
            <a:xfrm flipV="1">
              <a:off x="276225" y="2243138"/>
              <a:ext cx="1085850" cy="95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2779" name="Straight Connector 13"/>
            <p:cNvCxnSpPr>
              <a:cxnSpLocks noChangeShapeType="1"/>
            </p:cNvCxnSpPr>
            <p:nvPr/>
          </p:nvCxnSpPr>
          <p:spPr bwMode="auto">
            <a:xfrm rot="10800000">
              <a:off x="1340951" y="2051437"/>
              <a:ext cx="110533" cy="171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15" name="Rectangle 14"/>
          <p:cNvSpPr/>
          <p:nvPr/>
        </p:nvSpPr>
        <p:spPr>
          <a:xfrm>
            <a:off x="2593512" y="5749885"/>
            <a:ext cx="39356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FFFF00"/>
                </a:solidFill>
                <a:latin typeface="+mj-lt"/>
              </a:rPr>
              <a:t>1.25x125x5.0 mm</a:t>
            </a:r>
            <a:r>
              <a:rPr lang="en-US" sz="1800" baseline="30000" dirty="0" smtClean="0">
                <a:solidFill>
                  <a:srgbClr val="FFFF00"/>
                </a:solidFill>
                <a:latin typeface="+mj-lt"/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FFFF00"/>
                </a:solidFill>
                <a:latin typeface="+mj-lt"/>
              </a:rPr>
              <a:t>~ 30 second Breath-hold (untenable)</a:t>
            </a:r>
          </a:p>
          <a:p>
            <a:pPr>
              <a:spcBef>
                <a:spcPts val="0"/>
              </a:spcBef>
            </a:pPr>
            <a:endParaRPr lang="en-US" sz="1800" baseline="30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300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2495" y="1700784"/>
            <a:ext cx="7157085" cy="4114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00" dirty="0" smtClean="0"/>
              <a:t>Ashikaga et al. showed that in swine 1) electrically defined scar may not reflect real scar distribution, and 2) scar has complex structure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(</a:t>
            </a:r>
            <a:r>
              <a:rPr lang="en-US" sz="1600" i="1" dirty="0" smtClean="0"/>
              <a:t>ex vivo, 3D, </a:t>
            </a:r>
            <a:r>
              <a:rPr lang="en-US" sz="1600" dirty="0" smtClean="0"/>
              <a:t>400 um</a:t>
            </a:r>
            <a:r>
              <a:rPr lang="en-US" sz="1600" baseline="30000" dirty="0" smtClean="0"/>
              <a:t>3 </a:t>
            </a:r>
            <a:r>
              <a:rPr lang="en-US" sz="1600" dirty="0" smtClean="0"/>
              <a:t> isotropic) </a:t>
            </a:r>
            <a:r>
              <a:rPr lang="en-US" sz="1600" baseline="30000" dirty="0"/>
              <a:t> </a:t>
            </a:r>
            <a:r>
              <a:rPr lang="en-US" sz="1600" dirty="0"/>
              <a:t>[</a:t>
            </a:r>
            <a:r>
              <a:rPr lang="en-US" sz="1400" dirty="0" err="1" smtClean="0"/>
              <a:t>Circ</a:t>
            </a:r>
            <a:r>
              <a:rPr lang="en-US" sz="1400" dirty="0" smtClean="0"/>
              <a:t> Res. 2007;101]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600" dirty="0" err="1"/>
              <a:t>Bogun</a:t>
            </a:r>
            <a:r>
              <a:rPr lang="en-US" sz="1600" dirty="0"/>
              <a:t> et al. showed LGE-MRI </a:t>
            </a:r>
            <a:r>
              <a:rPr lang="en-US" sz="1600" dirty="0" smtClean="0"/>
              <a:t>can identify </a:t>
            </a:r>
            <a:r>
              <a:rPr lang="en-US" sz="1600" dirty="0" err="1" smtClean="0"/>
              <a:t>arrhythmogenic</a:t>
            </a:r>
            <a:r>
              <a:rPr lang="en-US" sz="1600" dirty="0" smtClean="0"/>
              <a:t> substrate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      (</a:t>
            </a:r>
            <a:r>
              <a:rPr lang="en-US" sz="1600" i="1" dirty="0" smtClean="0"/>
              <a:t>in vivo</a:t>
            </a:r>
            <a:r>
              <a:rPr lang="en-US" sz="1600" dirty="0" smtClean="0"/>
              <a:t>, 2D, 1.4x1.4x8.0 mm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) </a:t>
            </a:r>
            <a:r>
              <a:rPr lang="en-US" sz="1400" dirty="0"/>
              <a:t>[JACC </a:t>
            </a:r>
            <a:r>
              <a:rPr lang="en-US" sz="1400" dirty="0" smtClean="0"/>
              <a:t>2009;53]</a:t>
            </a:r>
            <a:endParaRPr lang="en-US" sz="1400" dirty="0"/>
          </a:p>
          <a:p>
            <a:pPr marL="457200" lvl="1" indent="0">
              <a:spcBef>
                <a:spcPts val="0"/>
              </a:spcBef>
              <a:buNone/>
            </a:pP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600" dirty="0" err="1" smtClean="0"/>
              <a:t>Estner</a:t>
            </a:r>
            <a:r>
              <a:rPr lang="en-US" sz="1600" dirty="0" smtClean="0"/>
              <a:t> et al. showed that in swine the critical isthmuses associated with VT are located within the heterogeneous zone (HZ)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      (</a:t>
            </a:r>
            <a:r>
              <a:rPr lang="en-US" sz="1600" i="1" dirty="0" smtClean="0"/>
              <a:t>in vivo</a:t>
            </a:r>
            <a:r>
              <a:rPr lang="en-US" sz="1600" dirty="0" smtClean="0"/>
              <a:t>, 2D 1.25x1.25x5.0 mm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) </a:t>
            </a:r>
            <a:r>
              <a:rPr lang="en-US" sz="1600" baseline="30000" dirty="0" smtClean="0"/>
              <a:t> </a:t>
            </a:r>
            <a:r>
              <a:rPr lang="en-US" sz="1400" dirty="0" smtClean="0"/>
              <a:t>[Heart Rhythm 2011;8]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 smtClean="0"/>
              <a:t>Perez-David et al. demonstrated that in patients slow conduction channels on EAM are within the HZ on LGE-MRI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(</a:t>
            </a:r>
            <a:r>
              <a:rPr lang="en-US" sz="1600" i="1" dirty="0" smtClean="0"/>
              <a:t>in vivo</a:t>
            </a:r>
            <a:r>
              <a:rPr lang="en-US" sz="1600" dirty="0" smtClean="0"/>
              <a:t>, 2D 1.48x1.66x5.0 mm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) </a:t>
            </a:r>
            <a:r>
              <a:rPr lang="en-US" sz="1400" dirty="0" smtClean="0"/>
              <a:t>[JACC 2011;57]</a:t>
            </a:r>
          </a:p>
          <a:p>
            <a:pPr>
              <a:spcBef>
                <a:spcPts val="0"/>
              </a:spcBef>
            </a:pPr>
            <a:endParaRPr lang="en-US" sz="1600" dirty="0" smtClean="0"/>
          </a:p>
          <a:p>
            <a:pPr>
              <a:spcBef>
                <a:spcPts val="0"/>
              </a:spcBef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6725" y="177608"/>
            <a:ext cx="8242300" cy="114300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dirty="0" smtClean="0"/>
              <a:t>Why LGE?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dirty="0" smtClean="0"/>
              <a:t>MRI &amp;  EP and </a:t>
            </a:r>
            <a:r>
              <a:rPr lang="en-US" sz="2400" dirty="0" err="1" smtClean="0"/>
              <a:t>electroanatomical</a:t>
            </a:r>
            <a:r>
              <a:rPr lang="en-US" sz="2400" dirty="0" smtClean="0"/>
              <a:t> </a:t>
            </a:r>
            <a:r>
              <a:rPr lang="en-US" sz="2400" dirty="0"/>
              <a:t>mapping (EAM) </a:t>
            </a:r>
          </a:p>
        </p:txBody>
      </p:sp>
    </p:spTree>
    <p:extLst>
      <p:ext uri="{BB962C8B-B14F-4D97-AF65-F5344CB8AC3E}">
        <p14:creationId xmlns:p14="http://schemas.microsoft.com/office/powerpoint/2010/main" val="208147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267205"/>
            <a:ext cx="7595608" cy="4957528"/>
          </a:xfrm>
        </p:spPr>
        <p:txBody>
          <a:bodyPr/>
          <a:lstStyle/>
          <a:p>
            <a:r>
              <a:rPr lang="en-US" sz="1600" dirty="0" err="1" smtClean="0"/>
              <a:t>Andreau</a:t>
            </a:r>
            <a:r>
              <a:rPr lang="en-US" sz="1600" dirty="0" smtClean="0"/>
              <a:t> et al.  showed</a:t>
            </a:r>
            <a:r>
              <a:rPr lang="en-US" sz="1600" dirty="0"/>
              <a:t> </a:t>
            </a:r>
            <a:r>
              <a:rPr lang="en-US" sz="1600" dirty="0" smtClean="0"/>
              <a:t>that </a:t>
            </a:r>
          </a:p>
          <a:p>
            <a:pPr marL="457200" indent="0">
              <a:buNone/>
              <a:tabLst>
                <a:tab pos="290513" algn="l"/>
              </a:tabLst>
            </a:pPr>
            <a:r>
              <a:rPr lang="en-US" sz="1600" dirty="0" smtClean="0"/>
              <a:t>1) LGE-MRI can be integrated into EAM platforms for procedure guidance </a:t>
            </a:r>
          </a:p>
          <a:p>
            <a:pPr marL="914400" indent="-457200">
              <a:buNone/>
            </a:pPr>
            <a:r>
              <a:rPr lang="en-US" sz="1600" dirty="0" smtClean="0"/>
              <a:t>(</a:t>
            </a:r>
            <a:r>
              <a:rPr lang="en-US" sz="1600" i="1" dirty="0" smtClean="0"/>
              <a:t>in vivo</a:t>
            </a:r>
            <a:r>
              <a:rPr lang="en-US" sz="1600" dirty="0" smtClean="0"/>
              <a:t>, 3D, 1.4 mm</a:t>
            </a:r>
            <a:r>
              <a:rPr lang="en-US" sz="1600" baseline="30000" dirty="0" smtClean="0"/>
              <a:t>3 </a:t>
            </a:r>
            <a:r>
              <a:rPr lang="en-US" sz="1600" dirty="0" smtClean="0"/>
              <a:t>isotropic) </a:t>
            </a:r>
            <a:r>
              <a:rPr lang="en-US" sz="1400" dirty="0" smtClean="0"/>
              <a:t>[</a:t>
            </a:r>
            <a:r>
              <a:rPr lang="en-US" sz="1400" dirty="0" err="1" smtClean="0"/>
              <a:t>Circ</a:t>
            </a:r>
            <a:r>
              <a:rPr lang="en-US" sz="1400" dirty="0" smtClean="0"/>
              <a:t> </a:t>
            </a:r>
            <a:r>
              <a:rPr lang="en-US" sz="1400" dirty="0" err="1" smtClean="0"/>
              <a:t>Arrhythm</a:t>
            </a:r>
            <a:r>
              <a:rPr lang="en-US" sz="1400" dirty="0" smtClean="0"/>
              <a:t> </a:t>
            </a:r>
            <a:r>
              <a:rPr lang="en-US" sz="1400" dirty="0" err="1" smtClean="0"/>
              <a:t>Electrophysiol</a:t>
            </a:r>
            <a:r>
              <a:rPr lang="en-US" sz="1400" dirty="0" smtClean="0"/>
              <a:t>  2011;4]</a:t>
            </a:r>
          </a:p>
          <a:p>
            <a:pPr marL="457200" indent="0">
              <a:buNone/>
            </a:pPr>
            <a:r>
              <a:rPr lang="en-US" sz="1600" dirty="0" smtClean="0"/>
              <a:t>2) LGE –MRI can identify some of the ablation targets/substrate, as well as access (</a:t>
            </a:r>
            <a:r>
              <a:rPr lang="en-US" sz="1600" dirty="0" err="1" smtClean="0"/>
              <a:t>endo</a:t>
            </a:r>
            <a:r>
              <a:rPr lang="en-US" sz="1600" dirty="0" smtClean="0"/>
              <a:t> vs. </a:t>
            </a:r>
            <a:r>
              <a:rPr lang="en-US" sz="1600" dirty="0" err="1" smtClean="0"/>
              <a:t>epi</a:t>
            </a:r>
            <a:r>
              <a:rPr lang="en-US" sz="1600" dirty="0" smtClean="0"/>
              <a:t>) route</a:t>
            </a:r>
          </a:p>
          <a:p>
            <a:pPr marL="457200" lvl="1" indent="0">
              <a:buNone/>
            </a:pPr>
            <a:r>
              <a:rPr lang="en-US" sz="1600" dirty="0" smtClean="0"/>
              <a:t>(in vivo, 2D, 1.4x1.4x10 mm</a:t>
            </a:r>
            <a:r>
              <a:rPr lang="en-US" sz="1600" baseline="30000" dirty="0" smtClean="0"/>
              <a:t>3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) </a:t>
            </a:r>
            <a:r>
              <a:rPr lang="en-US" sz="1400" dirty="0" smtClean="0"/>
              <a:t>[</a:t>
            </a:r>
            <a:r>
              <a:rPr lang="en-US" sz="1400" dirty="0" err="1" smtClean="0"/>
              <a:t>Eur</a:t>
            </a:r>
            <a:r>
              <a:rPr lang="en-US" sz="1400" dirty="0" smtClean="0"/>
              <a:t> Heart J 2014; 35]</a:t>
            </a:r>
          </a:p>
          <a:p>
            <a:endParaRPr lang="en-US" sz="1600" dirty="0"/>
          </a:p>
          <a:p>
            <a:r>
              <a:rPr lang="en-US" sz="1600" dirty="0" smtClean="0"/>
              <a:t>Fernandez-</a:t>
            </a:r>
            <a:r>
              <a:rPr lang="en-US" sz="1600" dirty="0" err="1" smtClean="0"/>
              <a:t>Armienta</a:t>
            </a:r>
            <a:r>
              <a:rPr lang="en-US" sz="1600" dirty="0" smtClean="0"/>
              <a:t> et al. recently demonstrated that in patients with healed MI scar displays a complex 3D pattern, with significant </a:t>
            </a:r>
            <a:r>
              <a:rPr lang="en-US" sz="1600" dirty="0" err="1" smtClean="0"/>
              <a:t>epicardial</a:t>
            </a:r>
            <a:r>
              <a:rPr lang="en-US" sz="1600" dirty="0" smtClean="0"/>
              <a:t> scar </a:t>
            </a:r>
          </a:p>
          <a:p>
            <a:pPr marL="0" indent="0">
              <a:buNone/>
            </a:pPr>
            <a:r>
              <a:rPr lang="en-US" sz="1600" dirty="0" smtClean="0"/>
              <a:t>      (</a:t>
            </a:r>
            <a:r>
              <a:rPr lang="en-US" sz="1600" i="1" dirty="0" smtClean="0"/>
              <a:t>in vivo</a:t>
            </a:r>
            <a:r>
              <a:rPr lang="en-US" sz="1600" dirty="0" smtClean="0"/>
              <a:t>, 3D, 1.4 mm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isotropic) [</a:t>
            </a:r>
            <a:r>
              <a:rPr lang="en-US" sz="1400" dirty="0" err="1"/>
              <a:t>Circ</a:t>
            </a:r>
            <a:r>
              <a:rPr lang="en-US" sz="1400" dirty="0"/>
              <a:t> </a:t>
            </a:r>
            <a:r>
              <a:rPr lang="en-US" sz="1400" dirty="0" err="1"/>
              <a:t>Arrhythm</a:t>
            </a:r>
            <a:r>
              <a:rPr lang="en-US" sz="1400" dirty="0"/>
              <a:t> </a:t>
            </a:r>
            <a:r>
              <a:rPr lang="en-US" sz="1400" dirty="0" err="1"/>
              <a:t>Electrophysiol</a:t>
            </a:r>
            <a:r>
              <a:rPr lang="en-US" sz="1400" dirty="0"/>
              <a:t>. </a:t>
            </a:r>
            <a:r>
              <a:rPr lang="en-US" sz="1400" dirty="0" smtClean="0"/>
              <a:t>2013;6]</a:t>
            </a:r>
            <a:endParaRPr lang="en-US" sz="1600" baseline="30000" dirty="0" smtClean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smtClean="0"/>
              <a:t>Peters et al. showed that 3D LGE &gt; 2D LGE for depiction of enhancement pattern including papillary involvement</a:t>
            </a:r>
          </a:p>
          <a:p>
            <a:pPr marL="0" indent="0">
              <a:buNone/>
            </a:pPr>
            <a:r>
              <a:rPr lang="en-US" sz="1600" i="1" dirty="0" smtClean="0"/>
              <a:t>      (in vivo, </a:t>
            </a:r>
            <a:r>
              <a:rPr lang="en-US" sz="1600" dirty="0" smtClean="0"/>
              <a:t>3D, 1.3x1.4x5.0 mm</a:t>
            </a:r>
            <a:r>
              <a:rPr lang="en-US" sz="1600" baseline="30000" dirty="0" smtClean="0"/>
              <a:t>3</a:t>
            </a:r>
            <a:r>
              <a:rPr lang="en-US" sz="1600" i="1" dirty="0" smtClean="0"/>
              <a:t>) </a:t>
            </a:r>
            <a:r>
              <a:rPr lang="en-US" sz="1400" dirty="0" smtClean="0"/>
              <a:t>[JMRI 2009;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30]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Andreau</a:t>
            </a:r>
            <a:r>
              <a:rPr lang="en-US" sz="1600" dirty="0" smtClean="0"/>
              <a:t> et al. have shown that for LGE, 3D GRE &gt; 2D GRE or 2D SSFP for detection of the HZ and identification of slow conduction channels (targets)</a:t>
            </a:r>
          </a:p>
          <a:p>
            <a:pPr marL="0" indent="0">
              <a:buNone/>
            </a:pPr>
            <a:r>
              <a:rPr lang="en-US" sz="1600" i="1" dirty="0"/>
              <a:t> </a:t>
            </a:r>
            <a:r>
              <a:rPr lang="en-US" sz="1600" i="1" dirty="0" smtClean="0"/>
              <a:t>     (</a:t>
            </a:r>
            <a:r>
              <a:rPr lang="en-US" sz="1600" i="1" dirty="0"/>
              <a:t>in vivo</a:t>
            </a:r>
            <a:r>
              <a:rPr lang="en-US" sz="1600" dirty="0"/>
              <a:t>, 3D, 1.4 mm</a:t>
            </a:r>
            <a:r>
              <a:rPr lang="en-US" sz="1600" baseline="30000" dirty="0"/>
              <a:t>3 </a:t>
            </a:r>
            <a:r>
              <a:rPr lang="en-US" sz="1600" dirty="0"/>
              <a:t>isotropic</a:t>
            </a:r>
            <a:r>
              <a:rPr lang="en-US" sz="1600" i="1" dirty="0" smtClean="0"/>
              <a:t>) </a:t>
            </a:r>
            <a:r>
              <a:rPr lang="en-US" sz="1400" dirty="0" smtClean="0"/>
              <a:t>[</a:t>
            </a:r>
            <a:r>
              <a:rPr lang="en-US" sz="1400" dirty="0" err="1" smtClean="0"/>
              <a:t>Europace</a:t>
            </a:r>
            <a:r>
              <a:rPr lang="en-US" sz="1400" dirty="0" smtClean="0"/>
              <a:t> 2015: early view]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1400" dirty="0" smtClean="0"/>
              <a:t>And many more…</a:t>
            </a:r>
            <a:endParaRPr lang="en-US" sz="14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6725" y="177608"/>
            <a:ext cx="8242300" cy="114300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dirty="0" smtClean="0"/>
              <a:t>Why LGE?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dirty="0" smtClean="0"/>
              <a:t>MRI &amp;  EP and </a:t>
            </a:r>
            <a:r>
              <a:rPr lang="en-US" sz="2400" dirty="0" err="1" smtClean="0"/>
              <a:t>electroanatomical</a:t>
            </a:r>
            <a:r>
              <a:rPr lang="en-US" sz="2400" dirty="0" smtClean="0"/>
              <a:t> </a:t>
            </a:r>
            <a:r>
              <a:rPr lang="en-US" sz="2400" dirty="0"/>
              <a:t>mapping (EAM) </a:t>
            </a:r>
          </a:p>
        </p:txBody>
      </p:sp>
    </p:spTree>
    <p:extLst>
      <p:ext uri="{BB962C8B-B14F-4D97-AF65-F5344CB8AC3E}">
        <p14:creationId xmlns:p14="http://schemas.microsoft.com/office/powerpoint/2010/main" val="32268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33363"/>
            <a:ext cx="8242300" cy="1143000"/>
          </a:xfrm>
        </p:spPr>
        <p:txBody>
          <a:bodyPr/>
          <a:lstStyle/>
          <a:p>
            <a:r>
              <a:rPr lang="en-US" dirty="0" smtClean="0"/>
              <a:t>3D LGE-MRI in the LV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204593"/>
            <a:ext cx="8239125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/>
              <a:t>We know LGE is good at depicting complex scar/viable tissue and the &lt;larger&gt; slow conduction channels within or around scar</a:t>
            </a:r>
            <a:endParaRPr lang="en-US" sz="2000" baseline="30000" dirty="0" smtClean="0"/>
          </a:p>
          <a:p>
            <a:pPr lvl="1"/>
            <a:endParaRPr lang="en-US" sz="1800" dirty="0" smtClean="0"/>
          </a:p>
          <a:p>
            <a:r>
              <a:rPr lang="en-US" sz="2000" i="1" dirty="0"/>
              <a:t>e</a:t>
            </a:r>
            <a:r>
              <a:rPr lang="en-US" sz="2000" i="1" dirty="0" smtClean="0"/>
              <a:t>x vivo </a:t>
            </a:r>
            <a:r>
              <a:rPr lang="en-US" sz="2000" dirty="0" smtClean="0"/>
              <a:t>resolution is what want... </a:t>
            </a:r>
          </a:p>
          <a:p>
            <a:pPr lvl="1"/>
            <a:endParaRPr lang="en-US" sz="1800" dirty="0"/>
          </a:p>
          <a:p>
            <a:endParaRPr lang="en-US" sz="2000" dirty="0" smtClean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426761" y="5480337"/>
            <a:ext cx="2530549" cy="810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200"/>
              </a:lnSpc>
            </a:pP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~ 1 </a:t>
            </a:r>
            <a:r>
              <a:rPr lang="en-US" sz="1600" dirty="0" err="1" smtClean="0">
                <a:solidFill>
                  <a:srgbClr val="FFFF00"/>
                </a:solidFill>
                <a:latin typeface="+mj-lt"/>
              </a:rPr>
              <a:t>hr</a:t>
            </a: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 scan</a:t>
            </a:r>
          </a:p>
          <a:p>
            <a:pPr algn="l">
              <a:lnSpc>
                <a:spcPts val="1200"/>
              </a:lnSpc>
            </a:pPr>
            <a:r>
              <a:rPr lang="en-US" sz="1600" dirty="0" err="1" smtClean="0">
                <a:solidFill>
                  <a:srgbClr val="FFFF00"/>
                </a:solidFill>
                <a:latin typeface="+mj-lt"/>
              </a:rPr>
              <a:t>Acq</a:t>
            </a: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: 0.25x0.25x0.5 mm</a:t>
            </a:r>
            <a:r>
              <a:rPr lang="en-US" sz="1600" baseline="30000" dirty="0" smtClean="0">
                <a:solidFill>
                  <a:srgbClr val="FFFF00"/>
                </a:solidFill>
                <a:latin typeface="+mj-lt"/>
              </a:rPr>
              <a:t>3</a:t>
            </a:r>
          </a:p>
          <a:p>
            <a:pPr algn="l">
              <a:lnSpc>
                <a:spcPts val="1200"/>
              </a:lnSpc>
            </a:pPr>
            <a:r>
              <a:rPr lang="en-US" sz="1600" dirty="0" smtClean="0">
                <a:solidFill>
                  <a:srgbClr val="FFFF00"/>
                </a:solidFill>
                <a:latin typeface="+mj-lt"/>
              </a:rPr>
              <a:t>Rec: 0.25x0.25x0.25 </a:t>
            </a:r>
            <a:r>
              <a:rPr lang="en-US" sz="1600" dirty="0" smtClean="0">
                <a:solidFill>
                  <a:srgbClr val="FFFF00"/>
                </a:solidFill>
              </a:rPr>
              <a:t>mm</a:t>
            </a:r>
            <a:r>
              <a:rPr lang="en-US" sz="1600" baseline="30000" dirty="0" smtClean="0">
                <a:solidFill>
                  <a:srgbClr val="FFFF00"/>
                </a:solidFill>
              </a:rPr>
              <a:t>3</a:t>
            </a:r>
            <a:endParaRPr lang="en-US" sz="16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" b="5031"/>
          <a:stretch/>
        </p:blipFill>
        <p:spPr>
          <a:xfrm>
            <a:off x="2248636" y="2851299"/>
            <a:ext cx="4026218" cy="3417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8035" r="15440" b="54123"/>
          <a:stretch/>
        </p:blipFill>
        <p:spPr>
          <a:xfrm>
            <a:off x="2251494" y="2851299"/>
            <a:ext cx="4023360" cy="34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0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725" y="1739220"/>
            <a:ext cx="8239125" cy="4114800"/>
          </a:xfrm>
        </p:spPr>
        <p:txBody>
          <a:bodyPr/>
          <a:lstStyle/>
          <a:p>
            <a:r>
              <a:rPr lang="en-US" dirty="0" smtClean="0"/>
              <a:t>Target Resolution: ~ </a:t>
            </a:r>
            <a:r>
              <a:rPr lang="en-US" i="1" dirty="0" smtClean="0"/>
              <a:t>1 mm</a:t>
            </a:r>
            <a:r>
              <a:rPr lang="en-US" i="1" baseline="30000" dirty="0" smtClean="0"/>
              <a:t>3 </a:t>
            </a:r>
            <a:r>
              <a:rPr lang="en-US" i="1" dirty="0" smtClean="0"/>
              <a:t>isotropic </a:t>
            </a:r>
          </a:p>
          <a:p>
            <a:pPr lvl="1"/>
            <a:r>
              <a:rPr lang="en-US" dirty="0" smtClean="0"/>
              <a:t>Amount of tissue </a:t>
            </a:r>
            <a:r>
              <a:rPr lang="en-US" i="1" dirty="0" smtClean="0"/>
              <a:t>needed</a:t>
            </a:r>
            <a:r>
              <a:rPr lang="en-US" dirty="0" smtClean="0"/>
              <a:t> for conduction </a:t>
            </a:r>
            <a:r>
              <a:rPr lang="en-US" i="1" dirty="0" smtClean="0"/>
              <a:t>(?)</a:t>
            </a:r>
            <a:endParaRPr lang="en-US" i="1" baseline="30000" dirty="0" smtClean="0"/>
          </a:p>
          <a:p>
            <a:r>
              <a:rPr lang="en-US" dirty="0" smtClean="0"/>
              <a:t>Need: High quality, good SNR+CNR</a:t>
            </a:r>
          </a:p>
          <a:p>
            <a:r>
              <a:rPr lang="en-GB" dirty="0" smtClean="0"/>
              <a:t>Technique</a:t>
            </a:r>
            <a:r>
              <a:rPr lang="en-GB" dirty="0"/>
              <a:t>: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GB" dirty="0"/>
              <a:t>3D &amp; 3T: </a:t>
            </a:r>
            <a:r>
              <a:rPr lang="en-GB" dirty="0" smtClean="0"/>
              <a:t>increase SNR </a:t>
            </a:r>
            <a:r>
              <a:rPr lang="en-GB" dirty="0"/>
              <a:t>to support desired resolution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endParaRPr lang="en-GB" sz="1000" dirty="0"/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GB" dirty="0"/>
              <a:t>Free-breathing: respiratory navigators </a:t>
            </a:r>
            <a:r>
              <a:rPr lang="en-GB" dirty="0" smtClean="0"/>
              <a:t>to remove breath-hold constraints</a:t>
            </a:r>
            <a:endParaRPr lang="en-GB" dirty="0"/>
          </a:p>
          <a:p>
            <a:pPr lvl="1">
              <a:lnSpc>
                <a:spcPct val="100000"/>
              </a:lnSpc>
              <a:spcBef>
                <a:spcPts val="200"/>
              </a:spcBef>
            </a:pPr>
            <a:endParaRPr lang="en-GB" sz="1000" b="1" u="sng" dirty="0"/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GB" dirty="0"/>
              <a:t>Use PSIR </a:t>
            </a:r>
            <a:r>
              <a:rPr lang="en-GB" dirty="0" smtClean="0"/>
              <a:t>to increase SNR </a:t>
            </a:r>
            <a:r>
              <a:rPr lang="en-GB" dirty="0"/>
              <a:t>and </a:t>
            </a:r>
            <a:r>
              <a:rPr lang="en-GB" dirty="0" smtClean="0"/>
              <a:t>reduce effects of time-varying </a:t>
            </a:r>
            <a:r>
              <a:rPr lang="en-GB" dirty="0"/>
              <a:t>inversion time (TI</a:t>
            </a:r>
            <a:r>
              <a:rPr lang="en-GB" dirty="0" smtClean="0"/>
              <a:t>). No more worrying about nulled myocardium.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endParaRPr lang="en-GB" dirty="0"/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GB" dirty="0" smtClean="0"/>
              <a:t>Assume long scan time (every minute of MR saves many minutes of </a:t>
            </a:r>
            <a:r>
              <a:rPr lang="en-GB" dirty="0" err="1" smtClean="0"/>
              <a:t>fluoro</a:t>
            </a:r>
            <a:r>
              <a:rPr lang="en-GB" dirty="0" smtClean="0"/>
              <a:t>)</a:t>
            </a:r>
            <a:endParaRPr lang="en-GB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6725" y="222477"/>
            <a:ext cx="8242300" cy="1143000"/>
          </a:xfrm>
        </p:spPr>
        <p:txBody>
          <a:bodyPr/>
          <a:lstStyle/>
          <a:p>
            <a:pPr>
              <a:lnSpc>
                <a:spcPts val="3800"/>
              </a:lnSpc>
            </a:pPr>
            <a:r>
              <a:rPr lang="en-US" dirty="0" smtClean="0"/>
              <a:t>Our Approach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High-resolution LGE-MRI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6725" y="403909"/>
            <a:ext cx="82423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Breath-hold 2D PSIR-LGE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1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Pulse Sequence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52417" y="3420421"/>
            <a:ext cx="6870915" cy="1283284"/>
            <a:chOff x="1774371" y="3918857"/>
            <a:chExt cx="5595258" cy="1045029"/>
          </a:xfrm>
        </p:grpSpPr>
        <p:sp>
          <p:nvSpPr>
            <p:cNvPr id="2" name="Rectangle 1"/>
            <p:cNvSpPr/>
            <p:nvPr/>
          </p:nvSpPr>
          <p:spPr bwMode="auto">
            <a:xfrm>
              <a:off x="1774371" y="3918857"/>
              <a:ext cx="5595258" cy="104502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 MT" pitchFamily="-106" charset="-18"/>
              </a:endParaRPr>
            </a:p>
          </p:txBody>
        </p:sp>
        <p:pic>
          <p:nvPicPr>
            <p:cNvPr id="6" name="Picture 5" descr="PSIR Schematic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2000" y="4006401"/>
              <a:ext cx="5400000" cy="869941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99196" y="4788483"/>
            <a:ext cx="6565499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2 Heartbeats per segment</a:t>
            </a:r>
          </a:p>
          <a:p>
            <a:pPr marL="800100" lvl="1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First: IR-prepared Image (T1-weighted)</a:t>
            </a:r>
          </a:p>
          <a:p>
            <a:pPr marL="800100" lvl="1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Second: Phase 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r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eference</a:t>
            </a:r>
          </a:p>
          <a:p>
            <a:pPr marL="342900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Insensitive to TI </a:t>
            </a:r>
          </a:p>
          <a:p>
            <a:pPr marL="342900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2000" baseline="30000" dirty="0" smtClean="0">
                <a:solidFill>
                  <a:srgbClr val="FFFF00"/>
                </a:solidFill>
                <a:latin typeface="Arial" charset="0"/>
              </a:rPr>
              <a:t>nd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 heartbeat increases SNR (T1-recovery)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800100" lvl="1" indent="-342900" algn="l">
              <a:lnSpc>
                <a:spcPct val="95000"/>
              </a:lnSpc>
              <a:spcBef>
                <a:spcPct val="20000"/>
              </a:spcBef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1257300" lvl="2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l">
              <a:lnSpc>
                <a:spcPct val="95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328735" y="6508518"/>
            <a:ext cx="2298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solidFill>
                  <a:srgbClr val="FFFF66"/>
                </a:solidFill>
                <a:latin typeface="Arial" charset="0"/>
              </a:rPr>
              <a:t>1</a:t>
            </a:r>
            <a:r>
              <a:rPr lang="en-US" sz="1400" dirty="0" smtClean="0">
                <a:solidFill>
                  <a:srgbClr val="FFFF66"/>
                </a:solidFill>
                <a:latin typeface="Arial" charset="0"/>
              </a:rPr>
              <a:t>Kellman et al. MRM 2002 </a:t>
            </a:r>
            <a:endParaRPr lang="en-US" sz="1400" dirty="0">
              <a:solidFill>
                <a:srgbClr val="FFFF66"/>
              </a:solidFill>
              <a:latin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5293" y="1169677"/>
            <a:ext cx="5033414" cy="215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337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0"/>
          <p:cNvSpPr>
            <a:spLocks/>
          </p:cNvSpPr>
          <p:nvPr/>
        </p:nvSpPr>
        <p:spPr bwMode="auto">
          <a:xfrm>
            <a:off x="4661371" y="2898347"/>
            <a:ext cx="1839516" cy="223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000" u="sng" dirty="0">
                <a:solidFill>
                  <a:srgbClr val="FFFFFF"/>
                </a:solidFill>
                <a:latin typeface="Cochin" charset="0"/>
                <a:ea typeface="Cochin" charset="0"/>
                <a:cs typeface="Cochin" charset="0"/>
                <a:sym typeface="Cochin" charset="0"/>
                <a:hlinkClick r:id="rId2"/>
              </a:rPr>
              <a:t>http://media.wiley.com</a:t>
            </a:r>
            <a:r>
              <a:rPr lang="en-US" sz="1000" dirty="0">
                <a:solidFill>
                  <a:srgbClr val="FFFFFF"/>
                </a:solidFill>
                <a:latin typeface="Cochin" charset="0"/>
                <a:ea typeface="Cochin" charset="0"/>
                <a:cs typeface="Cochin" charset="0"/>
                <a:sym typeface="Cochin" charset="0"/>
              </a:rPr>
              <a:t>...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600772" y="1519411"/>
            <a:ext cx="3888879" cy="1844396"/>
            <a:chOff x="339328" y="1412008"/>
            <a:chExt cx="3888879" cy="1844396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339328" y="1412008"/>
              <a:ext cx="3888879" cy="1313780"/>
              <a:chOff x="0" y="0"/>
              <a:chExt cx="3484" cy="1177"/>
            </a:xfrm>
          </p:grpSpPr>
          <p:pic>
            <p:nvPicPr>
              <p:cNvPr id="10241" name="Picture 1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32" y="-32"/>
                <a:ext cx="3552" cy="124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sp>
            <p:nvSpPr>
              <p:cNvPr id="10242" name="Rectangle 2"/>
              <p:cNvSpPr>
                <a:spLocks/>
              </p:cNvSpPr>
              <p:nvPr/>
            </p:nvSpPr>
            <p:spPr bwMode="auto">
              <a:xfrm flipH="1">
                <a:off x="320" y="550"/>
                <a:ext cx="64" cy="248"/>
              </a:xfrm>
              <a:prstGeom prst="rect">
                <a:avLst/>
              </a:prstGeom>
              <a:solidFill>
                <a:schemeClr val="accent1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>
              <a:off x="836043" y="2619747"/>
              <a:ext cx="301377" cy="401836"/>
            </a:xfrm>
            <a:prstGeom prst="line">
              <a:avLst/>
            </a:prstGeom>
            <a:noFill/>
            <a:ln w="50800" cap="flat">
              <a:solidFill>
                <a:srgbClr val="FF7F00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51" name="Rectangle 11"/>
            <p:cNvSpPr>
              <a:spLocks/>
            </p:cNvSpPr>
            <p:nvPr/>
          </p:nvSpPr>
          <p:spPr bwMode="auto">
            <a:xfrm>
              <a:off x="684238" y="2994794"/>
              <a:ext cx="1006686" cy="2616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 b="1" dirty="0">
                  <a:solidFill>
                    <a:srgbClr val="FF7F00"/>
                  </a:solidFill>
                  <a:latin typeface="Cochin" charset="0"/>
                  <a:ea typeface="Cochin" charset="0"/>
                  <a:cs typeface="Cochin" charset="0"/>
                  <a:sym typeface="Cochin" charset="0"/>
                </a:rPr>
                <a:t>Navigator</a:t>
              </a:r>
            </a:p>
          </p:txBody>
        </p:sp>
      </p:grpSp>
      <p:sp>
        <p:nvSpPr>
          <p:cNvPr id="10252" name="Line 12"/>
          <p:cNvSpPr>
            <a:spLocks noChangeShapeType="1"/>
          </p:cNvSpPr>
          <p:nvPr/>
        </p:nvSpPr>
        <p:spPr bwMode="auto">
          <a:xfrm flipH="1">
            <a:off x="2423093" y="2169175"/>
            <a:ext cx="347142" cy="0"/>
          </a:xfrm>
          <a:prstGeom prst="line">
            <a:avLst/>
          </a:prstGeom>
          <a:noFill/>
          <a:ln w="50800" cap="flat">
            <a:solidFill>
              <a:srgbClr val="FF7F00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600772" y="3868421"/>
            <a:ext cx="3888000" cy="2339578"/>
            <a:chOff x="0" y="0"/>
            <a:chExt cx="3680" cy="2096"/>
          </a:xfrm>
        </p:grpSpPr>
        <p:pic>
          <p:nvPicPr>
            <p:cNvPr id="10253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" y="32"/>
              <a:ext cx="3613" cy="203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0254" name="Picture 14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3680" cy="209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10256" name="Rectangle 16"/>
          <p:cNvSpPr>
            <a:spLocks/>
          </p:cNvSpPr>
          <p:nvPr/>
        </p:nvSpPr>
        <p:spPr bwMode="auto">
          <a:xfrm>
            <a:off x="4743440" y="6201832"/>
            <a:ext cx="1750219" cy="22324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sz="1000" dirty="0">
                <a:solidFill>
                  <a:srgbClr val="FFFF00"/>
                </a:solidFill>
                <a:latin typeface="Cochin" charset="0"/>
                <a:ea typeface="Cochin" charset="0"/>
                <a:cs typeface="Cochin" charset="0"/>
                <a:sym typeface="Cochin" charset="0"/>
              </a:rPr>
              <a:t>Gating - Philips online help</a:t>
            </a:r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4595441" y="3428219"/>
            <a:ext cx="0" cy="347142"/>
          </a:xfrm>
          <a:prstGeom prst="line">
            <a:avLst/>
          </a:prstGeom>
          <a:noFill/>
          <a:ln w="50800" cap="flat">
            <a:solidFill>
              <a:srgbClr val="FF7F00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61335" y="251263"/>
            <a:ext cx="8242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Motion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 Compensation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/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</a:b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	</a:t>
            </a:r>
            <a:r>
              <a:rPr lang="en-US" kern="0" dirty="0" smtClean="0">
                <a:solidFill>
                  <a:srgbClr val="FFFF00"/>
                </a:solidFill>
                <a:latin typeface="+mj-lt"/>
                <a:cs typeface="ＭＳ Ｐゴシック" pitchFamily="-106" charset="-128"/>
              </a:rPr>
              <a:t>Diaphragmatic Respiratory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106" charset="-128"/>
              </a:rPr>
              <a:t>Navigators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404935" y="6550223"/>
            <a:ext cx="2298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66"/>
                </a:solidFill>
                <a:latin typeface="Arial" charset="0"/>
              </a:rPr>
              <a:t>Slide Courtesy of H. Ding</a:t>
            </a:r>
            <a:endParaRPr lang="en-US" sz="1400" dirty="0">
              <a:solidFill>
                <a:srgbClr val="FFFF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3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ilips_white">
  <a:themeElements>
    <a:clrScheme name="philips_white 2">
      <a:dk1>
        <a:srgbClr val="0C2074"/>
      </a:dk1>
      <a:lt1>
        <a:srgbClr val="FFFFFF"/>
      </a:lt1>
      <a:dk2>
        <a:srgbClr val="FFFFFF"/>
      </a:dk2>
      <a:lt2>
        <a:srgbClr val="808080"/>
      </a:lt2>
      <a:accent1>
        <a:srgbClr val="005AFF"/>
      </a:accent1>
      <a:accent2>
        <a:srgbClr val="3333CC"/>
      </a:accent2>
      <a:accent3>
        <a:srgbClr val="FFFFFF"/>
      </a:accent3>
      <a:accent4>
        <a:srgbClr val="091A62"/>
      </a:accent4>
      <a:accent5>
        <a:srgbClr val="AAB5FF"/>
      </a:accent5>
      <a:accent6>
        <a:srgbClr val="2D2DB9"/>
      </a:accent6>
      <a:hlink>
        <a:srgbClr val="CCCCFF"/>
      </a:hlink>
      <a:folHlink>
        <a:srgbClr val="B2B2B2"/>
      </a:folHlink>
    </a:clrScheme>
    <a:fontScheme name="philips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 MT" pitchFamily="-106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 MT" pitchFamily="-106" charset="-18"/>
          </a:defRPr>
        </a:defPPr>
      </a:lstStyle>
    </a:lnDef>
  </a:objectDefaults>
  <a:extraClrSchemeLst>
    <a:extraClrScheme>
      <a:clrScheme name="philips_white 1">
        <a:dk1>
          <a:srgbClr val="808080"/>
        </a:dk1>
        <a:lt1>
          <a:srgbClr val="FFFFFF"/>
        </a:lt1>
        <a:dk2>
          <a:srgbClr val="0E005A"/>
        </a:dk2>
        <a:lt2>
          <a:srgbClr val="FFFFFF"/>
        </a:lt2>
        <a:accent1>
          <a:srgbClr val="005AFF"/>
        </a:accent1>
        <a:accent2>
          <a:srgbClr val="3333CC"/>
        </a:accent2>
        <a:accent3>
          <a:srgbClr val="AAAAB5"/>
        </a:accent3>
        <a:accent4>
          <a:srgbClr val="DADADA"/>
        </a:accent4>
        <a:accent5>
          <a:srgbClr val="AAB5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ilips_white 2">
        <a:dk1>
          <a:srgbClr val="0C2074"/>
        </a:dk1>
        <a:lt1>
          <a:srgbClr val="FFFFFF"/>
        </a:lt1>
        <a:dk2>
          <a:srgbClr val="FFFFFF"/>
        </a:dk2>
        <a:lt2>
          <a:srgbClr val="808080"/>
        </a:lt2>
        <a:accent1>
          <a:srgbClr val="005AFF"/>
        </a:accent1>
        <a:accent2>
          <a:srgbClr val="3333CC"/>
        </a:accent2>
        <a:accent3>
          <a:srgbClr val="FFFFFF"/>
        </a:accent3>
        <a:accent4>
          <a:srgbClr val="091A62"/>
        </a:accent4>
        <a:accent5>
          <a:srgbClr val="AAB5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hilips_white">
  <a:themeElements>
    <a:clrScheme name="1_philips_white 2">
      <a:dk1>
        <a:srgbClr val="0C2074"/>
      </a:dk1>
      <a:lt1>
        <a:srgbClr val="FFFFFF"/>
      </a:lt1>
      <a:dk2>
        <a:srgbClr val="FFFFFF"/>
      </a:dk2>
      <a:lt2>
        <a:srgbClr val="808080"/>
      </a:lt2>
      <a:accent1>
        <a:srgbClr val="005AFF"/>
      </a:accent1>
      <a:accent2>
        <a:srgbClr val="3333CC"/>
      </a:accent2>
      <a:accent3>
        <a:srgbClr val="FFFFFF"/>
      </a:accent3>
      <a:accent4>
        <a:srgbClr val="091A62"/>
      </a:accent4>
      <a:accent5>
        <a:srgbClr val="AAB5FF"/>
      </a:accent5>
      <a:accent6>
        <a:srgbClr val="2D2DB9"/>
      </a:accent6>
      <a:hlink>
        <a:srgbClr val="CCCCFF"/>
      </a:hlink>
      <a:folHlink>
        <a:srgbClr val="B2B2B2"/>
      </a:folHlink>
    </a:clrScheme>
    <a:fontScheme name="1_philips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 MT" pitchFamily="-106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 MT" pitchFamily="-106" charset="-18"/>
          </a:defRPr>
        </a:defPPr>
      </a:lstStyle>
    </a:lnDef>
  </a:objectDefaults>
  <a:extraClrSchemeLst>
    <a:extraClrScheme>
      <a:clrScheme name="1_philips_white 1">
        <a:dk1>
          <a:srgbClr val="808080"/>
        </a:dk1>
        <a:lt1>
          <a:srgbClr val="FFFFFF"/>
        </a:lt1>
        <a:dk2>
          <a:srgbClr val="0E005A"/>
        </a:dk2>
        <a:lt2>
          <a:srgbClr val="FFFFFF"/>
        </a:lt2>
        <a:accent1>
          <a:srgbClr val="005AFF"/>
        </a:accent1>
        <a:accent2>
          <a:srgbClr val="3333CC"/>
        </a:accent2>
        <a:accent3>
          <a:srgbClr val="AAAAB5"/>
        </a:accent3>
        <a:accent4>
          <a:srgbClr val="DADADA"/>
        </a:accent4>
        <a:accent5>
          <a:srgbClr val="AAB5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lips_white 2">
        <a:dk1>
          <a:srgbClr val="0C2074"/>
        </a:dk1>
        <a:lt1>
          <a:srgbClr val="FFFFFF"/>
        </a:lt1>
        <a:dk2>
          <a:srgbClr val="FFFFFF"/>
        </a:dk2>
        <a:lt2>
          <a:srgbClr val="808080"/>
        </a:lt2>
        <a:accent1>
          <a:srgbClr val="005AFF"/>
        </a:accent1>
        <a:accent2>
          <a:srgbClr val="3333CC"/>
        </a:accent2>
        <a:accent3>
          <a:srgbClr val="FFFFFF"/>
        </a:accent3>
        <a:accent4>
          <a:srgbClr val="091A62"/>
        </a:accent4>
        <a:accent5>
          <a:srgbClr val="AAB5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27235</TotalTime>
  <Words>1485</Words>
  <Application>Microsoft Office PowerPoint</Application>
  <PresentationFormat>On-screen Show (4:3)</PresentationFormat>
  <Paragraphs>226</Paragraphs>
  <Slides>26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Gill Sans MT</vt:lpstr>
      <vt:lpstr>ＭＳ Ｐゴシック</vt:lpstr>
      <vt:lpstr>Cochin</vt:lpstr>
      <vt:lpstr>Palatino</vt:lpstr>
      <vt:lpstr>philips_white</vt:lpstr>
      <vt:lpstr>1_philips_white</vt:lpstr>
      <vt:lpstr>Imaging the &lt;Left Ventricular&gt;  Arrhythmic Substrate ‘How we do this…’  </vt:lpstr>
      <vt:lpstr>PowerPoint Presentation</vt:lpstr>
      <vt:lpstr>In vivo MR Tissue Viability Imaging (swine)  Late Gadolinium Enhancement  (LGE)  </vt:lpstr>
      <vt:lpstr>Why LGE?    MRI &amp;  EP and electroanatomical mapping (EAM) </vt:lpstr>
      <vt:lpstr>Why LGE?    MRI &amp;  EP and electroanatomical mapping (EAM) </vt:lpstr>
      <vt:lpstr>3D LGE-MRI in the LV </vt:lpstr>
      <vt:lpstr>Our Approach  High-resolution LGE-MRI</vt:lpstr>
      <vt:lpstr>PowerPoint Presentation</vt:lpstr>
      <vt:lpstr>PowerPoint Presentation</vt:lpstr>
      <vt:lpstr>PowerPoint Presentation</vt:lpstr>
      <vt:lpstr>Free-breathing 3D PSIR-LGE Pulse Sequence  Other details </vt:lpstr>
      <vt:lpstr>Respiratory Motion Compensation  Independent Navigators - Phantoms </vt:lpstr>
      <vt:lpstr>3D Phase Sensitive Inversion Recovery  w/ Independent Navigators (INAV)    </vt:lpstr>
      <vt:lpstr>3D Phase Sensitive Inversion Recovery  w/ Independent Navigators (INAV)    </vt:lpstr>
      <vt:lpstr>3D Phase Sensitive Inversion Recovery  w/ Independent Navigators (INAV)    </vt:lpstr>
      <vt:lpstr>PowerPoint Presentation</vt:lpstr>
      <vt:lpstr>3D Phase Sensitive Inversion Recovery  in vivo vs. ex vivo    </vt:lpstr>
      <vt:lpstr>Assessment of Arrhythmic Substrate  Detection of channels/heterogeneity</vt:lpstr>
      <vt:lpstr>Assessment of Arrhythmic Substrate  Detection of channels/heterogeneity</vt:lpstr>
      <vt:lpstr>Segmentation / Target Selection  </vt:lpstr>
      <vt:lpstr>PowerPoint Presentation</vt:lpstr>
      <vt:lpstr>PowerPoint Presentation</vt:lpstr>
      <vt:lpstr>PowerPoint Presentation</vt:lpstr>
      <vt:lpstr>Recommendations</vt:lpstr>
      <vt:lpstr>PowerPoint Presentation</vt:lpstr>
      <vt:lpstr>Thank you for your attention.</vt:lpstr>
    </vt:vector>
  </TitlesOfParts>
  <Company>Philips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A. Fassburg</dc:creator>
  <cp:lastModifiedBy>Daniel</cp:lastModifiedBy>
  <cp:revision>1473</cp:revision>
  <dcterms:created xsi:type="dcterms:W3CDTF">2011-01-25T17:34:49Z</dcterms:created>
  <dcterms:modified xsi:type="dcterms:W3CDTF">2015-02-11T18:58:42Z</dcterms:modified>
</cp:coreProperties>
</file>