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678" r:id="rId3"/>
    <p:sldId id="900" r:id="rId4"/>
    <p:sldId id="901" r:id="rId5"/>
    <p:sldId id="902" r:id="rId6"/>
    <p:sldId id="903" r:id="rId7"/>
    <p:sldId id="904" r:id="rId8"/>
    <p:sldId id="905" r:id="rId9"/>
    <p:sldId id="906" r:id="rId10"/>
    <p:sldId id="907" r:id="rId11"/>
    <p:sldId id="913" r:id="rId12"/>
    <p:sldId id="914" r:id="rId13"/>
    <p:sldId id="917" r:id="rId14"/>
    <p:sldId id="918" r:id="rId15"/>
    <p:sldId id="910" r:id="rId16"/>
  </p:sldIdLst>
  <p:sldSz cx="9144000" cy="6858000" type="screen4x3"/>
  <p:notesSz cx="6642100" cy="9653588"/>
  <p:embeddedFontLst>
    <p:embeddedFont>
      <p:font typeface="ＭＳ Ｐゴシック" panose="020B0600070205080204" pitchFamily="34" charset="-128"/>
      <p:regular r:id="rId19"/>
    </p:embeddedFont>
  </p:embeddedFontLst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CCECFF"/>
    <a:srgbClr val="9E9292"/>
    <a:srgbClr val="A50021"/>
    <a:srgbClr val="FF6600"/>
    <a:srgbClr val="FFFFFF"/>
    <a:srgbClr val="FFFFCC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90" autoAdjust="0"/>
  </p:normalViewPr>
  <p:slideViewPr>
    <p:cSldViewPr snapToGrid="0">
      <p:cViewPr>
        <p:scale>
          <a:sx n="80" d="100"/>
          <a:sy n="80" d="100"/>
        </p:scale>
        <p:origin x="-888" y="-168"/>
      </p:cViewPr>
      <p:guideLst>
        <p:guide orient="horz" pos="403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62"/>
    </p:cViewPr>
  </p:sorterViewPr>
  <p:notesViewPr>
    <p:cSldViewPr snapToGrid="0">
      <p:cViewPr>
        <p:scale>
          <a:sx n="100" d="100"/>
          <a:sy n="100" d="100"/>
        </p:scale>
        <p:origin x="-1122" y="648"/>
      </p:cViewPr>
      <p:guideLst>
        <p:guide orient="horz" pos="3041"/>
        <p:guide pos="209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6" rIns="89072" bIns="44536" numCol="1" anchor="t" anchorCtr="0" compatLnSpc="1">
            <a:prstTxWarp prst="textNoShape">
              <a:avLst/>
            </a:prstTxWarp>
          </a:bodyPr>
          <a:lstStyle>
            <a:lvl1pPr algn="l" defTabSz="890588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2375" y="0"/>
            <a:ext cx="28781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6" rIns="89072" bIns="44536" numCol="1" anchor="t" anchorCtr="0" compatLnSpc="1">
            <a:prstTxWarp prst="textNoShape">
              <a:avLst/>
            </a:prstTxWarp>
          </a:bodyPr>
          <a:lstStyle>
            <a:lvl1pPr algn="r" defTabSz="890588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69400"/>
            <a:ext cx="28797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6" rIns="89072" bIns="44536" numCol="1" anchor="b" anchorCtr="0" compatLnSpc="1">
            <a:prstTxWarp prst="textNoShape">
              <a:avLst/>
            </a:prstTxWarp>
          </a:bodyPr>
          <a:lstStyle>
            <a:lvl1pPr algn="l" defTabSz="890588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2375" y="9169400"/>
            <a:ext cx="28781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6" rIns="89072" bIns="44536" numCol="1" anchor="b" anchorCtr="0" compatLnSpc="1">
            <a:prstTxWarp prst="textNoShape">
              <a:avLst/>
            </a:prstTxWarp>
          </a:bodyPr>
          <a:lstStyle>
            <a:lvl1pPr algn="r" defTabSz="890588">
              <a:defRPr sz="1200" smtClean="0">
                <a:cs typeface="+mn-cs"/>
              </a:defRPr>
            </a:lvl1pPr>
          </a:lstStyle>
          <a:p>
            <a:pPr>
              <a:defRPr/>
            </a:pPr>
            <a:fld id="{2C5AA17E-6469-B74A-B47C-86FCB7BD8CF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580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6" rIns="89072" bIns="44536" numCol="1" anchor="t" anchorCtr="0" compatLnSpc="1">
            <a:prstTxWarp prst="textNoShape">
              <a:avLst/>
            </a:prstTxWarp>
          </a:bodyPr>
          <a:lstStyle>
            <a:lvl1pPr algn="l" defTabSz="890588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2375" y="0"/>
            <a:ext cx="28781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6" rIns="89072" bIns="44536" numCol="1" anchor="t" anchorCtr="0" compatLnSpc="1">
            <a:prstTxWarp prst="textNoShape">
              <a:avLst/>
            </a:prstTxWarp>
          </a:bodyPr>
          <a:lstStyle>
            <a:lvl1pPr algn="r" defTabSz="890588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23900"/>
            <a:ext cx="4826000" cy="3619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3575" y="4586288"/>
            <a:ext cx="53149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6" rIns="89072" bIns="445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69400"/>
            <a:ext cx="28797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6" rIns="89072" bIns="44536" numCol="1" anchor="b" anchorCtr="0" compatLnSpc="1">
            <a:prstTxWarp prst="textNoShape">
              <a:avLst/>
            </a:prstTxWarp>
          </a:bodyPr>
          <a:lstStyle>
            <a:lvl1pPr algn="l" defTabSz="890588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2375" y="9169400"/>
            <a:ext cx="28781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72" tIns="44536" rIns="89072" bIns="44536" numCol="1" anchor="b" anchorCtr="0" compatLnSpc="1">
            <a:prstTxWarp prst="textNoShape">
              <a:avLst/>
            </a:prstTxWarp>
          </a:bodyPr>
          <a:lstStyle>
            <a:lvl1pPr algn="r" defTabSz="890588">
              <a:defRPr sz="1200" smtClean="0">
                <a:cs typeface="+mn-cs"/>
              </a:defRPr>
            </a:lvl1pPr>
          </a:lstStyle>
          <a:p>
            <a:pPr>
              <a:defRPr/>
            </a:pPr>
            <a:fld id="{0AD0FB24-4BC2-4B4A-8B49-684FE44FE48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9026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964C6B-ED64-8942-A22F-59CE6FA4484D}" type="slidenum">
              <a:rPr lang="de-DE" sz="1200"/>
              <a:pPr eaLnBrk="1" hangingPunct="1"/>
              <a:t>1</a:t>
            </a:fld>
            <a:endParaRPr lang="de-DE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1563" y="847725"/>
            <a:ext cx="4497387" cy="337343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586288"/>
            <a:ext cx="4867275" cy="4341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A35F82-9680-7846-9067-EDF896A61641}" type="slidenum">
              <a:rPr lang="en-US" sz="1200">
                <a:latin typeface="Times New Roman" charset="0"/>
              </a:rPr>
              <a:pPr eaLnBrk="1" hangingPunct="1"/>
              <a:t>11</a:t>
            </a:fld>
            <a:endParaRPr lang="en-US" sz="1200">
              <a:latin typeface="Times New Roman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DD85C8-6568-5548-9760-CC47EA680166}" type="slidenum">
              <a:rPr lang="en-US" sz="1200">
                <a:latin typeface="Times New Roman" charset="0"/>
              </a:rPr>
              <a:pPr eaLnBrk="1" hangingPunct="1"/>
              <a:t>12</a:t>
            </a:fld>
            <a:endParaRPr lang="en-US" sz="120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131490-EC33-6848-B39C-B9836423FC80}" type="slidenum">
              <a:rPr lang="en-US" sz="1200">
                <a:latin typeface="Times New Roman" charset="0"/>
              </a:rPr>
              <a:pPr eaLnBrk="1" hangingPunct="1"/>
              <a:t>13</a:t>
            </a:fld>
            <a:endParaRPr lang="en-US" sz="1200">
              <a:latin typeface="Times New Roman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896938"/>
            <a:endParaRPr lang="de-DE" i="1">
              <a:latin typeface="Arial" charset="0"/>
            </a:endParaRPr>
          </a:p>
        </p:txBody>
      </p:sp>
      <p:sp>
        <p:nvSpPr>
          <p:cNvPr id="5734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3387AD-8ACD-D54F-9F81-3276F6C2B055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193B18-AA09-C04B-AD82-B3FD3F7F5632}" type="slidenum">
              <a:rPr lang="en-US" sz="1200">
                <a:latin typeface="Times New Roman" charset="0"/>
              </a:rPr>
              <a:pPr eaLnBrk="1" hangingPunct="1"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>
              <a:latin typeface="Arial" charset="0"/>
            </a:endParaRPr>
          </a:p>
        </p:txBody>
      </p:sp>
      <p:sp>
        <p:nvSpPr>
          <p:cNvPr id="3174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4BFBB9-E562-E14E-BE82-79CA8C6435C1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>
              <a:latin typeface="Arial" charset="0"/>
            </a:endParaRPr>
          </a:p>
        </p:txBody>
      </p:sp>
      <p:sp>
        <p:nvSpPr>
          <p:cNvPr id="3379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9AC43E-53BB-934C-BB1F-C001317A8050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896938"/>
            <a:endParaRPr lang="de-DE" i="1">
              <a:latin typeface="Arial" charset="0"/>
            </a:endParaRPr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6E5409-106A-9D43-A6E1-C0257768677C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3891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A1A27E-11E9-E94B-BB0F-AAE2F65EC789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896938"/>
            <a:endParaRPr lang="de-DE" i="1">
              <a:latin typeface="Times New Roman" charset="0"/>
            </a:endParaRPr>
          </a:p>
        </p:txBody>
      </p:sp>
      <p:sp>
        <p:nvSpPr>
          <p:cNvPr id="4096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D64A3D-E50E-6346-8455-2788D4988BD2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F49112-3795-4643-995A-3100D4E196FD}" type="slidenum">
              <a:rPr lang="en-US" sz="1200">
                <a:latin typeface="Times New Roman" charset="0"/>
              </a:rPr>
              <a:pPr eaLnBrk="1" hangingPunct="1"/>
              <a:t>9</a:t>
            </a:fld>
            <a:endParaRPr lang="en-US" sz="120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791929-225A-4A46-8994-1357441CEC0C}" type="slidenum">
              <a:rPr lang="en-US" sz="1200">
                <a:latin typeface="Times New Roman" charset="0"/>
              </a:rPr>
              <a:pPr eaLnBrk="1" hangingPunct="1"/>
              <a:t>10</a:t>
            </a:fld>
            <a:endParaRPr lang="en-US" sz="1200">
              <a:latin typeface="Times New Roman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8E055-6385-3F44-95F3-6AB71F0F5D9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50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3AC11-A3FA-2D4C-B460-51D46C13DD0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39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63C39-2253-EC47-9EB0-86D92181821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614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ection_V3_Taglin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73175"/>
            <a:ext cx="7772400" cy="15462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722313" y="2895600"/>
            <a:ext cx="5145087" cy="45720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2"/>
          </p:nvPr>
        </p:nvSpPr>
        <p:spPr>
          <a:xfrm>
            <a:off x="762001" y="4191000"/>
            <a:ext cx="3048000" cy="45720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8001000" y="6477000"/>
            <a:ext cx="1066800" cy="323850"/>
          </a:xfrm>
        </p:spPr>
        <p:txBody>
          <a:bodyPr/>
          <a:lstStyle>
            <a:lvl1pPr algn="r" eaLnBrk="0" hangingPunct="0"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7F560F96-DBE2-9248-8785-5100BB3EC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840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 eaLnBrk="0" hangingPunct="0">
              <a:defRPr b="0" smtClean="0"/>
            </a:lvl1pPr>
          </a:lstStyle>
          <a:p>
            <a:pPr>
              <a:defRPr/>
            </a:pPr>
            <a:fld id="{8A7EFEE8-B773-CE4C-8EEE-7B63D8843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7943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581400"/>
            <a:ext cx="7772400" cy="8255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 eaLnBrk="0" hangingPunct="0">
              <a:defRPr b="0" smtClean="0"/>
            </a:lvl1pPr>
          </a:lstStyle>
          <a:p>
            <a:pPr>
              <a:defRPr/>
            </a:pPr>
            <a:fld id="{1037D550-EAF3-4544-BF83-A6EB49A14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5165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914400"/>
            <a:ext cx="4090988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4090987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 eaLnBrk="0" hangingPunct="0">
              <a:defRPr b="0" smtClean="0"/>
            </a:lvl1pPr>
          </a:lstStyle>
          <a:p>
            <a:pPr>
              <a:defRPr/>
            </a:pPr>
            <a:fld id="{40695DC2-7BFC-774C-8601-35C912A94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075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381000" y="990600"/>
            <a:ext cx="8458200" cy="2438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b="0" smtClean="0"/>
            </a:lvl1pPr>
          </a:lstStyle>
          <a:p>
            <a:pPr>
              <a:defRPr/>
            </a:pPr>
            <a:fld id="{A2D83AA4-9765-374E-B640-CDAE5348E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077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 eaLnBrk="0" hangingPunct="0">
              <a:defRPr b="0" smtClean="0"/>
            </a:lvl1pPr>
          </a:lstStyle>
          <a:p>
            <a:pPr>
              <a:defRPr/>
            </a:pPr>
            <a:fld id="{8C07D33A-019C-404F-B654-9E5D309AB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0078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 eaLnBrk="0" hangingPunct="0">
              <a:defRPr b="0" smtClean="0"/>
            </a:lvl1pPr>
          </a:lstStyle>
          <a:p>
            <a:pPr>
              <a:defRPr/>
            </a:pPr>
            <a:fld id="{1D2ADD1A-CCF7-CA40-A861-075200AC9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292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 eaLnBrk="0" hangingPunct="0">
              <a:defRPr b="0" smtClean="0"/>
            </a:lvl1pPr>
          </a:lstStyle>
          <a:p>
            <a:pPr>
              <a:defRPr/>
            </a:pPr>
            <a:fld id="{417ECE63-E5DE-3C45-8CA0-67C4C5BCF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1311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200D2-9F3D-864E-8A1D-481DB9DBA1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32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 eaLnBrk="0" hangingPunct="0">
              <a:defRPr b="0" smtClean="0"/>
            </a:lvl1pPr>
          </a:lstStyle>
          <a:p>
            <a:pPr>
              <a:defRPr/>
            </a:pPr>
            <a:fld id="{3CB2061A-230A-CE46-8DDD-4B6F38B02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3813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 eaLnBrk="0" hangingPunct="0">
              <a:defRPr b="0" smtClean="0"/>
            </a:lvl1pPr>
          </a:lstStyle>
          <a:p>
            <a:pPr>
              <a:defRPr/>
            </a:pPr>
            <a:fld id="{8F0AC9C5-05C7-E347-9874-F07F8A383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501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23B5D-93AA-F941-80C7-6E33B3FAE2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07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A067F-CD81-FF45-B34A-A18CCCA946E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69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5F024-8DC9-384F-84F7-27AF130A5F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97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DF091-E166-4A44-87D0-B204B7952A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12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0E7CE-D1A5-6A46-8B8B-815954BE21E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33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E6FB1-3E0A-A543-A49F-AB5E149C66C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67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60740-A75F-704F-A558-3F1956079B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84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EE79FE2D-0FFA-8E42-A65C-20673B5FA84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5" descr="SJM_Logo_Standard_3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613400"/>
            <a:ext cx="365601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23850"/>
            <a:ext cx="8458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914400"/>
            <a:ext cx="83343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98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8600" y="6302375"/>
            <a:ext cx="1066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 smtClean="0">
                <a:solidFill>
                  <a:srgbClr val="80808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D3DB71F0-24DF-E444-8104-008C72F68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5715000" y="273050"/>
            <a:ext cx="3048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808080"/>
                </a:solidFill>
                <a:ea typeface="+mn-ea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418F7B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418F7B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418F7B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418F7B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418F7B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418F7B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418F7B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418F7B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418F7B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○"/>
        <a:defRPr sz="2000">
          <a:solidFill>
            <a:schemeClr val="bg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bg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◦"/>
        <a:defRPr>
          <a:solidFill>
            <a:schemeClr val="bg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bg2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wmv"/><Relationship Id="rId7" Type="http://schemas.openxmlformats.org/officeDocument/2006/relationships/image" Target="../media/image1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wm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7.wmv"/><Relationship Id="rId7" Type="http://schemas.openxmlformats.org/officeDocument/2006/relationships/image" Target="../media/image19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wm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wmv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228600" y="4348163"/>
            <a:ext cx="8686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15000"/>
              </a:spcAft>
            </a:pPr>
            <a:endParaRPr lang="de-DE" sz="1800">
              <a:solidFill>
                <a:srgbClr val="003399"/>
              </a:solidFill>
            </a:endParaRPr>
          </a:p>
          <a:p>
            <a:pPr eaLnBrk="1" hangingPunct="1">
              <a:spcAft>
                <a:spcPct val="15000"/>
              </a:spcAft>
            </a:pPr>
            <a:endParaRPr lang="de-DE" sz="1800">
              <a:solidFill>
                <a:srgbClr val="003399"/>
              </a:solidFill>
            </a:endParaRPr>
          </a:p>
        </p:txBody>
      </p:sp>
      <p:sp>
        <p:nvSpPr>
          <p:cNvPr id="26626" name="Line 3"/>
          <p:cNvSpPr>
            <a:spLocks noChangeShapeType="1"/>
          </p:cNvSpPr>
          <p:nvPr/>
        </p:nvSpPr>
        <p:spPr bwMode="auto">
          <a:xfrm>
            <a:off x="327025" y="2798763"/>
            <a:ext cx="8489950" cy="1587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6627" name="Picture 6" descr="blaues_wund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r="5295"/>
          <a:stretch>
            <a:fillRect/>
          </a:stretch>
        </p:blipFill>
        <p:spPr bwMode="auto">
          <a:xfrm>
            <a:off x="4787900" y="5527675"/>
            <a:ext cx="22002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7" descr="mtz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t="2541" r="758" b="9737"/>
          <a:stretch>
            <a:fillRect/>
          </a:stretch>
        </p:blipFill>
        <p:spPr bwMode="auto">
          <a:xfrm>
            <a:off x="323850" y="5527675"/>
            <a:ext cx="158432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209550" y="3138488"/>
            <a:ext cx="8686800" cy="191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de-DE" sz="2000" b="1" dirty="0">
                <a:solidFill>
                  <a:srgbClr val="000066"/>
                </a:solidFill>
              </a:rPr>
              <a:t>C. </a:t>
            </a:r>
            <a:r>
              <a:rPr lang="de-DE" sz="2000" b="1" dirty="0" smtClean="0">
                <a:solidFill>
                  <a:srgbClr val="000066"/>
                </a:solidFill>
              </a:rPr>
              <a:t>Piorkowski</a:t>
            </a:r>
            <a:r>
              <a:rPr lang="de-DE" sz="2000" b="1" baseline="30000" dirty="0" smtClean="0">
                <a:solidFill>
                  <a:srgbClr val="000066"/>
                </a:solidFill>
              </a:rPr>
              <a:t>1</a:t>
            </a:r>
            <a:r>
              <a:rPr lang="de-DE" sz="2000" b="1" dirty="0" smtClean="0">
                <a:solidFill>
                  <a:srgbClr val="000066"/>
                </a:solidFill>
              </a:rPr>
              <a:t>, M. Grothoff</a:t>
            </a:r>
            <a:r>
              <a:rPr lang="de-DE" sz="2000" b="1" baseline="30000" dirty="0" smtClean="0">
                <a:solidFill>
                  <a:srgbClr val="000066"/>
                </a:solidFill>
              </a:rPr>
              <a:t>2</a:t>
            </a:r>
            <a:r>
              <a:rPr lang="de-DE" sz="2000" b="1" dirty="0" smtClean="0">
                <a:solidFill>
                  <a:srgbClr val="000066"/>
                </a:solidFill>
              </a:rPr>
              <a:t>, T. Gaspar</a:t>
            </a:r>
            <a:r>
              <a:rPr lang="de-DE" sz="2000" b="1" baseline="30000" dirty="0" smtClean="0">
                <a:solidFill>
                  <a:srgbClr val="000066"/>
                </a:solidFill>
              </a:rPr>
              <a:t>1</a:t>
            </a:r>
            <a:r>
              <a:rPr lang="de-DE" sz="2000" b="1" dirty="0" smtClean="0">
                <a:solidFill>
                  <a:srgbClr val="000066"/>
                </a:solidFill>
              </a:rPr>
              <a:t>, G. Hindricks</a:t>
            </a:r>
            <a:r>
              <a:rPr lang="de-DE" sz="2000" b="1" baseline="30000" dirty="0" smtClean="0">
                <a:solidFill>
                  <a:srgbClr val="000066"/>
                </a:solidFill>
              </a:rPr>
              <a:t>3</a:t>
            </a:r>
            <a:r>
              <a:rPr lang="de-DE" sz="2000" b="1" dirty="0" smtClean="0">
                <a:solidFill>
                  <a:srgbClr val="000066"/>
                </a:solidFill>
              </a:rPr>
              <a:t>, M. Gutberlet</a:t>
            </a:r>
            <a:r>
              <a:rPr lang="de-DE" sz="2000" b="1" baseline="30000" dirty="0" smtClean="0">
                <a:solidFill>
                  <a:srgbClr val="000066"/>
                </a:solidFill>
              </a:rPr>
              <a:t>2</a:t>
            </a:r>
            <a:endParaRPr lang="de-DE" sz="2000" b="1" dirty="0">
              <a:solidFill>
                <a:srgbClr val="000066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de-DE" sz="2000" dirty="0" smtClean="0">
                <a:solidFill>
                  <a:srgbClr val="000066"/>
                </a:solidFill>
              </a:rPr>
              <a:t>1 University </a:t>
            </a:r>
            <a:r>
              <a:rPr lang="de-DE" sz="2000" dirty="0" err="1">
                <a:solidFill>
                  <a:srgbClr val="000066"/>
                </a:solidFill>
              </a:rPr>
              <a:t>of</a:t>
            </a:r>
            <a:r>
              <a:rPr lang="de-DE" sz="2000" dirty="0">
                <a:solidFill>
                  <a:srgbClr val="000066"/>
                </a:solidFill>
              </a:rPr>
              <a:t> </a:t>
            </a:r>
            <a:r>
              <a:rPr lang="de-DE" sz="2000" dirty="0" smtClean="0">
                <a:solidFill>
                  <a:srgbClr val="000066"/>
                </a:solidFill>
              </a:rPr>
              <a:t>Dresden, Heart Center, Department </a:t>
            </a:r>
            <a:r>
              <a:rPr lang="de-DE" sz="2000" dirty="0" err="1">
                <a:solidFill>
                  <a:srgbClr val="000066"/>
                </a:solidFill>
              </a:rPr>
              <a:t>of</a:t>
            </a:r>
            <a:r>
              <a:rPr lang="de-DE" sz="2000" dirty="0">
                <a:solidFill>
                  <a:srgbClr val="000066"/>
                </a:solidFill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</a:rPr>
              <a:t>Electrophysiology</a:t>
            </a:r>
            <a:endParaRPr lang="de-DE" sz="2000" dirty="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de-DE" sz="2000" dirty="0" smtClean="0">
                <a:solidFill>
                  <a:srgbClr val="000066"/>
                </a:solidFill>
              </a:rPr>
              <a:t>2 University </a:t>
            </a:r>
            <a:r>
              <a:rPr lang="de-DE" sz="2000" dirty="0" err="1" smtClean="0">
                <a:solidFill>
                  <a:srgbClr val="000066"/>
                </a:solidFill>
              </a:rPr>
              <a:t>of</a:t>
            </a:r>
            <a:r>
              <a:rPr lang="de-DE" sz="2000" dirty="0" smtClean="0">
                <a:solidFill>
                  <a:srgbClr val="000066"/>
                </a:solidFill>
              </a:rPr>
              <a:t> Leipzig, Heart Center, Department </a:t>
            </a:r>
            <a:r>
              <a:rPr lang="de-DE" sz="2000" dirty="0" err="1" smtClean="0">
                <a:solidFill>
                  <a:srgbClr val="000066"/>
                </a:solidFill>
              </a:rPr>
              <a:t>of</a:t>
            </a:r>
            <a:r>
              <a:rPr lang="de-DE" sz="2000" dirty="0" smtClean="0">
                <a:solidFill>
                  <a:srgbClr val="000066"/>
                </a:solidFill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</a:rPr>
              <a:t>Radiology</a:t>
            </a:r>
            <a:endParaRPr lang="de-DE" sz="2000" dirty="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de-DE" sz="2000" dirty="0" smtClean="0">
                <a:solidFill>
                  <a:srgbClr val="000066"/>
                </a:solidFill>
              </a:rPr>
              <a:t>3 University </a:t>
            </a:r>
            <a:r>
              <a:rPr lang="de-DE" sz="2000" dirty="0" err="1" smtClean="0">
                <a:solidFill>
                  <a:srgbClr val="000066"/>
                </a:solidFill>
              </a:rPr>
              <a:t>of</a:t>
            </a:r>
            <a:r>
              <a:rPr lang="de-DE" sz="2000" dirty="0" smtClean="0">
                <a:solidFill>
                  <a:srgbClr val="000066"/>
                </a:solidFill>
              </a:rPr>
              <a:t> Leipzig, Heart Center, Department </a:t>
            </a:r>
            <a:r>
              <a:rPr lang="de-DE" sz="2000" dirty="0" err="1" smtClean="0">
                <a:solidFill>
                  <a:srgbClr val="000066"/>
                </a:solidFill>
              </a:rPr>
              <a:t>of</a:t>
            </a:r>
            <a:r>
              <a:rPr lang="de-DE" sz="2000" dirty="0" smtClean="0">
                <a:solidFill>
                  <a:srgbClr val="000066"/>
                </a:solidFill>
              </a:rPr>
              <a:t> </a:t>
            </a:r>
            <a:r>
              <a:rPr lang="de-DE" sz="2000" dirty="0" err="1" smtClean="0">
                <a:solidFill>
                  <a:srgbClr val="000066"/>
                </a:solidFill>
              </a:rPr>
              <a:t>Electrophysiology</a:t>
            </a:r>
            <a:endParaRPr lang="de-DE" sz="2000" dirty="0">
              <a:solidFill>
                <a:srgbClr val="000066"/>
              </a:solidFill>
            </a:endParaRPr>
          </a:p>
        </p:txBody>
      </p:sp>
      <p:sp>
        <p:nvSpPr>
          <p:cNvPr id="26630" name="Line 9"/>
          <p:cNvSpPr>
            <a:spLocks noChangeShapeType="1"/>
          </p:cNvSpPr>
          <p:nvPr/>
        </p:nvSpPr>
        <p:spPr bwMode="auto">
          <a:xfrm>
            <a:off x="330200" y="1143000"/>
            <a:ext cx="8489950" cy="1588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146050" y="1692275"/>
            <a:ext cx="8851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800" b="1" dirty="0" smtClean="0">
                <a:solidFill>
                  <a:srgbClr val="000066"/>
                </a:solidFill>
              </a:rPr>
              <a:t>MR </a:t>
            </a:r>
            <a:r>
              <a:rPr lang="de-DE" sz="2800" b="1" dirty="0" err="1" smtClean="0">
                <a:solidFill>
                  <a:srgbClr val="000066"/>
                </a:solidFill>
              </a:rPr>
              <a:t>guided</a:t>
            </a:r>
            <a:r>
              <a:rPr lang="de-DE" sz="2800" b="1" dirty="0" smtClean="0">
                <a:solidFill>
                  <a:srgbClr val="000066"/>
                </a:solidFill>
              </a:rPr>
              <a:t> Treatment </a:t>
            </a:r>
            <a:r>
              <a:rPr lang="de-DE" sz="2800" b="1" dirty="0" err="1" smtClean="0">
                <a:solidFill>
                  <a:srgbClr val="000066"/>
                </a:solidFill>
              </a:rPr>
              <a:t>of</a:t>
            </a:r>
            <a:r>
              <a:rPr lang="de-DE" sz="2800" b="1" dirty="0" smtClean="0">
                <a:solidFill>
                  <a:srgbClr val="000066"/>
                </a:solidFill>
              </a:rPr>
              <a:t> </a:t>
            </a:r>
            <a:r>
              <a:rPr lang="de-DE" sz="2800" b="1" dirty="0" err="1" smtClean="0">
                <a:solidFill>
                  <a:srgbClr val="000066"/>
                </a:solidFill>
              </a:rPr>
              <a:t>the</a:t>
            </a:r>
            <a:r>
              <a:rPr lang="de-DE" sz="2800" b="1" dirty="0" smtClean="0">
                <a:solidFill>
                  <a:srgbClr val="000066"/>
                </a:solidFill>
              </a:rPr>
              <a:t> </a:t>
            </a:r>
            <a:r>
              <a:rPr lang="de-DE" sz="2800" b="1" dirty="0" err="1" smtClean="0">
                <a:solidFill>
                  <a:srgbClr val="000066"/>
                </a:solidFill>
              </a:rPr>
              <a:t>Arrhythmic</a:t>
            </a:r>
            <a:r>
              <a:rPr lang="de-DE" sz="2800" b="1" dirty="0" smtClean="0">
                <a:solidFill>
                  <a:srgbClr val="000066"/>
                </a:solidFill>
              </a:rPr>
              <a:t> Substrate</a:t>
            </a:r>
            <a:endParaRPr lang="de-DE" sz="1800" dirty="0">
              <a:solidFill>
                <a:srgbClr val="000066"/>
              </a:solidFill>
            </a:endParaRPr>
          </a:p>
        </p:txBody>
      </p:sp>
      <p:pic>
        <p:nvPicPr>
          <p:cNvPr id="26632" name="Picture 13" descr="HZ-Dresd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12177"/>
          <a:stretch>
            <a:fillRect/>
          </a:stretch>
        </p:blipFill>
        <p:spPr bwMode="auto">
          <a:xfrm>
            <a:off x="7137400" y="5527675"/>
            <a:ext cx="16827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7" descr="Frauenkirche-Strasser_Präsent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5524500"/>
            <a:ext cx="6159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5" descr="Dresden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b="27571"/>
          <a:stretch>
            <a:fillRect/>
          </a:stretch>
        </p:blipFill>
        <p:spPr bwMode="auto">
          <a:xfrm>
            <a:off x="2058988" y="5529263"/>
            <a:ext cx="18034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Textfeld 2"/>
          <p:cNvSpPr txBox="1">
            <a:spLocks noChangeArrowheads="1"/>
          </p:cNvSpPr>
          <p:nvPr/>
        </p:nvSpPr>
        <p:spPr bwMode="auto">
          <a:xfrm>
            <a:off x="3851021" y="346075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2"/>
          <p:cNvSpPr txBox="1">
            <a:spLocks/>
          </p:cNvSpPr>
          <p:nvPr/>
        </p:nvSpPr>
        <p:spPr bwMode="auto">
          <a:xfrm>
            <a:off x="0" y="685800"/>
            <a:ext cx="9144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66"/>
                </a:solidFill>
              </a:rPr>
              <a:t>Active catheter tracking: Catheter introduction</a:t>
            </a:r>
          </a:p>
        </p:txBody>
      </p:sp>
      <p:sp>
        <p:nvSpPr>
          <p:cNvPr id="46083" name="Line 5"/>
          <p:cNvSpPr>
            <a:spLocks noChangeShapeType="1"/>
          </p:cNvSpPr>
          <p:nvPr/>
        </p:nvSpPr>
        <p:spPr bwMode="auto">
          <a:xfrm>
            <a:off x="611188" y="549275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46089" name="Text Box 3"/>
          <p:cNvSpPr txBox="1">
            <a:spLocks noChangeArrowheads="1"/>
          </p:cNvSpPr>
          <p:nvPr/>
        </p:nvSpPr>
        <p:spPr bwMode="auto">
          <a:xfrm>
            <a:off x="104775" y="6502400"/>
            <a:ext cx="324167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/>
              <a:t>Gaspar et al., EHJ 2014</a:t>
            </a: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  <p:pic>
        <p:nvPicPr>
          <p:cNvPr id="4" name="cath introduc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1809750"/>
            <a:ext cx="4389501" cy="2469094"/>
          </a:xfrm>
          <a:prstGeom prst="rect">
            <a:avLst/>
          </a:prstGeom>
        </p:spPr>
      </p:pic>
      <p:pic>
        <p:nvPicPr>
          <p:cNvPr id="5" name="into RV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9502" y="4033306"/>
            <a:ext cx="4389501" cy="2469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2"/>
          <p:cNvSpPr txBox="1">
            <a:spLocks/>
          </p:cNvSpPr>
          <p:nvPr/>
        </p:nvSpPr>
        <p:spPr bwMode="auto">
          <a:xfrm>
            <a:off x="0" y="685800"/>
            <a:ext cx="9144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66"/>
                </a:solidFill>
              </a:rPr>
              <a:t>Active catheter tracking: CS intubation</a:t>
            </a:r>
          </a:p>
        </p:txBody>
      </p:sp>
      <p:sp>
        <p:nvSpPr>
          <p:cNvPr id="48131" name="Line 5"/>
          <p:cNvSpPr>
            <a:spLocks noChangeShapeType="1"/>
          </p:cNvSpPr>
          <p:nvPr/>
        </p:nvSpPr>
        <p:spPr bwMode="auto">
          <a:xfrm>
            <a:off x="611188" y="549275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  <p:pic>
        <p:nvPicPr>
          <p:cNvPr id="2" name="04_SD_IntubationC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575" y="2043113"/>
            <a:ext cx="7802563" cy="438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el 2"/>
          <p:cNvSpPr txBox="1">
            <a:spLocks/>
          </p:cNvSpPr>
          <p:nvPr/>
        </p:nvSpPr>
        <p:spPr bwMode="auto">
          <a:xfrm>
            <a:off x="0" y="685800"/>
            <a:ext cx="9144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66"/>
                </a:solidFill>
              </a:rPr>
              <a:t>Active catheter tracking: TSP and PV intubation</a:t>
            </a:r>
          </a:p>
        </p:txBody>
      </p:sp>
      <p:sp>
        <p:nvSpPr>
          <p:cNvPr id="52226" name="Text Box 8"/>
          <p:cNvSpPr txBox="1">
            <a:spLocks noChangeArrowheads="1"/>
          </p:cNvSpPr>
          <p:nvPr/>
        </p:nvSpPr>
        <p:spPr bwMode="auto">
          <a:xfrm>
            <a:off x="611188" y="66675"/>
            <a:ext cx="784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aseline="-25000">
                <a:solidFill>
                  <a:schemeClr val="bg1"/>
                </a:solidFill>
                <a:cs typeface="Arial" charset="0"/>
              </a:rPr>
              <a:t>Challenges for EP procedures in the MR scanner</a:t>
            </a:r>
          </a:p>
        </p:txBody>
      </p:sp>
      <p:sp>
        <p:nvSpPr>
          <p:cNvPr id="52227" name="Line 5"/>
          <p:cNvSpPr>
            <a:spLocks noChangeShapeType="1"/>
          </p:cNvSpPr>
          <p:nvPr/>
        </p:nvSpPr>
        <p:spPr bwMode="auto">
          <a:xfrm>
            <a:off x="611188" y="549275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52233" name="Text Box 3"/>
          <p:cNvSpPr txBox="1">
            <a:spLocks noChangeArrowheads="1"/>
          </p:cNvSpPr>
          <p:nvPr/>
        </p:nvSpPr>
        <p:spPr bwMode="auto">
          <a:xfrm>
            <a:off x="104775" y="6502400"/>
            <a:ext cx="324167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/>
              <a:t>Gaspar et al., EHJ 2014</a:t>
            </a: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  <p:pic>
        <p:nvPicPr>
          <p:cNvPr id="3" name="07_SD_TS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75" y="1704728"/>
            <a:ext cx="4682134" cy="2633701"/>
          </a:xfrm>
          <a:prstGeom prst="rect">
            <a:avLst/>
          </a:prstGeom>
        </p:spPr>
      </p:pic>
      <p:pic>
        <p:nvPicPr>
          <p:cNvPr id="5" name="08_SD_Untere_PV_Äst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5488" y="4224299"/>
            <a:ext cx="4682134" cy="2633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2"/>
          <p:cNvSpPr txBox="1">
            <a:spLocks/>
          </p:cNvSpPr>
          <p:nvPr/>
        </p:nvSpPr>
        <p:spPr bwMode="auto">
          <a:xfrm>
            <a:off x="0" y="685800"/>
            <a:ext cx="9144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66"/>
                </a:solidFill>
              </a:rPr>
              <a:t>Active catheter tracking: Activation RA + LA</a:t>
            </a:r>
          </a:p>
        </p:txBody>
      </p:sp>
      <p:sp>
        <p:nvSpPr>
          <p:cNvPr id="54274" name="Text Box 8"/>
          <p:cNvSpPr txBox="1">
            <a:spLocks noChangeArrowheads="1"/>
          </p:cNvSpPr>
          <p:nvPr/>
        </p:nvSpPr>
        <p:spPr bwMode="auto">
          <a:xfrm>
            <a:off x="611188" y="66675"/>
            <a:ext cx="784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aseline="-25000">
                <a:solidFill>
                  <a:schemeClr val="bg1"/>
                </a:solidFill>
                <a:cs typeface="Arial" charset="0"/>
              </a:rPr>
              <a:t>Challenges for EP procedures in the MR scanner</a:t>
            </a:r>
          </a:p>
        </p:txBody>
      </p:sp>
      <p:sp>
        <p:nvSpPr>
          <p:cNvPr id="54275" name="Line 5"/>
          <p:cNvSpPr>
            <a:spLocks noChangeShapeType="1"/>
          </p:cNvSpPr>
          <p:nvPr/>
        </p:nvSpPr>
        <p:spPr bwMode="auto">
          <a:xfrm>
            <a:off x="611188" y="549275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  <p:pic>
        <p:nvPicPr>
          <p:cNvPr id="2" name="10_SD_RotationAktivierungsMa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837" y="1809750"/>
            <a:ext cx="7802563" cy="438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el 2"/>
          <p:cNvSpPr txBox="1">
            <a:spLocks/>
          </p:cNvSpPr>
          <p:nvPr/>
        </p:nvSpPr>
        <p:spPr bwMode="auto">
          <a:xfrm>
            <a:off x="685800" y="4762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2800">
                <a:solidFill>
                  <a:srgbClr val="000066"/>
                </a:solidFill>
              </a:rPr>
              <a:t>Conclusions</a:t>
            </a:r>
          </a:p>
        </p:txBody>
      </p:sp>
      <p:sp>
        <p:nvSpPr>
          <p:cNvPr id="6" name="Inhaltsplatzhalter 3"/>
          <p:cNvSpPr txBox="1">
            <a:spLocks/>
          </p:cNvSpPr>
          <p:nvPr/>
        </p:nvSpPr>
        <p:spPr bwMode="auto">
          <a:xfrm>
            <a:off x="519113" y="1554163"/>
            <a:ext cx="820737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50000"/>
              </a:spcBef>
              <a:buFontTx/>
              <a:buChar char="-"/>
            </a:pPr>
            <a:r>
              <a:rPr lang="en-US" sz="1900" b="1"/>
              <a:t>Potential advantages </a:t>
            </a:r>
            <a:r>
              <a:rPr lang="en-US" sz="1900"/>
              <a:t>of MR interventional EP procedures relate to the combination of anatomical, functional and substrate informations.</a:t>
            </a: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  <a:buFontTx/>
              <a:buChar char="-"/>
            </a:pPr>
            <a:r>
              <a:rPr lang="en-US" sz="1900" b="1"/>
              <a:t>To evaluate those </a:t>
            </a:r>
            <a:r>
              <a:rPr lang="en-US" sz="1900"/>
              <a:t>in a clinical meaningful way, a concise „MR-only“ workflow for all clinically relevant EP procedures is needed.</a:t>
            </a: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  <a:buFontTx/>
              <a:buChar char="-"/>
            </a:pPr>
            <a:r>
              <a:rPr lang="en-US" sz="1900" b="1"/>
              <a:t>Challenges</a:t>
            </a:r>
            <a:r>
              <a:rPr lang="en-US" sz="1900"/>
              <a:t> are various, however, initial diagnostic EP studies and ablation procedures have safely been performed.</a:t>
            </a: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  <a:buFontTx/>
              <a:buChar char="-"/>
            </a:pPr>
            <a:r>
              <a:rPr lang="en-US" sz="1900" b="1"/>
              <a:t>A first irrigated ablation catheter </a:t>
            </a:r>
            <a:r>
              <a:rPr lang="en-US" sz="1900"/>
              <a:t>and EP recording system are safety tested and ready for clinical use </a:t>
            </a:r>
            <a:r>
              <a:rPr lang="en-US" sz="1900">
                <a:solidFill>
                  <a:srgbClr val="FF0000"/>
                </a:solidFill>
              </a:rPr>
              <a:t>– even with active tracking</a:t>
            </a:r>
            <a:endParaRPr lang="en-US" sz="1900"/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  <a:buFontTx/>
              <a:buChar char="-"/>
            </a:pPr>
            <a:r>
              <a:rPr lang="en-US" sz="1900" b="1"/>
              <a:t>Wider clinical application </a:t>
            </a:r>
            <a:r>
              <a:rPr lang="en-US" sz="1900"/>
              <a:t>requires </a:t>
            </a:r>
            <a:r>
              <a:rPr lang="en-US" sz="1900">
                <a:solidFill>
                  <a:srgbClr val="FF0000"/>
                </a:solidFill>
              </a:rPr>
              <a:t>12-lead ECGs </a:t>
            </a:r>
            <a:r>
              <a:rPr lang="en-US" sz="1900"/>
              <a:t>and numerous catheters, wires, needles and other interventional tools.</a:t>
            </a:r>
          </a:p>
        </p:txBody>
      </p:sp>
      <p:sp>
        <p:nvSpPr>
          <p:cNvPr id="56323" name="Line 5"/>
          <p:cNvSpPr>
            <a:spLocks noChangeShapeType="1"/>
          </p:cNvSpPr>
          <p:nvPr/>
        </p:nvSpPr>
        <p:spPr bwMode="auto">
          <a:xfrm>
            <a:off x="611188" y="549275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7016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>
                <a:solidFill>
                  <a:srgbClr val="000066"/>
                </a:solidFill>
              </a:rPr>
              <a:t>Presenter Disclosure Information</a:t>
            </a:r>
          </a:p>
        </p:txBody>
      </p:sp>
      <p:sp>
        <p:nvSpPr>
          <p:cNvPr id="320515" name="Rectangle 3"/>
          <p:cNvSpPr>
            <a:spLocks noChangeArrowheads="1"/>
          </p:cNvSpPr>
          <p:nvPr/>
        </p:nvSpPr>
        <p:spPr bwMode="auto">
          <a:xfrm>
            <a:off x="295275" y="2349500"/>
            <a:ext cx="85312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2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ea typeface="+mn-ea"/>
                <a:cs typeface="Arial" pitchFamily="34" charset="0"/>
              </a:rPr>
              <a:t>C. </a:t>
            </a:r>
            <a:r>
              <a:rPr lang="en-US" dirty="0" err="1">
                <a:latin typeface="Arial" pitchFamily="34" charset="0"/>
                <a:ea typeface="+mn-ea"/>
                <a:cs typeface="Arial" pitchFamily="34" charset="0"/>
              </a:rPr>
              <a:t>Piorkowski</a:t>
            </a:r>
            <a:r>
              <a:rPr lang="en-US" dirty="0">
                <a:latin typeface="Arial" pitchFamily="34" charset="0"/>
                <a:ea typeface="+mn-ea"/>
                <a:cs typeface="Arial" pitchFamily="34" charset="0"/>
              </a:rPr>
              <a:t> has the following disclosures</a:t>
            </a:r>
          </a:p>
          <a:p>
            <a:pPr>
              <a:spcBef>
                <a:spcPct val="20000"/>
              </a:spcBef>
              <a:defRPr/>
            </a:pPr>
            <a:endParaRPr lang="en-US" sz="1000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1000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dirty="0">
                <a:latin typeface="Arial" pitchFamily="34" charset="0"/>
                <a:ea typeface="+mn-ea"/>
                <a:cs typeface="Arial" pitchFamily="34" charset="0"/>
              </a:rPr>
              <a:t>Lecture honoraria: </a:t>
            </a: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SJM, </a:t>
            </a:r>
            <a:r>
              <a:rPr lang="en-US" dirty="0" err="1">
                <a:latin typeface="Arial" pitchFamily="34" charset="0"/>
                <a:ea typeface="+mn-ea"/>
                <a:cs typeface="Arial" pitchFamily="34" charset="0"/>
              </a:rPr>
              <a:t>Biotronik</a:t>
            </a:r>
            <a:r>
              <a:rPr lang="en-US" dirty="0"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Medtronic, Siemens, Bayer, Pfizer</a:t>
            </a: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1000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dirty="0">
                <a:latin typeface="Arial" pitchFamily="34" charset="0"/>
                <a:ea typeface="+mn-ea"/>
                <a:cs typeface="Arial" pitchFamily="34" charset="0"/>
              </a:rPr>
              <a:t>Advisory board member: </a:t>
            </a: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SJM, Siemens, </a:t>
            </a:r>
            <a:r>
              <a:rPr lang="en-US" dirty="0" err="1" smtClean="0">
                <a:latin typeface="Arial" pitchFamily="34" charset="0"/>
                <a:ea typeface="+mn-ea"/>
                <a:cs typeface="Arial" pitchFamily="34" charset="0"/>
              </a:rPr>
              <a:t>Biosense</a:t>
            </a: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, </a:t>
            </a: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1000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dirty="0">
                <a:latin typeface="Arial" pitchFamily="34" charset="0"/>
                <a:ea typeface="+mn-ea"/>
                <a:cs typeface="Arial" pitchFamily="34" charset="0"/>
              </a:rPr>
              <a:t>Research support: </a:t>
            </a: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SJM, </a:t>
            </a:r>
            <a:r>
              <a:rPr lang="en-US" dirty="0" err="1">
                <a:latin typeface="Arial" pitchFamily="34" charset="0"/>
                <a:ea typeface="+mn-ea"/>
                <a:cs typeface="Arial" pitchFamily="34" charset="0"/>
              </a:rPr>
              <a:t>Biotronik</a:t>
            </a:r>
            <a:r>
              <a:rPr lang="en-US" dirty="0"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ea typeface="+mn-ea"/>
                <a:cs typeface="Arial" pitchFamily="34" charset="0"/>
              </a:rPr>
              <a:t>Imricor</a:t>
            </a:r>
            <a:r>
              <a:rPr lang="en-US" dirty="0"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ea typeface="+mn-ea"/>
                <a:cs typeface="Arial" pitchFamily="34" charset="0"/>
              </a:rPr>
              <a:t>Philips, </a:t>
            </a:r>
            <a:r>
              <a:rPr lang="en-US" dirty="0" err="1" smtClean="0">
                <a:latin typeface="Arial" pitchFamily="34" charset="0"/>
                <a:ea typeface="+mn-ea"/>
                <a:cs typeface="Arial" pitchFamily="34" charset="0"/>
              </a:rPr>
              <a:t>Biosense</a:t>
            </a: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7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Line 5"/>
          <p:cNvSpPr>
            <a:spLocks noChangeShapeType="1"/>
          </p:cNvSpPr>
          <p:nvPr/>
        </p:nvSpPr>
        <p:spPr bwMode="auto">
          <a:xfrm>
            <a:off x="611188" y="549275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Titel 2"/>
          <p:cNvSpPr txBox="1">
            <a:spLocks/>
          </p:cNvSpPr>
          <p:nvPr/>
        </p:nvSpPr>
        <p:spPr bwMode="auto">
          <a:xfrm>
            <a:off x="685800" y="6937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000066"/>
                </a:solidFill>
              </a:rPr>
              <a:t>Why does EP wants to move into MR ?</a:t>
            </a:r>
            <a:endParaRPr lang="de-DE" sz="2800" kern="0" dirty="0">
              <a:solidFill>
                <a:srgbClr val="000066"/>
              </a:solidFill>
              <a:latin typeface="Times New Roman"/>
            </a:endParaRPr>
          </a:p>
        </p:txBody>
      </p:sp>
      <p:sp>
        <p:nvSpPr>
          <p:cNvPr id="11" name="Inhaltsplatzhalter 3"/>
          <p:cNvSpPr txBox="1">
            <a:spLocks/>
          </p:cNvSpPr>
          <p:nvPr/>
        </p:nvSpPr>
        <p:spPr bwMode="auto">
          <a:xfrm>
            <a:off x="609600" y="1836738"/>
            <a:ext cx="7924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400" kern="0" dirty="0" smtClean="0"/>
              <a:t>Fluoroscopy free working environment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400" kern="0" dirty="0" smtClean="0"/>
              <a:t>Three-dimensional real-time visualization of </a:t>
            </a:r>
          </a:p>
          <a:p>
            <a:pPr lvl="1"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kern="0" dirty="0" smtClean="0">
                <a:ea typeface="+mn-ea"/>
                <a:cs typeface="+mn-cs"/>
              </a:rPr>
              <a:t>cardiac anatomy</a:t>
            </a:r>
          </a:p>
          <a:p>
            <a:pPr lvl="1"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kern="0" dirty="0" smtClean="0">
                <a:ea typeface="+mn-ea"/>
                <a:cs typeface="+mn-cs"/>
              </a:rPr>
              <a:t>arrhythmia substrates </a:t>
            </a:r>
          </a:p>
          <a:p>
            <a:pPr lvl="1"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kern="0" dirty="0" smtClean="0">
                <a:ea typeface="+mn-ea"/>
                <a:cs typeface="+mn-cs"/>
              </a:rPr>
              <a:t>neighboring structures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400" kern="0" dirty="0" smtClean="0"/>
              <a:t>Description of lesion formation / gap formation</a:t>
            </a:r>
          </a:p>
          <a:p>
            <a:pPr lvl="1"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kern="0" dirty="0" smtClean="0">
                <a:ea typeface="+mn-ea"/>
                <a:cs typeface="+mn-cs"/>
              </a:rPr>
              <a:t>direct tissue changes</a:t>
            </a:r>
          </a:p>
          <a:p>
            <a:pPr lvl="1"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kern="0" dirty="0" smtClean="0">
                <a:ea typeface="+mn-ea"/>
                <a:cs typeface="+mn-cs"/>
              </a:rPr>
              <a:t>MR thermometry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400" kern="0" dirty="0" smtClean="0"/>
              <a:t>Immediate detection of complications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endParaRPr lang="en-US" sz="2400" kern="0" dirty="0"/>
          </a:p>
        </p:txBody>
      </p:sp>
      <p:sp>
        <p:nvSpPr>
          <p:cNvPr id="30725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5"/>
          <p:cNvSpPr>
            <a:spLocks noChangeShapeType="1"/>
          </p:cNvSpPr>
          <p:nvPr/>
        </p:nvSpPr>
        <p:spPr bwMode="auto">
          <a:xfrm>
            <a:off x="611188" y="549275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770" name="Text Box 8"/>
          <p:cNvSpPr txBox="1">
            <a:spLocks noChangeArrowheads="1"/>
          </p:cNvSpPr>
          <p:nvPr/>
        </p:nvSpPr>
        <p:spPr bwMode="auto">
          <a:xfrm>
            <a:off x="611188" y="66675"/>
            <a:ext cx="784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aseline="-25000">
                <a:solidFill>
                  <a:schemeClr val="bg1"/>
                </a:solidFill>
                <a:cs typeface="Arial" charset="0"/>
              </a:rPr>
              <a:t>Challenges for EP procedures in the MR scanner</a:t>
            </a:r>
          </a:p>
        </p:txBody>
      </p:sp>
      <p:sp>
        <p:nvSpPr>
          <p:cNvPr id="10" name="Titel 2"/>
          <p:cNvSpPr txBox="1">
            <a:spLocks/>
          </p:cNvSpPr>
          <p:nvPr/>
        </p:nvSpPr>
        <p:spPr bwMode="auto">
          <a:xfrm>
            <a:off x="649288" y="14097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de-DE" sz="2800" kern="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2772" name="Titel 2"/>
          <p:cNvSpPr txBox="1">
            <a:spLocks/>
          </p:cNvSpPr>
          <p:nvPr/>
        </p:nvSpPr>
        <p:spPr bwMode="auto">
          <a:xfrm>
            <a:off x="685800" y="6619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66"/>
                </a:solidFill>
              </a:rPr>
              <a:t>Challenges for EP procedures in the MR</a:t>
            </a:r>
          </a:p>
        </p:txBody>
      </p:sp>
      <p:sp>
        <p:nvSpPr>
          <p:cNvPr id="32774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15" name="Inhaltsplatzhalter 3"/>
          <p:cNvSpPr txBox="1">
            <a:spLocks/>
          </p:cNvSpPr>
          <p:nvPr/>
        </p:nvSpPr>
        <p:spPr bwMode="auto">
          <a:xfrm>
            <a:off x="271463" y="1881188"/>
            <a:ext cx="8610600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400" kern="0" dirty="0" smtClean="0"/>
              <a:t>Completely different interventional working setup </a:t>
            </a:r>
          </a:p>
          <a:p>
            <a:pPr lvl="1"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kern="0" dirty="0" smtClean="0">
                <a:ea typeface="+mn-ea"/>
                <a:cs typeface="+mn-cs"/>
              </a:rPr>
              <a:t>limited patient access, difficult patient monitoring, no 12 lead ECG</a:t>
            </a:r>
          </a:p>
          <a:p>
            <a:pPr lvl="1"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kern="0" dirty="0" smtClean="0">
                <a:ea typeface="+mn-ea"/>
                <a:cs typeface="+mn-cs"/>
              </a:rPr>
              <a:t>communication issues, defibrillation issues, no in-room scanner control</a:t>
            </a: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400" kern="0" dirty="0" smtClean="0"/>
              <a:t>Need for MR compatible/safe material (wires, sheaths, catheters)</a:t>
            </a: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400" kern="0" dirty="0" smtClean="0"/>
              <a:t>Need for MR compatible/safe EP recording system, RF delivery</a:t>
            </a:r>
            <a:endParaRPr lang="en-US" sz="2000" kern="0" dirty="0" smtClean="0"/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400" kern="0" dirty="0" smtClean="0"/>
              <a:t>Issue of visualization/tracking of </a:t>
            </a:r>
            <a:r>
              <a:rPr lang="en-US" sz="2400" kern="0" dirty="0" err="1" smtClean="0"/>
              <a:t>intracardiac</a:t>
            </a:r>
            <a:r>
              <a:rPr lang="en-US" sz="2400" kern="0" dirty="0" smtClean="0"/>
              <a:t> tools in the scanner</a:t>
            </a: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"/>
          <p:cNvSpPr txBox="1">
            <a:spLocks/>
          </p:cNvSpPr>
          <p:nvPr/>
        </p:nvSpPr>
        <p:spPr bwMode="auto">
          <a:xfrm>
            <a:off x="649288" y="14097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de-DE" sz="2800" kern="0" dirty="0">
              <a:solidFill>
                <a:srgbClr val="FFFF00"/>
              </a:solidFill>
              <a:latin typeface="Times New Roman"/>
            </a:endParaRPr>
          </a:p>
        </p:txBody>
      </p:sp>
      <p:pic>
        <p:nvPicPr>
          <p:cNvPr id="34819" name="Picture 3" descr="fig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 b="15230"/>
          <a:stretch>
            <a:fillRect/>
          </a:stretch>
        </p:blipFill>
        <p:spPr bwMode="auto">
          <a:xfrm>
            <a:off x="323850" y="1557338"/>
            <a:ext cx="8509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3"/>
          <p:cNvSpPr txBox="1">
            <a:spLocks/>
          </p:cNvSpPr>
          <p:nvPr/>
        </p:nvSpPr>
        <p:spPr bwMode="auto">
          <a:xfrm>
            <a:off x="496888" y="4549775"/>
            <a:ext cx="820737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kern="0" smtClean="0"/>
              <a:t>Problems solved:</a:t>
            </a:r>
          </a:p>
          <a:p>
            <a:pPr eaLnBrk="1" hangingPunct="1">
              <a:lnSpc>
                <a:spcPct val="150000"/>
              </a:lnSpc>
              <a:spcBef>
                <a:spcPts val="60"/>
              </a:spcBef>
              <a:buFontTx/>
              <a:buChar char="-"/>
              <a:defRPr/>
            </a:pPr>
            <a:r>
              <a:rPr lang="en-US" sz="2000" kern="0" smtClean="0"/>
              <a:t>sterile patient access, patient monitoring, communication,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sz="2000" kern="0" smtClean="0"/>
              <a:t>MR compatible catheter technology / EP recording system </a:t>
            </a: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611188" y="533400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2" name="Titel 2"/>
          <p:cNvSpPr txBox="1">
            <a:spLocks/>
          </p:cNvSpPr>
          <p:nvPr/>
        </p:nvSpPr>
        <p:spPr bwMode="auto">
          <a:xfrm>
            <a:off x="685800" y="6619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66"/>
                </a:solidFill>
              </a:rPr>
              <a:t>MR interventional EP: First steps</a:t>
            </a:r>
          </a:p>
        </p:txBody>
      </p:sp>
      <p:sp>
        <p:nvSpPr>
          <p:cNvPr id="34823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824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34825" name="Text Box 3"/>
          <p:cNvSpPr txBox="1">
            <a:spLocks noChangeArrowheads="1"/>
          </p:cNvSpPr>
          <p:nvPr/>
        </p:nvSpPr>
        <p:spPr bwMode="auto">
          <a:xfrm>
            <a:off x="7023100" y="6502400"/>
            <a:ext cx="20859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/>
              <a:t>Eitel et al, EHJ 2012</a:t>
            </a:r>
          </a:p>
        </p:txBody>
      </p:sp>
      <p:sp>
        <p:nvSpPr>
          <p:cNvPr id="12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5"/>
          <p:cNvSpPr>
            <a:spLocks noChangeShapeType="1"/>
          </p:cNvSpPr>
          <p:nvPr/>
        </p:nvSpPr>
        <p:spPr bwMode="auto">
          <a:xfrm>
            <a:off x="611188" y="549275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67" name="Titel 2"/>
          <p:cNvSpPr txBox="1">
            <a:spLocks/>
          </p:cNvSpPr>
          <p:nvPr/>
        </p:nvSpPr>
        <p:spPr bwMode="auto">
          <a:xfrm>
            <a:off x="685800" y="6619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66"/>
                </a:solidFill>
              </a:rPr>
              <a:t>MR interventional EP: First steps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pic>
        <p:nvPicPr>
          <p:cNvPr id="36870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54500" b="52762"/>
          <a:stretch>
            <a:fillRect/>
          </a:stretch>
        </p:blipFill>
        <p:spPr bwMode="auto">
          <a:xfrm>
            <a:off x="98425" y="3802063"/>
            <a:ext cx="425132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4706938" y="4168775"/>
            <a:ext cx="411162" cy="665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2174875" y="3976688"/>
            <a:ext cx="412750" cy="665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grpSp>
        <p:nvGrpSpPr>
          <p:cNvPr id="36873" name="Gruppieren 13"/>
          <p:cNvGrpSpPr>
            <a:grpSpLocks/>
          </p:cNvGrpSpPr>
          <p:nvPr/>
        </p:nvGrpSpPr>
        <p:grpSpPr bwMode="auto">
          <a:xfrm>
            <a:off x="169863" y="2109788"/>
            <a:ext cx="3879850" cy="1295400"/>
            <a:chOff x="573975" y="2240379"/>
            <a:chExt cx="3879269" cy="1295155"/>
          </a:xfrm>
        </p:grpSpPr>
        <p:pic>
          <p:nvPicPr>
            <p:cNvPr id="1844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1" t="6346" r="2074"/>
            <a:stretch>
              <a:fillRect/>
            </a:stretch>
          </p:blipFill>
          <p:spPr bwMode="auto">
            <a:xfrm>
              <a:off x="573975" y="2240379"/>
              <a:ext cx="3879269" cy="1295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" name="Rechteck 12"/>
            <p:cNvSpPr/>
            <p:nvPr/>
          </p:nvSpPr>
          <p:spPr>
            <a:xfrm>
              <a:off x="646989" y="2256251"/>
              <a:ext cx="85712" cy="1745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6" name="Rechteck 15"/>
          <p:cNvSpPr/>
          <p:nvPr/>
        </p:nvSpPr>
        <p:spPr>
          <a:xfrm>
            <a:off x="3989388" y="4129088"/>
            <a:ext cx="412750" cy="665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sp>
        <p:nvSpPr>
          <p:cNvPr id="36875" name="Text Box 3"/>
          <p:cNvSpPr txBox="1">
            <a:spLocks noChangeArrowheads="1"/>
          </p:cNvSpPr>
          <p:nvPr/>
        </p:nvSpPr>
        <p:spPr bwMode="auto">
          <a:xfrm>
            <a:off x="5894388" y="6513513"/>
            <a:ext cx="32416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/>
              <a:t>Piorkowski et al., CircAE 2013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8" y="2339975"/>
            <a:ext cx="485616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2"/>
          <p:cNvSpPr txBox="1">
            <a:spLocks/>
          </p:cNvSpPr>
          <p:nvPr/>
        </p:nvSpPr>
        <p:spPr bwMode="auto">
          <a:xfrm>
            <a:off x="685800" y="6667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66"/>
                </a:solidFill>
              </a:rPr>
              <a:t>Real-time MRI guided isthmus ablation</a:t>
            </a:r>
          </a:p>
        </p:txBody>
      </p:sp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5867400" y="6502400"/>
            <a:ext cx="32416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/>
              <a:t>Piorkowski et al., CircAE 2013</a:t>
            </a:r>
          </a:p>
        </p:txBody>
      </p:sp>
      <p:pic>
        <p:nvPicPr>
          <p:cNvPr id="37891" name="Picture 2" descr="fig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r="5449"/>
          <a:stretch>
            <a:fillRect/>
          </a:stretch>
        </p:blipFill>
        <p:spPr bwMode="auto">
          <a:xfrm>
            <a:off x="157163" y="1628775"/>
            <a:ext cx="88074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611188" y="549275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894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895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3"/>
          <p:cNvSpPr txBox="1">
            <a:spLocks noChangeArrowheads="1"/>
          </p:cNvSpPr>
          <p:nvPr/>
        </p:nvSpPr>
        <p:spPr bwMode="auto">
          <a:xfrm>
            <a:off x="5867400" y="6502400"/>
            <a:ext cx="32416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/>
              <a:t>Piorkowski et al., CircAE 2013</a:t>
            </a:r>
          </a:p>
        </p:txBody>
      </p:sp>
      <p:pic>
        <p:nvPicPr>
          <p:cNvPr id="39938" name="Picture 2" descr="fig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r="4541"/>
          <a:stretch>
            <a:fillRect/>
          </a:stretch>
        </p:blipFill>
        <p:spPr bwMode="auto">
          <a:xfrm>
            <a:off x="285750" y="1928813"/>
            <a:ext cx="860742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el 2"/>
          <p:cNvSpPr txBox="1">
            <a:spLocks/>
          </p:cNvSpPr>
          <p:nvPr/>
        </p:nvSpPr>
        <p:spPr bwMode="auto">
          <a:xfrm>
            <a:off x="685800" y="6667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66"/>
                </a:solidFill>
              </a:rPr>
              <a:t>Proof of bidirectional isthmus block</a:t>
            </a:r>
          </a:p>
        </p:txBody>
      </p:sp>
      <p:sp>
        <p:nvSpPr>
          <p:cNvPr id="39940" name="Line 5"/>
          <p:cNvSpPr>
            <a:spLocks noChangeShapeType="1"/>
          </p:cNvSpPr>
          <p:nvPr/>
        </p:nvSpPr>
        <p:spPr bwMode="auto">
          <a:xfrm>
            <a:off x="611188" y="549275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1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el 2"/>
          <p:cNvSpPr txBox="1">
            <a:spLocks/>
          </p:cNvSpPr>
          <p:nvPr/>
        </p:nvSpPr>
        <p:spPr bwMode="auto">
          <a:xfrm>
            <a:off x="685800" y="6667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66"/>
                </a:solidFill>
              </a:rPr>
              <a:t>Passive catheter tracking</a:t>
            </a:r>
          </a:p>
        </p:txBody>
      </p:sp>
      <p:sp>
        <p:nvSpPr>
          <p:cNvPr id="41988" name="Text Box 8"/>
          <p:cNvSpPr txBox="1">
            <a:spLocks noChangeArrowheads="1"/>
          </p:cNvSpPr>
          <p:nvPr/>
        </p:nvSpPr>
        <p:spPr bwMode="auto">
          <a:xfrm>
            <a:off x="611188" y="66675"/>
            <a:ext cx="784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aseline="-25000">
                <a:solidFill>
                  <a:schemeClr val="bg1"/>
                </a:solidFill>
                <a:cs typeface="Arial" charset="0"/>
              </a:rPr>
              <a:t>Challenges for EP procedures in the MR scanner</a:t>
            </a: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611188" y="549275"/>
            <a:ext cx="784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90" name="Line 4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2555875" y="2286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>
              <a:latin typeface="Times New Roman" charset="0"/>
            </a:endParaRPr>
          </a:p>
        </p:txBody>
      </p:sp>
      <p:sp>
        <p:nvSpPr>
          <p:cNvPr id="41992" name="Text Box 3"/>
          <p:cNvSpPr txBox="1">
            <a:spLocks noChangeArrowheads="1"/>
          </p:cNvSpPr>
          <p:nvPr/>
        </p:nvSpPr>
        <p:spPr bwMode="auto">
          <a:xfrm>
            <a:off x="5867400" y="6502400"/>
            <a:ext cx="32416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/>
              <a:t>Piorkowski et al., CircAE 2013</a:t>
            </a: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3851021" y="171450"/>
            <a:ext cx="1441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0066"/>
                </a:solidFill>
              </a:rPr>
              <a:t>SCMR 2015</a:t>
            </a:r>
            <a:endParaRPr lang="de-DE" sz="1800" dirty="0">
              <a:solidFill>
                <a:srgbClr val="000066"/>
              </a:solidFill>
            </a:endParaRPr>
          </a:p>
        </p:txBody>
      </p:sp>
      <p:pic>
        <p:nvPicPr>
          <p:cNvPr id="4" name="movie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651" y="2205038"/>
            <a:ext cx="3905589" cy="3905589"/>
          </a:xfrm>
          <a:prstGeom prst="rect">
            <a:avLst/>
          </a:prstGeom>
        </p:spPr>
      </p:pic>
      <p:pic>
        <p:nvPicPr>
          <p:cNvPr id="5" name="movie 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62501" y="2205038"/>
            <a:ext cx="3905589" cy="3905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ection">
  <a:themeElements>
    <a:clrScheme name="S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500</Words>
  <Application>Microsoft Office PowerPoint</Application>
  <PresentationFormat>On-screen Show (4:3)</PresentationFormat>
  <Paragraphs>87</Paragraphs>
  <Slides>14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Times New Roman</vt:lpstr>
      <vt:lpstr>StarSymbol</vt:lpstr>
      <vt:lpstr>ＭＳ Ｐゴシック</vt:lpstr>
      <vt:lpstr>Standarddesign</vt:lpstr>
      <vt:lpstr>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strasser</dc:creator>
  <cp:lastModifiedBy>Robert J. Lederman</cp:lastModifiedBy>
  <cp:revision>376</cp:revision>
  <dcterms:created xsi:type="dcterms:W3CDTF">2008-01-15T10:30:01Z</dcterms:created>
  <dcterms:modified xsi:type="dcterms:W3CDTF">2015-02-11T17:37:37Z</dcterms:modified>
</cp:coreProperties>
</file>