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80" r:id="rId2"/>
    <p:sldId id="311" r:id="rId3"/>
    <p:sldId id="322" r:id="rId4"/>
    <p:sldId id="325" r:id="rId5"/>
    <p:sldId id="323" r:id="rId6"/>
    <p:sldId id="319" r:id="rId7"/>
    <p:sldId id="318" r:id="rId8"/>
    <p:sldId id="321" r:id="rId9"/>
    <p:sldId id="324" r:id="rId10"/>
    <p:sldId id="326" r:id="rId11"/>
  </p:sldIdLst>
  <p:sldSz cx="9144000" cy="6858000" type="screen4x3"/>
  <p:notesSz cx="7019925" cy="9305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4">
          <p15:clr>
            <a:srgbClr val="A4A3A4"/>
          </p15:clr>
        </p15:guide>
        <p15:guide id="3" orient="horz" pos="1776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128"/>
    <a:srgbClr val="A50021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434" autoAdjust="0"/>
  </p:normalViewPr>
  <p:slideViewPr>
    <p:cSldViewPr>
      <p:cViewPr varScale="1">
        <p:scale>
          <a:sx n="79" d="100"/>
          <a:sy n="79" d="100"/>
        </p:scale>
        <p:origin x="43" y="82"/>
      </p:cViewPr>
      <p:guideLst>
        <p:guide orient="horz" pos="2160"/>
        <p:guide pos="144"/>
        <p:guide orient="horz" pos="1776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72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273" cy="46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295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129" y="0"/>
            <a:ext cx="3042273" cy="46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295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6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298" y="4420623"/>
            <a:ext cx="5615331" cy="418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6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706"/>
            <a:ext cx="3042273" cy="46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295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295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D924F7C2-31B1-4C50-B7C0-BEE2D07A0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83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947" indent="-275749" defTabSz="932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995" indent="-220599" defTabSz="932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193" indent="-220599" defTabSz="932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5391" indent="-220599" defTabSz="932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589" indent="-220599" defTabSz="932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787" indent="-220599" defTabSz="932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985" indent="-220599" defTabSz="932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0183" indent="-220599" defTabSz="932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4C5DE4-9E1C-464D-BFC0-80728A11BB3C}" type="slidenum">
              <a:rPr lang="en-US" sz="1300"/>
              <a:pPr>
                <a:spcBef>
                  <a:spcPct val="0"/>
                </a:spcBef>
              </a:pPr>
              <a:t>1</a:t>
            </a:fld>
            <a:endParaRPr lang="en-US" sz="130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26" tIns="45662" rIns="91326" bIns="45662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C886BF-0AF9-4BB1-9D16-E022FAF52823}" type="slidenum">
              <a:rPr 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56137" cy="349250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57" y="4420623"/>
            <a:ext cx="5153734" cy="4186743"/>
          </a:xfrm>
          <a:noFill/>
        </p:spPr>
        <p:txBody>
          <a:bodyPr lIns="91326" tIns="45662" rIns="91326" bIns="45662"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6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41C6-BDDE-4A7D-A434-E9C5C5C73FE4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2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312B-63F0-405C-88C5-35B1F62D72AB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AC19F-5E26-436D-BFA7-BB0595800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9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A0F0-6487-4EC0-9785-BA98243FCBE7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D3FE-05D6-4076-A7EB-20DAFFE2D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2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8543925" y="64008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69FC2806-EE37-4990-98B7-DBC1220D2D96}" type="slidenum">
              <a:rPr lang="en-US" sz="1200"/>
              <a:pPr algn="ctr" eaLnBrk="1" hangingPunct="1"/>
              <a:t>‹#›</a:t>
            </a:fld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2E02-69F1-4018-82F5-E8DB9881C047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9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4364-BE64-4FDE-858A-624BFF548CC8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8719F-309B-4655-8454-288998655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974B-C712-45A0-9038-9CEE0D5523F1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F0262-1843-4BA4-BF32-057265E82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1DFD-19B6-4E38-A423-30C6D72B04E2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383B1-92EE-49CE-85FB-11DCDA9ED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DB54-54CC-44E7-826F-B52A786C48BD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5691" y="6389709"/>
            <a:ext cx="381000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DF2B5-C15F-479B-8823-623624D9F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5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8534400" y="64008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29286B89-507F-411B-9BD2-2633FA88A54E}" type="slidenum">
              <a:rPr lang="en-US" sz="1200"/>
              <a:pPr algn="ctr" eaLnBrk="1" hangingPunct="1"/>
              <a:t>‹#›</a:t>
            </a:fld>
            <a:endParaRPr lang="en-US" sz="120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8C07-D905-4A95-B52C-C8C38A00BC7A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9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D03D-238B-415A-A96F-ABD8D5DA0B35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8D03-7D05-4AA5-A497-6AAC527E8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6A6C-0FB1-4918-84CA-2A8649AB7F01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CF0E3-BF16-41A0-B34A-67A717296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7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6300788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FA3739D-683B-415E-AD2C-8082D3DBB9F6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3810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8D99362-E8FA-4C0A-BFB4-3E4801860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 lIns="92075" tIns="46038" rIns="92075" bIns="46038"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MiRTLE Medical, LLC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12-Lead ECG During MRI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Jay Ward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Executive Vice-President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76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rgbClr val="930128"/>
                </a:solidFill>
              </a:rPr>
              <a:t>i</a:t>
            </a:r>
            <a:r>
              <a:rPr lang="en-US" dirty="0" err="1" smtClean="0">
                <a:solidFill>
                  <a:srgbClr val="930128"/>
                </a:solidFill>
              </a:rPr>
              <a:t>CMR</a:t>
            </a:r>
            <a:r>
              <a:rPr lang="en-US" dirty="0" smtClean="0">
                <a:solidFill>
                  <a:srgbClr val="930128"/>
                </a:solidFill>
              </a:rPr>
              <a:t> February 5, 2015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4464050"/>
            <a:ext cx="9144000" cy="3683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99216"/>
                  <a:invGamma/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99216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762000"/>
            <a:ext cx="33305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066800"/>
            <a:ext cx="5181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Jay Ward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978.688.8825 x13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jay.ward@e-trolz.com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Dr. Ehud Schmidt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ESCHMIDT3@PARTNERS.ORG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Dr. Zion </a:t>
            </a:r>
            <a:r>
              <a:rPr lang="en-US" sz="2400" dirty="0" err="1" smtClean="0"/>
              <a:t>Tse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ziontse@uga.edu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1828800" cy="99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1828800" cy="539144"/>
          </a:xfrm>
          <a:prstGeom prst="rect">
            <a:avLst/>
          </a:prstGeom>
        </p:spPr>
      </p:pic>
      <p:pic>
        <p:nvPicPr>
          <p:cNvPr id="3074" name="Picture 2" descr="https://syllabus.uga.edu/Images/uga-logo-mediu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2286000" cy="7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echc.org/en/wp-content/uploads/2013/10/bwh_logo_350x7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5937"/>
            <a:ext cx="2286000" cy="4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6" y="304800"/>
            <a:ext cx="9031957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12-Lead ECG During MRI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8001000" cy="4495800"/>
          </a:xfrm>
        </p:spPr>
        <p:txBody>
          <a:bodyPr/>
          <a:lstStyle/>
          <a:p>
            <a:r>
              <a:rPr lang="en-US" sz="2400" dirty="0" smtClean="0"/>
              <a:t>MiRTLE Medical, LLC.</a:t>
            </a:r>
          </a:p>
          <a:p>
            <a:pPr lvl="2"/>
            <a:r>
              <a:rPr lang="en-US" sz="1800" dirty="0" smtClean="0"/>
              <a:t>Initial work October 2010</a:t>
            </a:r>
          </a:p>
          <a:p>
            <a:pPr lvl="2"/>
            <a:r>
              <a:rPr lang="en-US" sz="1800" dirty="0" smtClean="0"/>
              <a:t>Founded December 2012, privately held</a:t>
            </a:r>
          </a:p>
          <a:p>
            <a:pPr lvl="2"/>
            <a:r>
              <a:rPr lang="en-US" sz="1800" dirty="0" smtClean="0"/>
              <a:t>Majority owned by E-TROLZ, Inc.</a:t>
            </a:r>
          </a:p>
          <a:p>
            <a:r>
              <a:rPr lang="en-US" sz="2400" dirty="0" smtClean="0"/>
              <a:t>Intellectual Property</a:t>
            </a:r>
          </a:p>
          <a:p>
            <a:pPr lvl="2"/>
            <a:r>
              <a:rPr lang="en-US" sz="1800" dirty="0" smtClean="0"/>
              <a:t>Brigham &amp; Women’s Hospital, Boston, MA</a:t>
            </a:r>
          </a:p>
          <a:p>
            <a:pPr lvl="3"/>
            <a:r>
              <a:rPr lang="en-US" sz="1400" dirty="0" smtClean="0"/>
              <a:t>Acquiring patient physiological information during MRI scan</a:t>
            </a:r>
          </a:p>
          <a:p>
            <a:pPr lvl="2"/>
            <a:r>
              <a:rPr lang="en-US" sz="1800" dirty="0" smtClean="0"/>
              <a:t>E-TROLZ, Inc.</a:t>
            </a:r>
          </a:p>
          <a:p>
            <a:pPr lvl="3"/>
            <a:r>
              <a:rPr lang="en-US" sz="1400" dirty="0" smtClean="0"/>
              <a:t>Electrophysiological acquisition &amp; signal processing device</a:t>
            </a:r>
          </a:p>
          <a:p>
            <a:r>
              <a:rPr lang="en-US" sz="2400" dirty="0" smtClean="0"/>
              <a:t>Product Development</a:t>
            </a:r>
          </a:p>
          <a:p>
            <a:pPr lvl="2"/>
            <a:r>
              <a:rPr lang="en-US" sz="1800" dirty="0" smtClean="0"/>
              <a:t>Validation complete </a:t>
            </a:r>
            <a:r>
              <a:rPr lang="en-US" sz="1800" dirty="0"/>
              <a:t>through third-generation </a:t>
            </a:r>
            <a:r>
              <a:rPr lang="en-US" sz="1800" dirty="0" smtClean="0"/>
              <a:t>prototype device</a:t>
            </a:r>
          </a:p>
          <a:p>
            <a:pPr lvl="2"/>
            <a:r>
              <a:rPr lang="en-US" sz="1800" dirty="0" smtClean="0"/>
              <a:t>Building final design Beta device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03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ECG Recording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DF2B5-C15F-479B-8823-623624D9F0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1818144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ECG signal obliterated by gradient induced interference during an SSFP sequence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8008"/>
          <a:stretch/>
        </p:blipFill>
        <p:spPr>
          <a:xfrm>
            <a:off x="532871" y="1270829"/>
            <a:ext cx="6553729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Induced Voltages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DF2B5-C15F-479B-8823-623624D9F0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1" descr="human current model#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905000"/>
            <a:ext cx="7086600" cy="330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7300" y="5545805"/>
            <a:ext cx="6615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</a:rPr>
              <a:t>Martin </a:t>
            </a:r>
            <a:r>
              <a:rPr lang="en-US" sz="1400" dirty="0" err="1" smtClean="0">
                <a:latin typeface="Calibri Light" panose="020F0302020204030204" pitchFamily="34" charset="0"/>
              </a:rPr>
              <a:t>Bencsik</a:t>
            </a:r>
            <a:r>
              <a:rPr lang="en-US" sz="1400" dirty="0" smtClean="0">
                <a:latin typeface="Calibri Light" panose="020F0302020204030204" pitchFamily="34" charset="0"/>
              </a:rPr>
              <a:t>, </a:t>
            </a:r>
            <a:r>
              <a:rPr lang="en-US" sz="1400" dirty="0">
                <a:latin typeface="Calibri Light" panose="020F0302020204030204" pitchFamily="34" charset="0"/>
              </a:rPr>
              <a:t>Richard </a:t>
            </a:r>
            <a:r>
              <a:rPr lang="en-US" sz="1400" dirty="0" err="1" smtClean="0">
                <a:latin typeface="Calibri Light" panose="020F0302020204030204" pitchFamily="34" charset="0"/>
              </a:rPr>
              <a:t>Bowtell</a:t>
            </a:r>
            <a:r>
              <a:rPr lang="en-US" sz="1400" dirty="0" smtClean="0">
                <a:latin typeface="Calibri Light" panose="020F0302020204030204" pitchFamily="34" charset="0"/>
              </a:rPr>
              <a:t> </a:t>
            </a:r>
            <a:r>
              <a:rPr lang="en-US" sz="1400" dirty="0">
                <a:latin typeface="Calibri Light" panose="020F0302020204030204" pitchFamily="34" charset="0"/>
              </a:rPr>
              <a:t>and Roger </a:t>
            </a:r>
            <a:r>
              <a:rPr lang="en-US" sz="1400" dirty="0" err="1" smtClean="0">
                <a:latin typeface="Calibri Light" panose="020F0302020204030204" pitchFamily="34" charset="0"/>
              </a:rPr>
              <a:t>Bowley</a:t>
            </a:r>
            <a:r>
              <a:rPr lang="en-US" sz="14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Physics in Medicine &amp; Biology 52 2007</a:t>
            </a:r>
            <a:endParaRPr lang="en-US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6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</a:t>
            </a:r>
            <a:r>
              <a:rPr lang="en-US" dirty="0" smtClean="0"/>
              <a:t>Induced Voltages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DF2B5-C15F-479B-8823-623624D9F0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95414"/>
              </p:ext>
            </p:extLst>
          </p:nvPr>
        </p:nvGraphicFramePr>
        <p:xfrm>
          <a:off x="457200" y="1524000"/>
          <a:ext cx="7848600" cy="297764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Sequence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Iso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-center location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Lead-I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Heart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(mV p-p / µs)</a:t>
                      </a: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Lead-II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Heart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(mV p-p / µs)</a:t>
                      </a: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Lead-II </a:t>
                      </a:r>
                      <a:r>
                        <a:rPr lang="en-US" sz="1800" dirty="0" smtClean="0">
                          <a:effectLst/>
                        </a:rPr>
                        <a:t/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Nose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(mV p-p / µs)</a:t>
                      </a:r>
                    </a:p>
                  </a:txBody>
                  <a:tcPr marL="73025" marR="73025" marT="36830" marB="3683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SSFP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1340 / 62.5-156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1800 / 62.5-156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2850 / </a:t>
                      </a:r>
                      <a:r>
                        <a:rPr lang="en-US" sz="1600" dirty="0" smtClean="0">
                          <a:effectLst/>
                        </a:rPr>
                        <a:t>125-281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 1 slice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640 / </a:t>
                      </a:r>
                      <a:r>
                        <a:rPr lang="en-US" sz="1600" baseline="0" dirty="0" smtClean="0">
                          <a:effectLst/>
                        </a:rPr>
                        <a:t> 62.5-219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1860 / </a:t>
                      </a:r>
                      <a:r>
                        <a:rPr lang="en-US" sz="1600" dirty="0" smtClean="0">
                          <a:effectLst/>
                        </a:rPr>
                        <a:t>62.5-156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3140-3400 / </a:t>
                      </a:r>
                      <a:r>
                        <a:rPr lang="en-US" sz="1600" dirty="0" smtClean="0">
                          <a:effectLst/>
                        </a:rPr>
                        <a:t>219-250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GRE 20 slice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535 / </a:t>
                      </a:r>
                      <a:r>
                        <a:rPr lang="en-US" sz="1600" dirty="0" smtClean="0">
                          <a:effectLst/>
                        </a:rPr>
                        <a:t>125 – 188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1580-2150 / </a:t>
                      </a:r>
                      <a:r>
                        <a:rPr lang="en-US" sz="1600" dirty="0" smtClean="0">
                          <a:effectLst/>
                        </a:rPr>
                        <a:t>62.5-125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Recorded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700-3470 / </a:t>
                      </a:r>
                      <a:r>
                        <a:rPr lang="en-US" sz="1600" dirty="0" smtClean="0">
                          <a:effectLst/>
                        </a:rPr>
                        <a:t>62.5-156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Not Recorded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Not Recorded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EPI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1560 / </a:t>
                      </a:r>
                      <a:r>
                        <a:rPr lang="en-US" sz="1600" dirty="0" smtClean="0">
                          <a:effectLst/>
                        </a:rPr>
                        <a:t>156-1400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2380 / </a:t>
                      </a:r>
                      <a:r>
                        <a:rPr lang="en-US" sz="1600" dirty="0" smtClean="0">
                          <a:effectLst/>
                        </a:rPr>
                        <a:t>94-188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3440 </a:t>
                      </a:r>
                      <a:r>
                        <a:rPr lang="en-US" sz="1600" dirty="0" smtClean="0">
                          <a:effectLst/>
                        </a:rPr>
                        <a:t>/ 62.5-219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Localizer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970 / </a:t>
                      </a:r>
                      <a:r>
                        <a:rPr lang="en-US" sz="1600" dirty="0" smtClean="0">
                          <a:effectLst/>
                        </a:rPr>
                        <a:t>62.5-125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Recorded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3245-3610 / </a:t>
                      </a:r>
                      <a:r>
                        <a:rPr lang="en-US" sz="1600" dirty="0" smtClean="0">
                          <a:effectLst/>
                        </a:rPr>
                        <a:t>125-250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36830" marB="3683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4572000"/>
            <a:ext cx="777240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Table 1: 32 KSPS Pulse amplitude (mV p-p) / duration (µs)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Data recorded on a Siemens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Skyra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221L-3T</a:t>
            </a:r>
          </a:p>
        </p:txBody>
      </p:sp>
    </p:spTree>
    <p:extLst>
      <p:ext uri="{BB962C8B-B14F-4D97-AF65-F5344CB8AC3E}">
        <p14:creationId xmlns:p14="http://schemas.microsoft.com/office/powerpoint/2010/main" val="34118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MiRTLE </a:t>
            </a:r>
            <a:r>
              <a:rPr lang="en-US" dirty="0" smtClean="0"/>
              <a:t>ECG Performance </a:t>
            </a:r>
            <a:r>
              <a:rPr lang="en-US" dirty="0" smtClean="0"/>
              <a:t>– GRE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DF2B5-C15F-479B-8823-623624D9F0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3"/>
          <a:stretch/>
        </p:blipFill>
        <p:spPr>
          <a:xfrm>
            <a:off x="685800" y="1257300"/>
            <a:ext cx="65532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1818144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Near perfect gradient induced interference removal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699491"/>
            <a:ext cx="533400" cy="376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I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II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III</a:t>
            </a:r>
          </a:p>
          <a:p>
            <a:pPr algn="ctr">
              <a:lnSpc>
                <a:spcPts val="2400"/>
              </a:lnSpc>
            </a:pPr>
            <a:r>
              <a:rPr lang="en-US" sz="1600" dirty="0" err="1" smtClean="0">
                <a:latin typeface="Calibri Light" panose="020F0302020204030204" pitchFamily="34" charset="0"/>
              </a:rPr>
              <a:t>aVR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dirty="0" err="1" smtClean="0">
                <a:latin typeface="Calibri Light" panose="020F0302020204030204" pitchFamily="34" charset="0"/>
              </a:rPr>
              <a:t>aVL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dirty="0" err="1" smtClean="0">
                <a:latin typeface="Calibri Light" panose="020F0302020204030204" pitchFamily="34" charset="0"/>
              </a:rPr>
              <a:t>aVF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V1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V2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V3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V4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V5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V6</a:t>
            </a: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6" y="1268951"/>
            <a:ext cx="6524084" cy="512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MiRTLE </a:t>
            </a:r>
            <a:r>
              <a:rPr lang="en-US" dirty="0" smtClean="0"/>
              <a:t>ECG Performance </a:t>
            </a:r>
            <a:r>
              <a:rPr lang="en-US" dirty="0"/>
              <a:t>– </a:t>
            </a:r>
            <a:r>
              <a:rPr lang="en-US" dirty="0" smtClean="0"/>
              <a:t>SSFP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DF2B5-C15F-479B-8823-623624D9F0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1818144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Sequence used for Interventional MRI due to imaging speed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699491"/>
            <a:ext cx="533400" cy="376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I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II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III</a:t>
            </a:r>
          </a:p>
          <a:p>
            <a:pPr algn="ctr">
              <a:lnSpc>
                <a:spcPts val="2400"/>
              </a:lnSpc>
            </a:pPr>
            <a:r>
              <a:rPr lang="en-US" sz="1600" dirty="0" err="1" smtClean="0">
                <a:latin typeface="Calibri Light" panose="020F0302020204030204" pitchFamily="34" charset="0"/>
              </a:rPr>
              <a:t>aVR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dirty="0" err="1" smtClean="0">
                <a:latin typeface="Calibri Light" panose="020F0302020204030204" pitchFamily="34" charset="0"/>
              </a:rPr>
              <a:t>aVL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dirty="0" err="1" smtClean="0">
                <a:latin typeface="Calibri Light" panose="020F0302020204030204" pitchFamily="34" charset="0"/>
              </a:rPr>
              <a:t>aVF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V1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V2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V3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V4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V5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V6</a:t>
            </a: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8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During ECG Acquisition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DF2B5-C15F-479B-8823-623624D9F0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06753"/>
            <a:ext cx="2469094" cy="4823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06753"/>
            <a:ext cx="2469094" cy="48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46" y="5089187"/>
            <a:ext cx="1780107" cy="1535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147786"/>
            <a:ext cx="2743200" cy="148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114670"/>
            <a:ext cx="2743200" cy="1534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Road Map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38907"/>
              </p:ext>
            </p:extLst>
          </p:nvPr>
        </p:nvGraphicFramePr>
        <p:xfrm>
          <a:off x="533400" y="1219200"/>
          <a:ext cx="7869556" cy="376516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72000"/>
                <a:gridCol w="1100138"/>
                <a:gridCol w="1100138"/>
                <a:gridCol w="1097280"/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Feature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Proto3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Next Generation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FDA Device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Q4’2015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ECG 12-Lead, diagnostic grade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Patient safety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Beat detection at 3T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Scanner gating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Diagnostic quality ECG during scan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SSFP, GRE, TSE, EPI sequences cleansed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of 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MHD real-time removal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Dual imaging modalities with uninterrupted monitoring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Stroke volume estimation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Continuous comparison with baseline ECG morphology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SPO2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Dual Invasive Blood Pressure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600" dirty="0">
                        <a:effectLst/>
                        <a:latin typeface="Wingdings 2" panose="05020102010507070707" pitchFamily="18" charset="2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3025" marR="73025" marT="27305" marB="27305" anchor="b"/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3400" y="1600677"/>
            <a:ext cx="1173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6644</TotalTime>
  <Words>371</Words>
  <Application>Microsoft Office PowerPoint</Application>
  <PresentationFormat>On-screen Show (4:3)</PresentationFormat>
  <Paragraphs>160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Mangal</vt:lpstr>
      <vt:lpstr>Times New Roman</vt:lpstr>
      <vt:lpstr>Wingdings 2</vt:lpstr>
      <vt:lpstr>Office Theme</vt:lpstr>
      <vt:lpstr>MiRTLE Medical, LLC. 12-Lead ECG During MRI Jay Ward Executive Vice-President</vt:lpstr>
      <vt:lpstr>12-Lead ECG During MRI</vt:lpstr>
      <vt:lpstr>Typical ECG Recording</vt:lpstr>
      <vt:lpstr>Theoretical Induced Voltages</vt:lpstr>
      <vt:lpstr>Measured Induced Voltages</vt:lpstr>
      <vt:lpstr>MiRTLE ECG Performance – GRE</vt:lpstr>
      <vt:lpstr>MiRTLE ECG Performance – SSFP</vt:lpstr>
      <vt:lpstr>Imaging During ECG Acquisition</vt:lpstr>
      <vt:lpstr>Device Road Map</vt:lpstr>
      <vt:lpstr>PowerPoint Presentation</vt:lpstr>
    </vt:vector>
  </TitlesOfParts>
  <Company>MiRTLE Medical, LLC.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MiRTLE Medical Investor Deck</dc:title>
  <dc:subject>Investor Presentation</dc:subject>
  <dc:creator>Jay Ward</dc:creator>
  <cp:lastModifiedBy>Jay</cp:lastModifiedBy>
  <cp:revision>185</cp:revision>
  <cp:lastPrinted>2015-01-30T18:49:35Z</cp:lastPrinted>
  <dcterms:created xsi:type="dcterms:W3CDTF">2008-10-10T20:27:17Z</dcterms:created>
  <dcterms:modified xsi:type="dcterms:W3CDTF">2015-01-30T18:53:52Z</dcterms:modified>
</cp:coreProperties>
</file>