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D6C2-4EF0-4D08-8788-416EF4CFE04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ratnayaka@rchsd.org" TargetMode="External"/><Relationship Id="rId2" Type="http://schemas.openxmlformats.org/officeDocument/2006/relationships/hyperlink" Target="mailto:lederman@nih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funding/sb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ventional@googlegroup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/>
              <a:t>iCMR</a:t>
            </a:r>
            <a:r>
              <a:rPr lang="en-US" sz="7200" dirty="0" smtClean="0"/>
              <a:t> at SCMR 2016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Group Hug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535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</a:t>
            </a:r>
            <a:r>
              <a:rPr lang="en-US" dirty="0" err="1" smtClean="0"/>
              <a:t>iCMR</a:t>
            </a:r>
            <a:r>
              <a:rPr lang="en-US" dirty="0" smtClean="0"/>
              <a:t> Workshop at 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3" y="1589088"/>
            <a:ext cx="73152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April 11 &amp; April 12 2016 in Bethesda Maryland USA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Hands-on MRI catheterization on a large animal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Real-time MRI tutorial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How to configure and </a:t>
            </a:r>
            <a:r>
              <a:rPr lang="en-US" sz="2400" dirty="0" err="1" smtClean="0"/>
              <a:t>iCMR</a:t>
            </a:r>
            <a:r>
              <a:rPr lang="en-US" sz="2400" dirty="0" smtClean="0"/>
              <a:t> suite and start an </a:t>
            </a:r>
            <a:r>
              <a:rPr lang="en-US" sz="2400" dirty="0" err="1" smtClean="0"/>
              <a:t>iCMR</a:t>
            </a:r>
            <a:r>
              <a:rPr lang="en-US" sz="2400" dirty="0" smtClean="0"/>
              <a:t> program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Lotsa</a:t>
            </a:r>
            <a:r>
              <a:rPr lang="en-US" sz="2400" dirty="0" smtClean="0"/>
              <a:t> hands on, few slides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Using NHLBI vendor (Siemens Interactive Front End)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To participate, contact us directly 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lederman@nih.gov</a:t>
            </a:r>
            <a:r>
              <a:rPr lang="en-US" sz="2800" dirty="0" smtClean="0"/>
              <a:t> ; </a:t>
            </a:r>
            <a:r>
              <a:rPr lang="en-US" sz="2800" dirty="0" smtClean="0">
                <a:hlinkClick r:id="rId3"/>
              </a:rPr>
              <a:t>kratnayaka@rchsd.org</a:t>
            </a:r>
            <a:r>
              <a:rPr lang="en-US" sz="2800" dirty="0" smtClean="0"/>
              <a:t> </a:t>
            </a:r>
          </a:p>
        </p:txBody>
      </p:sp>
      <p:pic>
        <p:nvPicPr>
          <p:cNvPr id="1026" name="Picture 2" descr="http://blogs.suntimes.com/sportsprose/phone-booth-st-mary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95600"/>
            <a:ext cx="190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Hands-On Program from November 2015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655005"/>
              </p:ext>
            </p:extLst>
          </p:nvPr>
        </p:nvGraphicFramePr>
        <p:xfrm>
          <a:off x="586636" y="1332153"/>
          <a:ext cx="8077200" cy="531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310"/>
                <a:gridCol w="6758890"/>
              </a:tblGrid>
              <a:tr h="425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07:15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Meet in Lobby of Bethesda Hyatt for NIH police </a:t>
                      </a:r>
                      <a:r>
                        <a:rPr lang="en-US" sz="1800" dirty="0" smtClean="0">
                          <a:effectLst/>
                        </a:rPr>
                        <a:t>inspection &amp; bus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3572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07:30-08:00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Arrive NIH Building 10 FAES Conference room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3572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Pick up badge, scrubs, USB stick, clothing bags; Change into scrubs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3572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Undergo MRI safety screening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10716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08:15-12:15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Four-station iCMR training, each 55 minutes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(1) hands-on catheterization; (2) live console control of catheterization; (3) observation for Q&amp;A with NHLBI staff; (4) Interactive front end (IFE) tutorial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3572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Seminar-style Q&amp;A and debriefing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714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13:45-14:30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Patient preparation, loading, and emergency evacuation drill, followed by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MRI Cath lab configuration, installation, procurement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3572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14:45-16:30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Seminar-style Q&amp;A and debriefing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431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Conclude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  <a:tr h="643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18:30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THURSDAY ONLY Dinner </a:t>
                      </a:r>
                      <a:r>
                        <a:rPr lang="en-US" sz="1800" dirty="0" smtClean="0">
                          <a:effectLst/>
                        </a:rPr>
                        <a:t>in Bethesda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159" marR="881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10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NHLBI SBIR </a:t>
            </a:r>
            <a:r>
              <a:rPr lang="en-US" sz="4000" b="1" dirty="0" smtClean="0"/>
              <a:t>contracts </a:t>
            </a:r>
            <a:r>
              <a:rPr lang="en-US" sz="4000" dirty="0" smtClean="0"/>
              <a:t>for </a:t>
            </a:r>
            <a:r>
              <a:rPr lang="en-US" sz="4000" dirty="0" err="1" smtClean="0"/>
              <a:t>iCMR</a:t>
            </a:r>
            <a:r>
              <a:rPr lang="en-US" sz="4000" dirty="0" smtClean="0"/>
              <a:t> devices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405094"/>
              </p:ext>
            </p:extLst>
          </p:nvPr>
        </p:nvGraphicFramePr>
        <p:xfrm>
          <a:off x="152400" y="1371597"/>
          <a:ext cx="8839200" cy="435428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56872"/>
                <a:gridCol w="602410"/>
                <a:gridCol w="5602727"/>
                <a:gridCol w="1877191"/>
              </a:tblGrid>
              <a:tr h="54428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Year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smtClean="0"/>
                        <a:t>Topic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Status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2012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#69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Wireless Physiologic Telemetry for </a:t>
                      </a:r>
                      <a:r>
                        <a:rPr lang="de-DE" sz="1800" dirty="0" smtClean="0"/>
                        <a:t>iCMR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2013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dirty="0"/>
                        <a:t>#76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/>
                        <a:t>MRI Myocardial Biopsy Forceps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#83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MRI Myocardial injection needle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#81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MRI Passive guidewire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Awarded</a:t>
                      </a:r>
                      <a:endParaRPr lang="en-US" sz="1800" dirty="0"/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#89</a:t>
                      </a:r>
                      <a:endParaRPr 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In-bore defibrillation for invasive 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MRI procedures 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Awarded</a:t>
                      </a:r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#95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MRI Transseptal Needle</a:t>
                      </a:r>
                      <a:endParaRPr lang="en-US" sz="2000" dirty="0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Pending</a:t>
                      </a:r>
                    </a:p>
                  </a:txBody>
                  <a:tcPr marL="68580" marR="68580" marT="0" marB="0" anchor="ctr"/>
                </a:tc>
              </a:tr>
              <a:tr h="544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 for pediatrics &amp;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iCMR</a:t>
                      </a:r>
                      <a:endParaRPr lang="en-US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Pending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5708869"/>
            <a:ext cx="521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http://www.nhlbi.nih.gov/funding/sbir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0244" y="6170534"/>
            <a:ext cx="7169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 you have a good </a:t>
            </a:r>
            <a:r>
              <a:rPr lang="en-US" sz="2400" dirty="0" err="1" smtClean="0"/>
              <a:t>iCMR</a:t>
            </a:r>
            <a:r>
              <a:rPr lang="en-US" sz="2400" dirty="0" smtClean="0"/>
              <a:t> topic suggestion?  Contact us!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95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Tutorial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Schmooze &amp; Refresh 09:35-10:00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Cardiac &amp; Vascular &amp; Congenital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Schmooze &amp; Refresh 11:40-12:00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iCMR</a:t>
            </a:r>
            <a:r>
              <a:rPr lang="en-US" dirty="0" smtClean="0"/>
              <a:t> Electrophysiology Adjourn 13:30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Log!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Please fill it out the one-page form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use this to lobby SCMR for a 2017 </a:t>
            </a:r>
            <a:r>
              <a:rPr lang="en-US" dirty="0" smtClean="0"/>
              <a:t>workshop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Show of hands: did you register for this workshop?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Show of hands: would you have attended SCMR otherwise?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2"/>
              </a:rPr>
              <a:t>interventional@googlegroups.com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7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Newcomers are the most welcome here</a:t>
            </a:r>
          </a:p>
          <a:p>
            <a:pPr lvl="1"/>
            <a:r>
              <a:rPr lang="en-US" dirty="0" smtClean="0"/>
              <a:t>Plan to begin </a:t>
            </a:r>
            <a:r>
              <a:rPr lang="en-US" dirty="0" err="1" smtClean="0"/>
              <a:t>iCMR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Just browsing?</a:t>
            </a:r>
          </a:p>
          <a:p>
            <a:r>
              <a:rPr lang="en-US" dirty="0" smtClean="0"/>
              <a:t>Invited speakers: 8 minutes + 2 minutes Q&amp;A</a:t>
            </a:r>
          </a:p>
          <a:p>
            <a:r>
              <a:rPr lang="en-US" dirty="0" smtClean="0"/>
              <a:t>Open mic: newcomers to express interest, revival-style</a:t>
            </a:r>
          </a:p>
          <a:p>
            <a:r>
              <a:rPr lang="en-US" dirty="0" smtClean="0"/>
              <a:t>Industry tidbits: 4-5 minute teasers about </a:t>
            </a:r>
            <a:r>
              <a:rPr lang="en-US" dirty="0" err="1" smtClean="0"/>
              <a:t>iCMR</a:t>
            </a:r>
            <a:r>
              <a:rPr lang="en-US" dirty="0" smtClean="0"/>
              <a:t> technology &amp; products</a:t>
            </a:r>
          </a:p>
          <a:p>
            <a:r>
              <a:rPr lang="en-US" dirty="0" smtClean="0"/>
              <a:t>Interruptions are good: don’t speak, shout!</a:t>
            </a:r>
          </a:p>
          <a:p>
            <a:pPr lvl="1"/>
            <a:r>
              <a:rPr lang="en-US" dirty="0" smtClean="0"/>
              <a:t>Please introduce yourself when you speak</a:t>
            </a:r>
          </a:p>
        </p:txBody>
      </p:sp>
    </p:spTree>
    <p:extLst>
      <p:ext uri="{BB962C8B-B14F-4D97-AF65-F5344CB8AC3E}">
        <p14:creationId xmlns:p14="http://schemas.microsoft.com/office/powerpoint/2010/main" val="24393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352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iCMR at SCMR 2016</vt:lpstr>
      <vt:lpstr>Hands-on iCMR Workshop at NIH</vt:lpstr>
      <vt:lpstr>Hands-On Program from November 2015</vt:lpstr>
      <vt:lpstr>NHLBI SBIR contracts for iCMR devices</vt:lpstr>
      <vt:lpstr>Today’s Agenda</vt:lpstr>
      <vt:lpstr>Participation Log!</vt:lpstr>
      <vt:lpstr>Ground Rules</vt:lpstr>
    </vt:vector>
  </TitlesOfParts>
  <Company>NHLBI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iCMR at SCMR 2015</dc:title>
  <dc:creator>Robert J. Lederman</dc:creator>
  <cp:lastModifiedBy>Robert J. Lederman</cp:lastModifiedBy>
  <cp:revision>15</cp:revision>
  <dcterms:created xsi:type="dcterms:W3CDTF">2015-02-02T13:31:25Z</dcterms:created>
  <dcterms:modified xsi:type="dcterms:W3CDTF">2016-01-27T17:37:01Z</dcterms:modified>
</cp:coreProperties>
</file>