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0" r:id="rId2"/>
  </p:sldMasterIdLst>
  <p:notesMasterIdLst>
    <p:notesMasterId r:id="rId13"/>
  </p:notesMasterIdLst>
  <p:sldIdLst>
    <p:sldId id="499" r:id="rId3"/>
    <p:sldId id="500" r:id="rId4"/>
    <p:sldId id="494" r:id="rId5"/>
    <p:sldId id="493" r:id="rId6"/>
    <p:sldId id="495" r:id="rId7"/>
    <p:sldId id="496" r:id="rId8"/>
    <p:sldId id="473" r:id="rId9"/>
    <p:sldId id="497" r:id="rId10"/>
    <p:sldId id="475" r:id="rId11"/>
    <p:sldId id="498" r:id="rId12"/>
  </p:sldIdLst>
  <p:sldSz cx="9144000" cy="6858000" type="screen4x3"/>
  <p:notesSz cx="7023100" cy="9309100"/>
  <p:defaultTextStyle>
    <a:defPPr>
      <a:defRPr lang="en-US"/>
    </a:defPPr>
    <a:lvl1pPr marL="0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94022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88046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82068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76090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470112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64136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58157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952180" algn="l" defTabSz="9880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23D"/>
    <a:srgbClr val="FF523D"/>
    <a:srgbClr val="FF6600"/>
    <a:srgbClr val="FFFFFF"/>
    <a:srgbClr val="6F7274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85868" autoAdjust="0"/>
  </p:normalViewPr>
  <p:slideViewPr>
    <p:cSldViewPr>
      <p:cViewPr>
        <p:scale>
          <a:sx n="56" d="100"/>
          <a:sy n="56" d="100"/>
        </p:scale>
        <p:origin x="-1051" y="-134"/>
      </p:cViewPr>
      <p:guideLst>
        <p:guide orient="horz" pos="1613"/>
        <p:guide orient="horz" pos="1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280" y="-96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21C3836-CF9D-4C97-8CFE-58C12A131B05}" type="datetimeFigureOut">
              <a:rPr lang="en-CA" smtClean="0"/>
              <a:t>31/01/2016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7EB20D1-8DE2-4AE6-B01B-D3F8CC8529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022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8046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2068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6090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0112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4136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8157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2180" algn="l" defTabSz="9880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20D1-8DE2-4AE6-B01B-D3F8CC8529B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78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20D1-8DE2-4AE6-B01B-D3F8CC8529B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69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03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8178" indent="-291607" defTabSz="954203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6428" indent="-233286" defTabSz="954203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2999" indent="-233286" defTabSz="954203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9570" indent="-233286" defTabSz="954203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6141" indent="-233286" defTabSz="9542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32712" indent="-233286" defTabSz="9542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9283" indent="-233286" defTabSz="9542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5854" indent="-233286" defTabSz="9542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F610FA-6345-4DB6-B783-7E699ED94B2F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4550" cy="3492500"/>
          </a:xfrm>
          <a:ln/>
        </p:spPr>
      </p:sp>
      <p:sp>
        <p:nvSpPr>
          <p:cNvPr id="460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9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20D1-8DE2-4AE6-B01B-D3F8CC8529B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4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26A8-C3CE-4F8B-9954-66FAA8DBB6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20D1-8DE2-4AE6-B01B-D3F8CC8529B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40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ri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ri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03" y="1600201"/>
            <a:ext cx="8229600" cy="4525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/>
              <a:t>‹#›</a:t>
            </a:fld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8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4022"/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 defTabSz="494022"/>
              <a:t>‹#›</a:t>
            </a:fld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3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3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2001"/>
      </p:ext>
    </p:extLst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43948"/>
          </a:xfrm>
          <a:prstGeom prst="rect">
            <a:avLst/>
          </a:pr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" y="138417"/>
            <a:ext cx="2961313" cy="545284"/>
          </a:xfrm>
          <a:custGeom>
            <a:avLst/>
            <a:gdLst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6090407 w 6090407"/>
              <a:gd name="connsiteY2" fmla="*/ 545284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5553512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5122218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4863419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407" h="545284">
                <a:moveTo>
                  <a:pt x="0" y="0"/>
                </a:moveTo>
                <a:lnTo>
                  <a:pt x="6090407" y="0"/>
                </a:lnTo>
                <a:lnTo>
                  <a:pt x="4863419" y="536895"/>
                </a:lnTo>
                <a:lnTo>
                  <a:pt x="0" y="545284"/>
                </a:lnTo>
                <a:lnTo>
                  <a:pt x="0" y="0"/>
                </a:lnTo>
                <a:close/>
              </a:path>
            </a:pathLst>
          </a:cu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4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/>
          <a:stretch/>
        </p:blipFill>
        <p:spPr>
          <a:xfrm>
            <a:off x="7630796" y="396884"/>
            <a:ext cx="1357184" cy="58397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4021208" y="6549054"/>
            <a:ext cx="1138595" cy="266583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defTabSz="457140"/>
            <a:r>
              <a:rPr lang="en-US" sz="1100" dirty="0">
                <a:solidFill>
                  <a:srgbClr val="1E2021">
                    <a:lumMod val="65000"/>
                    <a:lumOff val="35000"/>
                  </a:srgbClr>
                </a:solidFill>
              </a:rPr>
              <a:t>www.imris.com</a:t>
            </a:r>
          </a:p>
        </p:txBody>
      </p:sp>
    </p:spTree>
    <p:extLst>
      <p:ext uri="{BB962C8B-B14F-4D97-AF65-F5344CB8AC3E}">
        <p14:creationId xmlns:p14="http://schemas.microsoft.com/office/powerpoint/2010/main" val="415328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3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8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43950"/>
          </a:xfrm>
          <a:prstGeom prst="rect">
            <a:avLst/>
          </a:pr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" y="138416"/>
            <a:ext cx="2961313" cy="545288"/>
          </a:xfrm>
          <a:custGeom>
            <a:avLst/>
            <a:gdLst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6090407 w 6090407"/>
              <a:gd name="connsiteY2" fmla="*/ 545284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5553512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5122218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  <a:gd name="connsiteX0" fmla="*/ 0 w 6090407"/>
              <a:gd name="connsiteY0" fmla="*/ 0 h 545284"/>
              <a:gd name="connsiteX1" fmla="*/ 6090407 w 6090407"/>
              <a:gd name="connsiteY1" fmla="*/ 0 h 545284"/>
              <a:gd name="connsiteX2" fmla="*/ 4863419 w 6090407"/>
              <a:gd name="connsiteY2" fmla="*/ 536895 h 545284"/>
              <a:gd name="connsiteX3" fmla="*/ 0 w 6090407"/>
              <a:gd name="connsiteY3" fmla="*/ 545284 h 545284"/>
              <a:gd name="connsiteX4" fmla="*/ 0 w 6090407"/>
              <a:gd name="connsiteY4" fmla="*/ 0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407" h="545284">
                <a:moveTo>
                  <a:pt x="0" y="0"/>
                </a:moveTo>
                <a:lnTo>
                  <a:pt x="6090407" y="0"/>
                </a:lnTo>
                <a:lnTo>
                  <a:pt x="4863419" y="536895"/>
                </a:lnTo>
                <a:lnTo>
                  <a:pt x="0" y="545284"/>
                </a:lnTo>
                <a:lnTo>
                  <a:pt x="0" y="0"/>
                </a:lnTo>
                <a:close/>
              </a:path>
            </a:pathLst>
          </a:cu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9"/>
          <a:stretch/>
        </p:blipFill>
        <p:spPr>
          <a:xfrm>
            <a:off x="7659149" y="411065"/>
            <a:ext cx="1357184" cy="583973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 userDrawn="1"/>
        </p:nvSpPr>
        <p:spPr>
          <a:xfrm>
            <a:off x="4021211" y="6549054"/>
            <a:ext cx="1319040" cy="303136"/>
          </a:xfrm>
          <a:prstGeom prst="rect">
            <a:avLst/>
          </a:prstGeom>
          <a:noFill/>
        </p:spPr>
        <p:txBody>
          <a:bodyPr wrap="none" lIns="98805" tIns="49403" rIns="98805" bIns="49403" rtlCol="0">
            <a:spAutoFit/>
          </a:bodyPr>
          <a:lstStyle/>
          <a:p>
            <a:pPr defTabSz="494022"/>
            <a:r>
              <a:rPr lang="en-US" sz="1300" dirty="0">
                <a:solidFill>
                  <a:srgbClr val="1E2021">
                    <a:lumMod val="65000"/>
                    <a:lumOff val="35000"/>
                  </a:srgbClr>
                </a:solidFill>
              </a:rPr>
              <a:t>www.imris.com</a:t>
            </a:r>
          </a:p>
        </p:txBody>
      </p:sp>
    </p:spTree>
    <p:extLst>
      <p:ext uri="{BB962C8B-B14F-4D97-AF65-F5344CB8AC3E}">
        <p14:creationId xmlns:p14="http://schemas.microsoft.com/office/powerpoint/2010/main" val="10020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02" y="1600200"/>
            <a:ext cx="8229600" cy="471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/>
              <a:t>‹#›</a:t>
            </a:fld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8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4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880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2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6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70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41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81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21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2605" y="6507432"/>
            <a:ext cx="2133600" cy="365123"/>
          </a:xfrm>
          <a:prstGeom prst="rect">
            <a:avLst/>
          </a:prstGeom>
        </p:spPr>
        <p:txBody>
          <a:bodyPr lIns="98805" tIns="49403" rIns="98805" bIns="49403"/>
          <a:lstStyle>
            <a:lvl1pPr>
              <a:defRPr sz="1100"/>
            </a:lvl1pPr>
          </a:lstStyle>
          <a:p>
            <a:pPr defTabSz="494022"/>
            <a:endParaRPr lang="en-US" dirty="0">
              <a:solidFill>
                <a:srgbClr val="1E20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7838" y="6490962"/>
            <a:ext cx="2895600" cy="365123"/>
          </a:xfrm>
          <a:prstGeom prst="rect">
            <a:avLst/>
          </a:prstGeom>
        </p:spPr>
        <p:txBody>
          <a:bodyPr lIns="98805" tIns="49403" rIns="98805" bIns="49403"/>
          <a:lstStyle>
            <a:lvl1pPr>
              <a:defRPr sz="1100"/>
            </a:lvl1pPr>
          </a:lstStyle>
          <a:p>
            <a:pPr defTabSz="494022"/>
            <a:endParaRPr lang="en-US" dirty="0">
              <a:solidFill>
                <a:srgbClr val="1E2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/>
              <a:t>‹#›</a:t>
            </a:fld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3"/>
          </a:xfrm>
          <a:prstGeom prst="rect">
            <a:avLst/>
          </a:prstGeom>
        </p:spPr>
        <p:txBody>
          <a:bodyPr lIns="98805" tIns="49403" rIns="98805" bIns="49403"/>
          <a:lstStyle/>
          <a:p>
            <a:pPr defTabSz="494022"/>
            <a:endParaRPr lang="en-US">
              <a:solidFill>
                <a:srgbClr val="1E202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60"/>
            <a:ext cx="2895600" cy="365123"/>
          </a:xfrm>
          <a:prstGeom prst="rect">
            <a:avLst/>
          </a:prstGeom>
        </p:spPr>
        <p:txBody>
          <a:bodyPr lIns="98805" tIns="49403" rIns="98805" bIns="49403"/>
          <a:lstStyle/>
          <a:p>
            <a:pPr defTabSz="494022"/>
            <a:endParaRPr lang="en-US">
              <a:solidFill>
                <a:srgbClr val="1E202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/>
              <a:t>‹#›</a:t>
            </a:fld>
            <a:r>
              <a:rPr lang="en-US" dirty="0" smtClean="0">
                <a:solidFill>
                  <a:srgbClr val="1E2021">
                    <a:tint val="75000"/>
                  </a:srgbClr>
                </a:solidFill>
              </a:rPr>
              <a:t>-</a:t>
            </a:r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3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3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2001"/>
      </p:ext>
    </p:extLst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9201"/>
            <a:ext cx="8229600" cy="908805"/>
          </a:xfrm>
          <a:prstGeom prst="rect">
            <a:avLst/>
          </a:prstGeom>
        </p:spPr>
        <p:txBody>
          <a:bodyPr vert="horz" lIns="98805" tIns="49403" rIns="98805" bIns="49403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6655" y="6503742"/>
            <a:ext cx="2133600" cy="365123"/>
          </a:xfrm>
          <a:prstGeom prst="rect">
            <a:avLst/>
          </a:prstGeom>
        </p:spPr>
        <p:txBody>
          <a:bodyPr vert="horz" lIns="98805" tIns="49403" rIns="98805" bIns="4940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022"/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 defTabSz="494022"/>
              <a:t>‹#›</a:t>
            </a:fld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2711"/>
            <a:ext cx="8229600" cy="4956428"/>
          </a:xfrm>
          <a:prstGeom prst="rect">
            <a:avLst/>
          </a:prstGeom>
        </p:spPr>
        <p:txBody>
          <a:bodyPr vert="horz" lIns="98805" tIns="49403" rIns="98805" bIns="49403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"/>
            <a:ext cx="9144000" cy="75503"/>
          </a:xfrm>
          <a:prstGeom prst="rect">
            <a:avLst/>
          </a:pr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90894"/>
            <a:ext cx="9144000" cy="64005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458" y="4"/>
            <a:ext cx="2482303" cy="290115"/>
          </a:xfrm>
          <a:custGeom>
            <a:avLst/>
            <a:gdLst>
              <a:gd name="connsiteX0" fmla="*/ 0 w 6488954"/>
              <a:gd name="connsiteY0" fmla="*/ 0 h 283027"/>
              <a:gd name="connsiteX1" fmla="*/ 6488954 w 6488954"/>
              <a:gd name="connsiteY1" fmla="*/ 0 h 283027"/>
              <a:gd name="connsiteX2" fmla="*/ 6488954 w 6488954"/>
              <a:gd name="connsiteY2" fmla="*/ 283027 h 283027"/>
              <a:gd name="connsiteX3" fmla="*/ 0 w 6488954"/>
              <a:gd name="connsiteY3" fmla="*/ 283027 h 283027"/>
              <a:gd name="connsiteX4" fmla="*/ 0 w 6488954"/>
              <a:gd name="connsiteY4" fmla="*/ 0 h 283027"/>
              <a:gd name="connsiteX0" fmla="*/ 0 w 6488954"/>
              <a:gd name="connsiteY0" fmla="*/ 0 h 283027"/>
              <a:gd name="connsiteX1" fmla="*/ 6488954 w 6488954"/>
              <a:gd name="connsiteY1" fmla="*/ 0 h 283027"/>
              <a:gd name="connsiteX2" fmla="*/ 6145005 w 6488954"/>
              <a:gd name="connsiteY2" fmla="*/ 283027 h 283027"/>
              <a:gd name="connsiteX3" fmla="*/ 0 w 6488954"/>
              <a:gd name="connsiteY3" fmla="*/ 283027 h 283027"/>
              <a:gd name="connsiteX4" fmla="*/ 0 w 6488954"/>
              <a:gd name="connsiteY4" fmla="*/ 0 h 283027"/>
              <a:gd name="connsiteX0" fmla="*/ 0 w 6488954"/>
              <a:gd name="connsiteY0" fmla="*/ 0 h 283027"/>
              <a:gd name="connsiteX1" fmla="*/ 6488954 w 6488954"/>
              <a:gd name="connsiteY1" fmla="*/ 0 h 283027"/>
              <a:gd name="connsiteX2" fmla="*/ 6291560 w 6488954"/>
              <a:gd name="connsiteY2" fmla="*/ 283027 h 283027"/>
              <a:gd name="connsiteX3" fmla="*/ 0 w 6488954"/>
              <a:gd name="connsiteY3" fmla="*/ 283027 h 283027"/>
              <a:gd name="connsiteX4" fmla="*/ 0 w 6488954"/>
              <a:gd name="connsiteY4" fmla="*/ 0 h 283027"/>
              <a:gd name="connsiteX0" fmla="*/ 0 w 6488954"/>
              <a:gd name="connsiteY0" fmla="*/ 0 h 290115"/>
              <a:gd name="connsiteX1" fmla="*/ 6488954 w 6488954"/>
              <a:gd name="connsiteY1" fmla="*/ 0 h 290115"/>
              <a:gd name="connsiteX2" fmla="*/ 6226207 w 6488954"/>
              <a:gd name="connsiteY2" fmla="*/ 290115 h 290115"/>
              <a:gd name="connsiteX3" fmla="*/ 0 w 6488954"/>
              <a:gd name="connsiteY3" fmla="*/ 283027 h 290115"/>
              <a:gd name="connsiteX4" fmla="*/ 0 w 6488954"/>
              <a:gd name="connsiteY4" fmla="*/ 0 h 290115"/>
              <a:gd name="connsiteX0" fmla="*/ 0 w 6800405"/>
              <a:gd name="connsiteY0" fmla="*/ 0 h 290115"/>
              <a:gd name="connsiteX1" fmla="*/ 6800405 w 6800405"/>
              <a:gd name="connsiteY1" fmla="*/ 7088 h 290115"/>
              <a:gd name="connsiteX2" fmla="*/ 6226207 w 6800405"/>
              <a:gd name="connsiteY2" fmla="*/ 290115 h 290115"/>
              <a:gd name="connsiteX3" fmla="*/ 0 w 6800405"/>
              <a:gd name="connsiteY3" fmla="*/ 283027 h 290115"/>
              <a:gd name="connsiteX4" fmla="*/ 0 w 6800405"/>
              <a:gd name="connsiteY4" fmla="*/ 0 h 290115"/>
              <a:gd name="connsiteX0" fmla="*/ 0 w 6800405"/>
              <a:gd name="connsiteY0" fmla="*/ 0 h 290115"/>
              <a:gd name="connsiteX1" fmla="*/ 6800405 w 6800405"/>
              <a:gd name="connsiteY1" fmla="*/ 7088 h 290115"/>
              <a:gd name="connsiteX2" fmla="*/ 5954342 w 6800405"/>
              <a:gd name="connsiteY2" fmla="*/ 290115 h 290115"/>
              <a:gd name="connsiteX3" fmla="*/ 0 w 6800405"/>
              <a:gd name="connsiteY3" fmla="*/ 283027 h 290115"/>
              <a:gd name="connsiteX4" fmla="*/ 0 w 6800405"/>
              <a:gd name="connsiteY4" fmla="*/ 0 h 29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0405" h="290115">
                <a:moveTo>
                  <a:pt x="0" y="0"/>
                </a:moveTo>
                <a:lnTo>
                  <a:pt x="6800405" y="7088"/>
                </a:lnTo>
                <a:lnTo>
                  <a:pt x="5954342" y="290115"/>
                </a:lnTo>
                <a:lnTo>
                  <a:pt x="0" y="283027"/>
                </a:lnTo>
                <a:lnTo>
                  <a:pt x="0" y="0"/>
                </a:lnTo>
                <a:close/>
              </a:path>
            </a:pathLst>
          </a:cu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4657" y="87108"/>
            <a:ext cx="743904" cy="3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  <p:sldLayoutId id="214748367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94022" rtl="0" eaLnBrk="1" latinLnBrk="0" hangingPunct="1">
        <a:spcBef>
          <a:spcPct val="0"/>
        </a:spcBef>
        <a:buNone/>
        <a:defRPr sz="3400" b="1" kern="1200">
          <a:solidFill>
            <a:srgbClr val="E1523D"/>
          </a:solidFill>
          <a:latin typeface="+mj-lt"/>
          <a:ea typeface="+mj-ea"/>
          <a:cs typeface="+mj-cs"/>
        </a:defRPr>
      </a:lvl1pPr>
    </p:titleStyle>
    <p:bodyStyle>
      <a:lvl1pPr marL="0" indent="0" algn="l" defTabSz="494022" rtl="0" eaLnBrk="1" latinLnBrk="0" hangingPunct="1">
        <a:spcBef>
          <a:spcPct val="20000"/>
        </a:spcBef>
        <a:buFontTx/>
        <a:buNone/>
        <a:defRPr sz="23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5636" indent="-307306" algn="l" defTabSz="494022" rtl="0" eaLnBrk="1" latinLnBrk="0" hangingPunct="1">
        <a:spcBef>
          <a:spcPct val="20000"/>
        </a:spcBef>
        <a:buClr>
          <a:srgbClr val="0083A9"/>
        </a:buClr>
        <a:buSzPct val="110000"/>
        <a:buFont typeface="Arial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6812" indent="-247010" algn="l" defTabSz="494022" rtl="0" eaLnBrk="1" latinLnBrk="0" hangingPunct="1">
        <a:spcBef>
          <a:spcPct val="20000"/>
        </a:spcBef>
        <a:buClr>
          <a:srgbClr val="3F7FA6"/>
        </a:buClr>
        <a:buFont typeface="Lucida Grande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8538" indent="-247010" algn="l" defTabSz="494022" rtl="0" eaLnBrk="1" latinLnBrk="0" hangingPunct="1">
        <a:spcBef>
          <a:spcPct val="20000"/>
        </a:spcBef>
        <a:buClr>
          <a:srgbClr val="3F7FA6"/>
        </a:buClr>
        <a:buSzPct val="110000"/>
        <a:buFont typeface="Arial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9164" indent="-247010" algn="l" defTabSz="494022" rtl="0" eaLnBrk="1" latinLnBrk="0" hangingPunct="1">
        <a:spcBef>
          <a:spcPct val="20000"/>
        </a:spcBef>
        <a:buClr>
          <a:srgbClr val="3F7FA6"/>
        </a:buClr>
        <a:buFont typeface="Arial"/>
        <a:buChar char="»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17125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1149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5170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9193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4022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8046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068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09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12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36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58157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5218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9201"/>
            <a:ext cx="8229600" cy="908805"/>
          </a:xfrm>
          <a:prstGeom prst="rect">
            <a:avLst/>
          </a:prstGeom>
        </p:spPr>
        <p:txBody>
          <a:bodyPr vert="horz" lIns="98805" tIns="49403" rIns="98805" bIns="49403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6655" y="6503742"/>
            <a:ext cx="2133600" cy="365123"/>
          </a:xfrm>
          <a:prstGeom prst="rect">
            <a:avLst/>
          </a:prstGeom>
        </p:spPr>
        <p:txBody>
          <a:bodyPr vert="horz" lIns="98805" tIns="49403" rIns="98805" bIns="4940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022"/>
            <a:fld id="{FD0825C6-6D3E-D349-9365-ED75EBBF8CC1}" type="slidenum">
              <a:rPr lang="en-US" smtClean="0">
                <a:solidFill>
                  <a:srgbClr val="1E2021">
                    <a:tint val="75000"/>
                  </a:srgbClr>
                </a:solidFill>
              </a:rPr>
              <a:pPr defTabSz="494022"/>
              <a:t>‹#›</a:t>
            </a:fld>
            <a:endParaRPr lang="en-US" dirty="0">
              <a:solidFill>
                <a:srgbClr val="1E2021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2711"/>
            <a:ext cx="8229600" cy="4956428"/>
          </a:xfrm>
          <a:prstGeom prst="rect">
            <a:avLst/>
          </a:prstGeom>
        </p:spPr>
        <p:txBody>
          <a:bodyPr vert="horz" lIns="98805" tIns="49403" rIns="98805" bIns="49403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"/>
            <a:ext cx="9144000" cy="75503"/>
          </a:xfrm>
          <a:prstGeom prst="rect">
            <a:avLst/>
          </a:pr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90894"/>
            <a:ext cx="9144000" cy="64005"/>
          </a:xfrm>
          <a:prstGeom prst="rect">
            <a:avLst/>
          </a:prstGeom>
          <a:solidFill>
            <a:srgbClr val="8BD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459" y="4"/>
            <a:ext cx="6488955" cy="283028"/>
          </a:xfrm>
          <a:custGeom>
            <a:avLst/>
            <a:gdLst>
              <a:gd name="connsiteX0" fmla="*/ 0 w 6488954"/>
              <a:gd name="connsiteY0" fmla="*/ 0 h 283027"/>
              <a:gd name="connsiteX1" fmla="*/ 6488954 w 6488954"/>
              <a:gd name="connsiteY1" fmla="*/ 0 h 283027"/>
              <a:gd name="connsiteX2" fmla="*/ 6488954 w 6488954"/>
              <a:gd name="connsiteY2" fmla="*/ 283027 h 283027"/>
              <a:gd name="connsiteX3" fmla="*/ 0 w 6488954"/>
              <a:gd name="connsiteY3" fmla="*/ 283027 h 283027"/>
              <a:gd name="connsiteX4" fmla="*/ 0 w 6488954"/>
              <a:gd name="connsiteY4" fmla="*/ 0 h 283027"/>
              <a:gd name="connsiteX0" fmla="*/ 0 w 6488954"/>
              <a:gd name="connsiteY0" fmla="*/ 0 h 283027"/>
              <a:gd name="connsiteX1" fmla="*/ 6488954 w 6488954"/>
              <a:gd name="connsiteY1" fmla="*/ 0 h 283027"/>
              <a:gd name="connsiteX2" fmla="*/ 6145005 w 6488954"/>
              <a:gd name="connsiteY2" fmla="*/ 283027 h 283027"/>
              <a:gd name="connsiteX3" fmla="*/ 0 w 6488954"/>
              <a:gd name="connsiteY3" fmla="*/ 283027 h 283027"/>
              <a:gd name="connsiteX4" fmla="*/ 0 w 6488954"/>
              <a:gd name="connsiteY4" fmla="*/ 0 h 2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954" h="283027">
                <a:moveTo>
                  <a:pt x="0" y="0"/>
                </a:moveTo>
                <a:lnTo>
                  <a:pt x="6488954" y="0"/>
                </a:lnTo>
                <a:lnTo>
                  <a:pt x="6145005" y="283027"/>
                </a:lnTo>
                <a:lnTo>
                  <a:pt x="0" y="283027"/>
                </a:lnTo>
                <a:lnTo>
                  <a:pt x="0" y="0"/>
                </a:lnTo>
                <a:close/>
              </a:path>
            </a:pathLst>
          </a:custGeom>
          <a:solidFill>
            <a:srgbClr val="E152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805" tIns="49403" rIns="98805" bIns="49403" rtlCol="0" anchor="ctr"/>
          <a:lstStyle/>
          <a:p>
            <a:pPr algn="ctr" defTabSz="494022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68" y="107036"/>
            <a:ext cx="2029024" cy="602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47" y="408531"/>
            <a:ext cx="1382565" cy="376030"/>
          </a:xfrm>
          <a:prstGeom prst="rect">
            <a:avLst/>
          </a:prstGeom>
          <a:noFill/>
        </p:spPr>
        <p:txBody>
          <a:bodyPr wrap="none" lIns="98805" tIns="49403" rIns="98805" bIns="49403" rtlCol="0">
            <a:spAutoFit/>
          </a:bodyPr>
          <a:lstStyle/>
          <a:p>
            <a:pPr defTabSz="494022"/>
            <a:r>
              <a:rPr lang="en-US" dirty="0">
                <a:solidFill>
                  <a:srgbClr val="1E202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231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94022" rtl="0" eaLnBrk="1" latinLnBrk="0" hangingPunct="1">
        <a:spcBef>
          <a:spcPct val="0"/>
        </a:spcBef>
        <a:buNone/>
        <a:defRPr sz="3400" b="1" kern="1200">
          <a:solidFill>
            <a:srgbClr val="E1523D"/>
          </a:solidFill>
          <a:latin typeface="+mj-lt"/>
          <a:ea typeface="+mj-ea"/>
          <a:cs typeface="+mj-cs"/>
        </a:defRPr>
      </a:lvl1pPr>
    </p:titleStyle>
    <p:bodyStyle>
      <a:lvl1pPr marL="0" indent="0" algn="l" defTabSz="494022" rtl="0" eaLnBrk="1" latinLnBrk="0" hangingPunct="1">
        <a:spcBef>
          <a:spcPct val="20000"/>
        </a:spcBef>
        <a:buFontTx/>
        <a:buNone/>
        <a:defRPr sz="23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5636" indent="-307306" algn="l" defTabSz="494022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6812" indent="-247010" algn="l" defTabSz="494022" rtl="0" eaLnBrk="1" latinLnBrk="0" hangingPunct="1">
        <a:spcBef>
          <a:spcPct val="20000"/>
        </a:spcBef>
        <a:buClr>
          <a:srgbClr val="E1523D"/>
        </a:buClr>
        <a:buFont typeface="Lucida Grande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8538" indent="-247010" algn="l" defTabSz="494022" rtl="0" eaLnBrk="1" latinLnBrk="0" hangingPunct="1">
        <a:spcBef>
          <a:spcPct val="20000"/>
        </a:spcBef>
        <a:buClr>
          <a:srgbClr val="E1523D"/>
        </a:buClr>
        <a:buSzPct val="110000"/>
        <a:buFont typeface="Arial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9164" indent="-247010" algn="l" defTabSz="494022" rtl="0" eaLnBrk="1" latinLnBrk="0" hangingPunct="1">
        <a:spcBef>
          <a:spcPct val="20000"/>
        </a:spcBef>
        <a:buClr>
          <a:srgbClr val="E1523D"/>
        </a:buClr>
        <a:buFont typeface="Arial"/>
        <a:buChar char="»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17125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1149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5170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9193" indent="-247010" algn="l" defTabSz="49402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4022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8046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068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09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12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36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58157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52180" algn="l" defTabSz="49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144" y="4149080"/>
            <a:ext cx="5236945" cy="79208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+mn-lt"/>
              </a:rPr>
              <a:t>iCMR</a:t>
            </a:r>
            <a:r>
              <a:rPr lang="en-US" sz="3600" dirty="0">
                <a:latin typeface="+mn-lt"/>
              </a:rPr>
              <a:t> January 28,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9915" y="3094112"/>
            <a:ext cx="4647789" cy="838944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Meir Dahan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Executive Vice President R&amp;D / CTO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48899" y="2204864"/>
            <a:ext cx="6873491" cy="838944"/>
          </a:xfrm>
          <a:prstGeom prst="rect">
            <a:avLst/>
          </a:prstGeom>
        </p:spPr>
        <p:txBody>
          <a:bodyPr vert="horz" lIns="98805" tIns="49403" rIns="98805" bIns="49403" rtlCol="0">
            <a:normAutofit/>
          </a:bodyPr>
          <a:lstStyle>
            <a:lvl1pPr marL="0" indent="0" algn="ctr" defTabSz="494087" rtl="0" eaLnBrk="1" latinLnBrk="0" hangingPunct="1">
              <a:spcBef>
                <a:spcPct val="20000"/>
              </a:spcBef>
              <a:buFontTx/>
              <a:buNone/>
              <a:defRPr sz="2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94087" rtl="0" eaLnBrk="1" latinLnBrk="0" hangingPunct="1">
              <a:spcBef>
                <a:spcPct val="20000"/>
              </a:spcBef>
              <a:buClr>
                <a:srgbClr val="0083A9"/>
              </a:buClr>
              <a:buSzPct val="110000"/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94087" rtl="0" eaLnBrk="1" latinLnBrk="0" hangingPunct="1">
              <a:spcBef>
                <a:spcPct val="20000"/>
              </a:spcBef>
              <a:buClr>
                <a:srgbClr val="3F7FA6"/>
              </a:buClr>
              <a:buFont typeface="Lucida Grande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94087" rtl="0" eaLnBrk="1" latinLnBrk="0" hangingPunct="1">
              <a:spcBef>
                <a:spcPct val="20000"/>
              </a:spcBef>
              <a:buClr>
                <a:srgbClr val="3F7FA6"/>
              </a:buClr>
              <a:buSzPct val="110000"/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94087" rtl="0" eaLnBrk="1" latinLnBrk="0" hangingPunct="1">
              <a:spcBef>
                <a:spcPct val="20000"/>
              </a:spcBef>
              <a:buClr>
                <a:srgbClr val="3F7FA6"/>
              </a:buClr>
              <a:buFont typeface="Arial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9408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9408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9408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9408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E1523D"/>
                </a:solidFill>
              </a:rPr>
              <a:t>by Deerfield Imaging, Inc.</a:t>
            </a:r>
          </a:p>
        </p:txBody>
      </p:sp>
      <p:pic>
        <p:nvPicPr>
          <p:cNvPr id="6" name="Picture 5" descr="cid:image001.jpg@01D0E175.16B41BF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1397377" cy="5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53771" y="116635"/>
            <a:ext cx="6480476" cy="764789"/>
          </a:xfrm>
        </p:spPr>
        <p:txBody>
          <a:bodyPr/>
          <a:lstStyle/>
          <a:p>
            <a:r>
              <a:rPr lang="en-US" dirty="0" smtClean="0"/>
              <a:t>Future Technology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6655" y="6453337"/>
            <a:ext cx="2133600" cy="365123"/>
          </a:xfrm>
        </p:spPr>
        <p:txBody>
          <a:bodyPr/>
          <a:lstStyle/>
          <a:p>
            <a:r>
              <a:rPr lang="en-US" dirty="0" smtClean="0"/>
              <a:t>-</a:t>
            </a:r>
            <a:fld id="{FD0825C6-6D3E-D349-9365-ED75EBBF8CC1}" type="slidenum">
              <a:rPr lang="en-US" smtClean="0"/>
              <a:pPr/>
              <a:t>10</a:t>
            </a:fld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4" y="1371612"/>
            <a:ext cx="137494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2" y="1371612"/>
            <a:ext cx="1794245" cy="1889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0578" y="884777"/>
            <a:ext cx="130103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Artis Q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Zen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33" y="3321725"/>
            <a:ext cx="2448689" cy="127727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285712" indent="-285712">
              <a:buFont typeface="Arial" panose="020B0604020202020204" pitchFamily="34" charset="0"/>
              <a:buChar char="•"/>
            </a:pPr>
            <a:r>
              <a:rPr lang="en-US" sz="1600" dirty="0"/>
              <a:t>New X-ray Tube</a:t>
            </a:r>
          </a:p>
          <a:p>
            <a:r>
              <a:rPr lang="en-US" sz="1100" dirty="0"/>
              <a:t>          (GIGALIX X-ray tube)</a:t>
            </a:r>
          </a:p>
          <a:p>
            <a:pPr marL="285712" indent="-285712">
              <a:buFont typeface="Arial" panose="020B0604020202020204" pitchFamily="34" charset="0"/>
              <a:buChar char="•"/>
            </a:pPr>
            <a:r>
              <a:rPr lang="en-US" sz="1600" dirty="0"/>
              <a:t>New X-ray flat panel detector </a:t>
            </a:r>
            <a:r>
              <a:rPr lang="en-US" sz="1100" dirty="0"/>
              <a:t>(HDR detector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7224" y="3333051"/>
            <a:ext cx="2543769" cy="12464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285712" indent="-285712">
              <a:buFont typeface="Arial" panose="020B0604020202020204" pitchFamily="34" charset="0"/>
              <a:buChar char="•"/>
            </a:pPr>
            <a:r>
              <a:rPr lang="en-US" sz="1600" dirty="0"/>
              <a:t>Same X-ray Tube</a:t>
            </a:r>
          </a:p>
          <a:p>
            <a:r>
              <a:rPr lang="en-US" sz="1600" dirty="0"/>
              <a:t>       as Artis Q</a:t>
            </a:r>
          </a:p>
          <a:p>
            <a:pPr marL="285712" indent="-285712">
              <a:buFont typeface="Arial" panose="020B0604020202020204" pitchFamily="34" charset="0"/>
              <a:buChar char="•"/>
            </a:pPr>
            <a:r>
              <a:rPr lang="en-US" sz="1600" dirty="0"/>
              <a:t>New X-ray flat panel  detector for low dose</a:t>
            </a:r>
          </a:p>
          <a:p>
            <a:r>
              <a:rPr lang="en-US" sz="1100" dirty="0"/>
              <a:t>           (Crystalline silicon detector)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20" y="884777"/>
            <a:ext cx="874511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Artis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Q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25" y="1412779"/>
            <a:ext cx="3569486" cy="26153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89689" y="899429"/>
            <a:ext cx="1333161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Aera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Skyra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1" y="4509122"/>
            <a:ext cx="1332975" cy="60500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" y="5157195"/>
            <a:ext cx="1427375" cy="14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80" y="5974686"/>
            <a:ext cx="1831399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97" y="5198718"/>
            <a:ext cx="1832931" cy="75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mdahan\AppData\Local\Microsoft\Windows\Temporary Internet Files\Content.Outlook\D0SK3VZ0\gfactor33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2" y="4509122"/>
            <a:ext cx="2348408" cy="20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4" y="980728"/>
            <a:ext cx="862786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064899" cy="908805"/>
          </a:xfrm>
        </p:spPr>
        <p:txBody>
          <a:bodyPr>
            <a:noAutofit/>
          </a:bodyPr>
          <a:lstStyle/>
          <a:p>
            <a:r>
              <a:rPr lang="en-US" sz="3100" dirty="0"/>
              <a:t>Combined MRI and X-ray Angiography System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8539" y="5229210"/>
            <a:ext cx="2151856" cy="720083"/>
          </a:xfrm>
          <a:prstGeom prst="rect">
            <a:avLst/>
          </a:prstGeom>
        </p:spPr>
        <p:txBody>
          <a:bodyPr vert="horz" lIns="98805" tIns="49403" rIns="98805" bIns="49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152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Artis</a:t>
            </a:r>
            <a:r>
              <a:rPr lang="en-US" dirty="0"/>
              <a:t> Zee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931" y="4509125"/>
            <a:ext cx="2439888" cy="720083"/>
          </a:xfrm>
          <a:prstGeom prst="rect">
            <a:avLst/>
          </a:prstGeom>
        </p:spPr>
        <p:txBody>
          <a:bodyPr vert="horz" lIns="98805" tIns="49403" rIns="98805" bIns="494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152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Espree</a:t>
            </a:r>
            <a:r>
              <a:rPr lang="en-US" dirty="0"/>
              <a:t> / </a:t>
            </a:r>
            <a:r>
              <a:rPr lang="en-US" dirty="0" err="1"/>
              <a:t>Verio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and Clinical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1273634"/>
            <a:ext cx="8342415" cy="5160653"/>
          </a:xfrm>
        </p:spPr>
        <p:txBody>
          <a:bodyPr>
            <a:normAutofit fontScale="92500" lnSpcReduction="10000"/>
          </a:bodyPr>
          <a:lstStyle/>
          <a:p>
            <a:pPr marL="616418" lvl="1" indent="-342854"/>
            <a:r>
              <a:rPr lang="en-US" altLang="en-US" sz="2800" dirty="0"/>
              <a:t>Preserve all existing </a:t>
            </a:r>
            <a:r>
              <a:rPr lang="en-US" altLang="en-US" sz="2800" dirty="0" err="1"/>
              <a:t>A</a:t>
            </a:r>
            <a:r>
              <a:rPr lang="en-US" altLang="en-US" sz="2800" dirty="0" err="1" smtClean="0"/>
              <a:t>ngio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system functionality and performance</a:t>
            </a:r>
            <a:endParaRPr lang="en-US" sz="2800" dirty="0"/>
          </a:p>
          <a:p>
            <a:pPr marL="616418" lvl="1" indent="-342854"/>
            <a:r>
              <a:rPr lang="en-US" sz="2800" dirty="0" err="1"/>
              <a:t>Angio</a:t>
            </a:r>
            <a:r>
              <a:rPr lang="en-US" sz="2800" dirty="0"/>
              <a:t> system needs to be RF quiet during MR imaging</a:t>
            </a:r>
          </a:p>
          <a:p>
            <a:pPr marL="616418" lvl="1" indent="-342854"/>
            <a:r>
              <a:rPr lang="en-US" sz="2800" dirty="0" err="1"/>
              <a:t>Angio</a:t>
            </a:r>
            <a:r>
              <a:rPr lang="en-US" sz="2800" dirty="0"/>
              <a:t> components near the magnet must be MR conditional or safe</a:t>
            </a:r>
          </a:p>
          <a:p>
            <a:pPr marL="616418" lvl="1" indent="-342854"/>
            <a:r>
              <a:rPr lang="en-US" sz="2800" dirty="0"/>
              <a:t>For cardiac MR imaging, need a mechanism to install posterior RF coil </a:t>
            </a:r>
            <a:r>
              <a:rPr lang="en-US" sz="2800" dirty="0" smtClean="0"/>
              <a:t>and removal </a:t>
            </a:r>
            <a:r>
              <a:rPr lang="en-US" sz="2800" dirty="0"/>
              <a:t>for X-ray imaging without affecting the patient</a:t>
            </a:r>
          </a:p>
          <a:p>
            <a:pPr marL="616418" lvl="1" indent="-342854"/>
            <a:r>
              <a:rPr lang="en-US" sz="2800" dirty="0"/>
              <a:t>Emergency bailout </a:t>
            </a:r>
            <a:r>
              <a:rPr lang="en-US" sz="2800" dirty="0" smtClean="0"/>
              <a:t>imaging; </a:t>
            </a:r>
            <a:r>
              <a:rPr lang="en-US" sz="2800" dirty="0"/>
              <a:t>rapid transition from MR imaging to </a:t>
            </a:r>
            <a:r>
              <a:rPr lang="en-US" altLang="en-US" sz="2800" dirty="0"/>
              <a:t>intervention without patient transport</a:t>
            </a:r>
          </a:p>
          <a:p>
            <a:pPr marL="616418" lvl="1" indent="-342854"/>
            <a:r>
              <a:rPr lang="en-US" sz="2800" dirty="0"/>
              <a:t>MR safe Hemodynamic monitoring and recording devices</a:t>
            </a:r>
            <a:endParaRPr lang="en-US" altLang="en-US" sz="2800" dirty="0"/>
          </a:p>
          <a:p>
            <a:pPr marL="370518" indent="-370518"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US" sz="9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</a:t>
            </a:r>
            <a:fld id="{FD0825C6-6D3E-D349-9365-ED75EBBF8CC1}" type="slidenum">
              <a:rPr lang="en-US" smtClean="0"/>
              <a:pPr/>
              <a:t>3</a:t>
            </a:fld>
            <a:r>
              <a:rPr lang="en-US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3" y="119898"/>
            <a:ext cx="8229600" cy="908805"/>
          </a:xfrm>
        </p:spPr>
        <p:txBody>
          <a:bodyPr/>
          <a:lstStyle/>
          <a:p>
            <a:r>
              <a:rPr lang="en-US" dirty="0" smtClean="0"/>
              <a:t>Typical System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4602"/>
            <a:ext cx="7233227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04" y="116633"/>
            <a:ext cx="8229600" cy="908805"/>
          </a:xfrm>
        </p:spPr>
        <p:txBody>
          <a:bodyPr/>
          <a:lstStyle/>
          <a:p>
            <a:r>
              <a:rPr lang="en-US" dirty="0" smtClean="0"/>
              <a:t>Cardiovascular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</a:t>
            </a:r>
            <a:fld id="{FD0825C6-6D3E-D349-9365-ED75EBBF8CC1}" type="slidenum">
              <a:rPr lang="en-US" smtClean="0"/>
              <a:pPr/>
              <a:t>5</a:t>
            </a:fld>
            <a:r>
              <a:rPr lang="en-US" smtClean="0"/>
              <a:t>-</a:t>
            </a:r>
            <a:endParaRPr lang="en-US" dirty="0"/>
          </a:p>
        </p:txBody>
      </p:sp>
      <p:pic>
        <p:nvPicPr>
          <p:cNvPr id="6" name="Picture 3" descr="Card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3"/>
          <a:stretch>
            <a:fillRect/>
          </a:stretch>
        </p:blipFill>
        <p:spPr bwMode="auto">
          <a:xfrm>
            <a:off x="3787081" y="1128084"/>
            <a:ext cx="5012538" cy="20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93" y="3645027"/>
            <a:ext cx="1663486" cy="6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6" y="4653136"/>
            <a:ext cx="8342415" cy="2016224"/>
          </a:xfrm>
          <a:prstGeom prst="rect">
            <a:avLst/>
          </a:prstGeom>
        </p:spPr>
        <p:txBody>
          <a:bodyPr vert="horz" lIns="98805" tIns="49403" rIns="98805" bIns="49403" rtlCol="0">
            <a:normAutofit/>
          </a:bodyPr>
          <a:lstStyle>
            <a:lvl1pPr marL="0" indent="0" algn="l" defTabSz="494087" rtl="0" eaLnBrk="1" latinLnBrk="0" hangingPunct="1">
              <a:spcBef>
                <a:spcPct val="20000"/>
              </a:spcBef>
              <a:buFontTx/>
              <a:buNone/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95676" indent="-307346" algn="l" defTabSz="494087" rtl="0" eaLnBrk="1" latinLnBrk="0" hangingPunct="1">
              <a:spcBef>
                <a:spcPct val="20000"/>
              </a:spcBef>
              <a:buClr>
                <a:srgbClr val="0083A9"/>
              </a:buClr>
              <a:buSzPct val="110000"/>
              <a:buFont typeface="Arial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882" indent="-247044" algn="l" defTabSz="494087" rtl="0" eaLnBrk="1" latinLnBrk="0" hangingPunct="1">
              <a:spcBef>
                <a:spcPct val="20000"/>
              </a:spcBef>
              <a:buClr>
                <a:srgbClr val="3F7FA6"/>
              </a:buClr>
              <a:buFont typeface="Lucida Grande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8638" indent="-247044" algn="l" defTabSz="494087" rtl="0" eaLnBrk="1" latinLnBrk="0" hangingPunct="1">
              <a:spcBef>
                <a:spcPct val="20000"/>
              </a:spcBef>
              <a:buClr>
                <a:srgbClr val="3F7FA6"/>
              </a:buClr>
              <a:buSzPct val="110000"/>
              <a:buFont typeface="Arial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19298" indent="-247044" algn="l" defTabSz="494087" rtl="0" eaLnBrk="1" latinLnBrk="0" hangingPunct="1">
              <a:spcBef>
                <a:spcPct val="20000"/>
              </a:spcBef>
              <a:buClr>
                <a:srgbClr val="3F7FA6"/>
              </a:buClr>
              <a:buFont typeface="Arial"/>
              <a:buChar char="»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7482" indent="-247044" algn="l" defTabSz="49408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1571" indent="-247044" algn="l" defTabSz="49408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5658" indent="-247044" algn="l" defTabSz="49408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9745" indent="-247044" algn="l" defTabSz="49408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6418" lvl="1" indent="-342854">
              <a:buFont typeface="Arial" panose="020B0604020202020204" pitchFamily="34" charset="0"/>
              <a:buChar char="•"/>
            </a:pPr>
            <a:r>
              <a:rPr lang="en-US" sz="2800" dirty="0"/>
              <a:t>Designed MR and X-ray compatible components</a:t>
            </a:r>
          </a:p>
          <a:p>
            <a:pPr marL="616418" lvl="1" indent="-342854">
              <a:buFont typeface="Arial" panose="020B0604020202020204" pitchFamily="34" charset="0"/>
              <a:buChar char="•"/>
            </a:pPr>
            <a:r>
              <a:rPr lang="en-US" sz="2800" dirty="0"/>
              <a:t>Designed a cardiac coil “cavity” to allow insertion and removal of the cardiac coil for MR imaging</a:t>
            </a:r>
          </a:p>
          <a:p>
            <a:pPr marL="616418" lvl="1" indent="-342854">
              <a:buFont typeface="Arial" panose="020B0604020202020204" pitchFamily="34" charset="0"/>
              <a:buChar char="•"/>
            </a:pPr>
            <a:r>
              <a:rPr lang="en-US" sz="2800" dirty="0"/>
              <a:t>Designed MR conditional patient table</a:t>
            </a:r>
            <a:endParaRPr lang="en-US" sz="9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6396" r="19853" b="16911"/>
          <a:stretch>
            <a:fillRect/>
          </a:stretch>
        </p:blipFill>
        <p:spPr bwMode="auto">
          <a:xfrm>
            <a:off x="5423004" y="3448304"/>
            <a:ext cx="1240330" cy="11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5204" r="4976"/>
          <a:stretch>
            <a:fillRect/>
          </a:stretch>
        </p:blipFill>
        <p:spPr bwMode="auto">
          <a:xfrm>
            <a:off x="6710838" y="3448306"/>
            <a:ext cx="1396100" cy="113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ab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9" y="1196752"/>
            <a:ext cx="2295931" cy="19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342" y="116633"/>
            <a:ext cx="8229600" cy="908805"/>
          </a:xfrm>
        </p:spPr>
        <p:txBody>
          <a:bodyPr/>
          <a:lstStyle/>
          <a:p>
            <a:r>
              <a:rPr lang="en-US" dirty="0" err="1" smtClean="0"/>
              <a:t>Angio</a:t>
            </a:r>
            <a:r>
              <a:rPr lang="en-US" dirty="0" smtClean="0"/>
              <a:t> Power Up/Down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03" y="1196752"/>
            <a:ext cx="8229600" cy="1584176"/>
          </a:xfrm>
        </p:spPr>
        <p:txBody>
          <a:bodyPr/>
          <a:lstStyle/>
          <a:p>
            <a:pPr marL="342854" indent="-342854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0" dirty="0" smtClean="0"/>
              <a:t>When the magnet moves past the Patient Safety Check Point (PSCP), all components in the </a:t>
            </a:r>
            <a:r>
              <a:rPr lang="en-US" b="0" dirty="0" err="1" smtClean="0"/>
              <a:t>Angio</a:t>
            </a:r>
            <a:r>
              <a:rPr lang="en-US" b="0" dirty="0" smtClean="0"/>
              <a:t> room automatically power down/up (including the </a:t>
            </a:r>
            <a:r>
              <a:rPr lang="en-US" b="0" dirty="0" err="1" smtClean="0"/>
              <a:t>Angio</a:t>
            </a:r>
            <a:r>
              <a:rPr lang="en-US" b="0" dirty="0" smtClean="0"/>
              <a:t> system)</a:t>
            </a:r>
            <a:endParaRPr lang="en-US" b="0" dirty="0"/>
          </a:p>
          <a:p>
            <a:pPr marL="616418" lvl="1" indent="-342854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616418" lvl="1" indent="-34285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</a:t>
            </a:r>
            <a:fld id="{FD0825C6-6D3E-D349-9365-ED75EBBF8CC1}" type="slidenum">
              <a:rPr lang="en-US" smtClean="0"/>
              <a:pPr/>
              <a:t>6</a:t>
            </a:fld>
            <a:r>
              <a:rPr lang="en-US" smtClean="0"/>
              <a:t>-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72673"/>
              </p:ext>
            </p:extLst>
          </p:nvPr>
        </p:nvGraphicFramePr>
        <p:xfrm>
          <a:off x="2348638" y="2372894"/>
          <a:ext cx="4972761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utoCAD LT Drawing" r:id="rId3" imgW="11506200" imgH="7553325" progId="AutoCAD LT.Drawing.17">
                  <p:embed/>
                </p:oleObj>
              </mc:Choice>
              <mc:Fallback>
                <p:oleObj name="AutoCAD LT Drawing" r:id="rId3" imgW="11506200" imgH="7553325" progId="AutoCAD LT.Drawing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879" t="40932" r="50903" b="34239"/>
                      <a:stretch>
                        <a:fillRect/>
                      </a:stretch>
                    </p:blipFill>
                    <p:spPr bwMode="auto">
                      <a:xfrm>
                        <a:off x="2348638" y="2372894"/>
                        <a:ext cx="4972761" cy="400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292" y="4665867"/>
            <a:ext cx="1085850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CA" dirty="0" smtClean="0"/>
              <a:t>Magnet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7142" y="4665869"/>
            <a:ext cx="15621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982" y="5320949"/>
            <a:ext cx="1085850" cy="36933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CA" dirty="0" smtClean="0"/>
              <a:t>PSCP</a:t>
            </a:r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14897" y="4947643"/>
            <a:ext cx="2638425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27" y="1052736"/>
            <a:ext cx="9099193" cy="6480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Treating patients with </a:t>
            </a:r>
            <a:r>
              <a:rPr lang="en-US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Atrial Fibrillation Recurrence After Prior AF Ablation (N=10)</a:t>
            </a:r>
          </a:p>
        </p:txBody>
      </p:sp>
      <p:pic>
        <p:nvPicPr>
          <p:cNvPr id="15363" name="Picture 8" descr="AMIGO_imris_with_people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/>
          <a:stretch>
            <a:fillRect/>
          </a:stretch>
        </p:blipFill>
        <p:spPr bwMode="auto">
          <a:xfrm>
            <a:off x="619827" y="4941171"/>
            <a:ext cx="7814423" cy="15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>
            <a:fillRect/>
          </a:stretch>
        </p:blipFill>
        <p:spPr bwMode="auto">
          <a:xfrm>
            <a:off x="5946700" y="1772819"/>
            <a:ext cx="2410691" cy="19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>
            <a:fillRect/>
          </a:stretch>
        </p:blipFill>
        <p:spPr bwMode="auto">
          <a:xfrm>
            <a:off x="709755" y="1772819"/>
            <a:ext cx="2410691" cy="19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"/>
          <a:stretch>
            <a:fillRect/>
          </a:stretch>
        </p:blipFill>
        <p:spPr bwMode="auto">
          <a:xfrm>
            <a:off x="3328227" y="1772819"/>
            <a:ext cx="2410691" cy="19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24"/>
          <p:cNvSpPr txBox="1">
            <a:spLocks noChangeArrowheads="1"/>
          </p:cNvSpPr>
          <p:nvPr/>
        </p:nvSpPr>
        <p:spPr bwMode="auto">
          <a:xfrm>
            <a:off x="5859069" y="3725869"/>
            <a:ext cx="2706102" cy="85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MRI data transferred to EAM station. </a:t>
            </a:r>
            <a:r>
              <a:rPr lang="en-US" altLang="en-US" sz="1200" dirty="0" smtClean="0">
                <a:solidFill>
                  <a:schemeClr val="bg1"/>
                </a:solidFill>
              </a:rPr>
              <a:t>X-ray, ULS </a:t>
            </a:r>
            <a:r>
              <a:rPr lang="en-US" altLang="en-US" sz="1200" dirty="0">
                <a:solidFill>
                  <a:schemeClr val="bg1"/>
                </a:solidFill>
              </a:rPr>
              <a:t>&amp; EAM -guided intervention performed. </a:t>
            </a:r>
          </a:p>
        </p:txBody>
      </p:sp>
      <p:sp>
        <p:nvSpPr>
          <p:cNvPr id="15369" name="TextBox 24"/>
          <p:cNvSpPr txBox="1">
            <a:spLocks noChangeArrowheads="1"/>
          </p:cNvSpPr>
          <p:nvPr/>
        </p:nvSpPr>
        <p:spPr bwMode="auto">
          <a:xfrm>
            <a:off x="3328228" y="4498982"/>
            <a:ext cx="218796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Prepare Room, Bring MRI back in</a:t>
            </a:r>
          </a:p>
        </p:txBody>
      </p:sp>
      <p:sp>
        <p:nvSpPr>
          <p:cNvPr id="15370" name="TextBox 24"/>
          <p:cNvSpPr txBox="1">
            <a:spLocks noChangeArrowheads="1"/>
          </p:cNvSpPr>
          <p:nvPr/>
        </p:nvSpPr>
        <p:spPr bwMode="auto">
          <a:xfrm>
            <a:off x="619825" y="3724287"/>
            <a:ext cx="2250168" cy="6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Perform MRI Imaging</a:t>
            </a:r>
          </a:p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to find gaps in ablation lesions</a:t>
            </a:r>
          </a:p>
        </p:txBody>
      </p:sp>
      <p:sp>
        <p:nvSpPr>
          <p:cNvPr id="14" name="Right Arrow 13"/>
          <p:cNvSpPr>
            <a:spLocks noChangeAspect="1" noChangeArrowheads="1"/>
          </p:cNvSpPr>
          <p:nvPr/>
        </p:nvSpPr>
        <p:spPr bwMode="auto">
          <a:xfrm>
            <a:off x="3071645" y="3834184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>
            <a:spLocks noChangeAspect="1" noChangeArrowheads="1"/>
          </p:cNvSpPr>
          <p:nvPr/>
        </p:nvSpPr>
        <p:spPr bwMode="auto">
          <a:xfrm>
            <a:off x="5652121" y="3762288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Circular Arrow 16"/>
          <p:cNvSpPr>
            <a:spLocks noChangeAspect="1"/>
          </p:cNvSpPr>
          <p:nvPr/>
        </p:nvSpPr>
        <p:spPr bwMode="auto">
          <a:xfrm>
            <a:off x="8433852" y="4256176"/>
            <a:ext cx="458628" cy="1045035"/>
          </a:xfrm>
          <a:prstGeom prst="circularArrow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Right Arrow 17"/>
          <p:cNvSpPr>
            <a:spLocks noChangeAspect="1" noChangeArrowheads="1"/>
          </p:cNvSpPr>
          <p:nvPr/>
        </p:nvSpPr>
        <p:spPr bwMode="auto">
          <a:xfrm>
            <a:off x="5553929" y="4509120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75" name="TextBox 24"/>
          <p:cNvSpPr txBox="1">
            <a:spLocks noChangeArrowheads="1"/>
          </p:cNvSpPr>
          <p:nvPr/>
        </p:nvSpPr>
        <p:spPr bwMode="auto">
          <a:xfrm>
            <a:off x="3328226" y="3749685"/>
            <a:ext cx="2426070" cy="4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Remove MRI. Prepare OR </a:t>
            </a:r>
          </a:p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for EP Intervention</a:t>
            </a:r>
          </a:p>
        </p:txBody>
      </p:sp>
      <p:sp>
        <p:nvSpPr>
          <p:cNvPr id="20" name="Right Arrow 19"/>
          <p:cNvSpPr>
            <a:spLocks noChangeAspect="1" noChangeArrowheads="1"/>
          </p:cNvSpPr>
          <p:nvPr/>
        </p:nvSpPr>
        <p:spPr bwMode="auto">
          <a:xfrm>
            <a:off x="3066380" y="4521986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691681" y="6525347"/>
            <a:ext cx="2592287" cy="2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OR Room (EAM, ULS, X-ray)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414105" y="6525347"/>
            <a:ext cx="1645444" cy="2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MRI Room</a:t>
            </a:r>
          </a:p>
        </p:txBody>
      </p:sp>
      <p:sp>
        <p:nvSpPr>
          <p:cNvPr id="24" name="Right Arrow 23"/>
          <p:cNvSpPr>
            <a:spLocks noChangeAspect="1" noChangeArrowheads="1"/>
          </p:cNvSpPr>
          <p:nvPr/>
        </p:nvSpPr>
        <p:spPr bwMode="auto">
          <a:xfrm>
            <a:off x="4719548" y="5540284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>
            <a:spLocks noChangeAspect="1" noChangeArrowheads="1"/>
          </p:cNvSpPr>
          <p:nvPr/>
        </p:nvSpPr>
        <p:spPr bwMode="auto">
          <a:xfrm>
            <a:off x="4676003" y="5859604"/>
            <a:ext cx="256580" cy="24288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lIns="98805" tIns="49403" rIns="98805" bIns="49403"/>
          <a:lstStyle/>
          <a:p>
            <a:pPr eaLnBrk="0" hangingPunct="0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381" name="TextBox 24"/>
          <p:cNvSpPr txBox="1">
            <a:spLocks noChangeArrowheads="1"/>
          </p:cNvSpPr>
          <p:nvPr/>
        </p:nvSpPr>
        <p:spPr bwMode="auto">
          <a:xfrm>
            <a:off x="644291" y="4389449"/>
            <a:ext cx="2225702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Perform MRI. Validate Lesion Gap Closure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90680" y="125760"/>
            <a:ext cx="7481455" cy="1070992"/>
          </a:xfrm>
          <a:prstGeom prst="rect">
            <a:avLst/>
          </a:prstGeom>
        </p:spPr>
        <p:txBody>
          <a:bodyPr vert="horz" lIns="98805" tIns="49403" rIns="98805" bIns="49403" rtlCol="0" anchor="ctr">
            <a:normAutofit/>
          </a:bodyPr>
          <a:lstStyle>
            <a:lvl1pPr algn="ctr" defTabSz="494087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E152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cs typeface="Arial" panose="020B0604020202020204" pitchFamily="34" charset="0"/>
              </a:rPr>
              <a:t>IMRIS solution to patient handling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sz="2200" dirty="0">
                <a:cs typeface="Arial" panose="020B0604020202020204" pitchFamily="34" charset="0"/>
              </a:rPr>
              <a:t>No patient motion between OR and MRI</a:t>
            </a:r>
          </a:p>
        </p:txBody>
      </p:sp>
    </p:spTree>
    <p:extLst>
      <p:ext uri="{BB962C8B-B14F-4D97-AF65-F5344CB8AC3E}">
        <p14:creationId xmlns:p14="http://schemas.microsoft.com/office/powerpoint/2010/main" val="1892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tx1">
                <a:lumMod val="75000"/>
                <a:lumOff val="25000"/>
              </a:schemeClr>
            </a:gs>
            <a:gs pos="0">
              <a:schemeClr val="tx1">
                <a:lumMod val="75000"/>
                <a:lumOff val="25000"/>
              </a:schemeClr>
            </a:gs>
            <a:gs pos="100000">
              <a:schemeClr val="bg2">
                <a:lumMod val="2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27" y="125760"/>
            <a:ext cx="66579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MRI Contributions after EP ablation</a:t>
            </a:r>
            <a:br>
              <a:rPr lang="en-GB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Lumen Imaging,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Imaging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Edema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Imaging</a:t>
            </a:r>
          </a:p>
        </p:txBody>
      </p:sp>
      <p:pic>
        <p:nvPicPr>
          <p:cNvPr id="16388" name="Picture 18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7" y="-320675"/>
            <a:ext cx="7144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0" descr="Click to open imag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7" y="-320675"/>
            <a:ext cx="7144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7907" y="1266754"/>
            <a:ext cx="3634758" cy="2954337"/>
            <a:chOff x="2518232" y="2282580"/>
            <a:chExt cx="4053400" cy="2954316"/>
          </a:xfrm>
        </p:grpSpPr>
        <p:grpSp>
          <p:nvGrpSpPr>
            <p:cNvPr id="16421" name="Group 34"/>
            <p:cNvGrpSpPr>
              <a:grpSpLocks/>
            </p:cNvGrpSpPr>
            <p:nvPr/>
          </p:nvGrpSpPr>
          <p:grpSpPr bwMode="auto">
            <a:xfrm>
              <a:off x="2518232" y="2282580"/>
              <a:ext cx="4053400" cy="2954316"/>
              <a:chOff x="2518232" y="2282580"/>
              <a:chExt cx="4053400" cy="2954316"/>
            </a:xfrm>
          </p:grpSpPr>
          <p:grpSp>
            <p:nvGrpSpPr>
              <p:cNvPr id="16423" name="Group 24"/>
              <p:cNvGrpSpPr>
                <a:grpSpLocks/>
              </p:cNvGrpSpPr>
              <p:nvPr/>
            </p:nvGrpSpPr>
            <p:grpSpPr bwMode="auto">
              <a:xfrm>
                <a:off x="2586196" y="2282580"/>
                <a:ext cx="3948738" cy="2954316"/>
                <a:chOff x="1787910" y="1571380"/>
                <a:chExt cx="3948738" cy="2954316"/>
              </a:xfrm>
            </p:grpSpPr>
            <p:pic>
              <p:nvPicPr>
                <p:cNvPr id="16428" name="Picture 11" descr="MRAIM039.bmp"/>
                <p:cNvPicPr>
                  <a:picLocks noChangeAspect="1"/>
                </p:cNvPicPr>
                <p:nvPr/>
              </p:nvPicPr>
              <p:blipFill>
                <a:blip r:embed="rId4">
                  <a:lum bright="1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00" t="38400" r="27000" b="26880"/>
                <a:stretch>
                  <a:fillRect/>
                </a:stretch>
              </p:blipFill>
              <p:spPr bwMode="auto">
                <a:xfrm>
                  <a:off x="1787912" y="1571380"/>
                  <a:ext cx="1945763" cy="1426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29" name="Picture 12" descr="MRAIM043.bmp"/>
                <p:cNvPicPr>
                  <a:picLocks noChangeAspect="1"/>
                </p:cNvPicPr>
                <p:nvPr/>
              </p:nvPicPr>
              <p:blipFill>
                <a:blip r:embed="rId5">
                  <a:lum bright="1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00" t="38400" r="27000" b="26880"/>
                <a:stretch>
                  <a:fillRect/>
                </a:stretch>
              </p:blipFill>
              <p:spPr bwMode="auto">
                <a:xfrm>
                  <a:off x="3790885" y="1585898"/>
                  <a:ext cx="1945763" cy="1426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30" name="Picture 13" descr="MRAIM054.bmp"/>
                <p:cNvPicPr>
                  <a:picLocks noChangeAspect="1"/>
                </p:cNvPicPr>
                <p:nvPr/>
              </p:nvPicPr>
              <p:blipFill>
                <a:blip r:embed="rId6">
                  <a:lum bright="1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00" t="38400" r="27000" b="26880"/>
                <a:stretch>
                  <a:fillRect/>
                </a:stretch>
              </p:blipFill>
              <p:spPr bwMode="auto">
                <a:xfrm>
                  <a:off x="3781280" y="3095384"/>
                  <a:ext cx="1951025" cy="1430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31" name="Picture 22" descr="MRAIM050.bmp"/>
                <p:cNvPicPr>
                  <a:picLocks noChangeAspect="1"/>
                </p:cNvPicPr>
                <p:nvPr/>
              </p:nvPicPr>
              <p:blipFill>
                <a:blip r:embed="rId7">
                  <a:lum bright="1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00" t="38400" r="27000" b="26880"/>
                <a:stretch>
                  <a:fillRect/>
                </a:stretch>
              </p:blipFill>
              <p:spPr bwMode="auto">
                <a:xfrm>
                  <a:off x="1787910" y="3080869"/>
                  <a:ext cx="1951025" cy="1430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424" name="TextBox 31"/>
              <p:cNvSpPr txBox="1">
                <a:spLocks noChangeArrowheads="1"/>
              </p:cNvSpPr>
              <p:nvPr/>
            </p:nvSpPr>
            <p:spPr bwMode="auto">
              <a:xfrm>
                <a:off x="2518232" y="2953655"/>
                <a:ext cx="611728" cy="246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chemeClr val="bg1"/>
                    </a:solidFill>
                  </a:rPr>
                  <a:t>RIPV</a:t>
                </a:r>
              </a:p>
            </p:txBody>
          </p:sp>
          <p:sp>
            <p:nvSpPr>
              <p:cNvPr id="16425" name="TextBox 30"/>
              <p:cNvSpPr txBox="1">
                <a:spLocks noChangeArrowheads="1"/>
              </p:cNvSpPr>
              <p:nvPr/>
            </p:nvSpPr>
            <p:spPr bwMode="auto">
              <a:xfrm>
                <a:off x="4078516" y="3178627"/>
                <a:ext cx="590277" cy="246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chemeClr val="bg1"/>
                    </a:solidFill>
                  </a:rPr>
                  <a:t>LIPV</a:t>
                </a:r>
              </a:p>
            </p:txBody>
          </p:sp>
          <p:sp>
            <p:nvSpPr>
              <p:cNvPr id="16426" name="TextBox 32"/>
              <p:cNvSpPr txBox="1">
                <a:spLocks noChangeArrowheads="1"/>
              </p:cNvSpPr>
              <p:nvPr/>
            </p:nvSpPr>
            <p:spPr bwMode="auto">
              <a:xfrm>
                <a:off x="4644574" y="4615542"/>
                <a:ext cx="634967" cy="246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chemeClr val="bg1"/>
                    </a:solidFill>
                  </a:rPr>
                  <a:t>RSPV</a:t>
                </a:r>
              </a:p>
            </p:txBody>
          </p:sp>
          <p:sp>
            <p:nvSpPr>
              <p:cNvPr id="16427" name="TextBox 33"/>
              <p:cNvSpPr txBox="1">
                <a:spLocks noChangeArrowheads="1"/>
              </p:cNvSpPr>
              <p:nvPr/>
            </p:nvSpPr>
            <p:spPr bwMode="auto">
              <a:xfrm>
                <a:off x="5958116" y="4855027"/>
                <a:ext cx="613516" cy="246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chemeClr val="bg1"/>
                    </a:solidFill>
                  </a:rPr>
                  <a:t>LSPV</a:t>
                </a:r>
              </a:p>
            </p:txBody>
          </p:sp>
        </p:grpSp>
        <p:sp>
          <p:nvSpPr>
            <p:cNvPr id="16422" name="TextBox 35"/>
            <p:cNvSpPr txBox="1">
              <a:spLocks noChangeArrowheads="1"/>
            </p:cNvSpPr>
            <p:nvPr/>
          </p:nvSpPr>
          <p:spPr bwMode="auto">
            <a:xfrm>
              <a:off x="3396347" y="2844797"/>
              <a:ext cx="407939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bg1"/>
                  </a:solidFill>
                </a:rPr>
                <a:t>LA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457754" y="1266751"/>
            <a:ext cx="3898669" cy="2820988"/>
            <a:chOff x="1839178" y="2234383"/>
            <a:chExt cx="4288167" cy="2820709"/>
          </a:xfrm>
        </p:grpSpPr>
        <p:grpSp>
          <p:nvGrpSpPr>
            <p:cNvPr id="16404" name="Group 46"/>
            <p:cNvGrpSpPr>
              <a:grpSpLocks/>
            </p:cNvGrpSpPr>
            <p:nvPr/>
          </p:nvGrpSpPr>
          <p:grpSpPr bwMode="auto">
            <a:xfrm>
              <a:off x="1839178" y="2234383"/>
              <a:ext cx="4288167" cy="2820709"/>
              <a:chOff x="1839178" y="2234383"/>
              <a:chExt cx="4288167" cy="2820709"/>
            </a:xfrm>
          </p:grpSpPr>
          <p:grpSp>
            <p:nvGrpSpPr>
              <p:cNvPr id="16407" name="Group 21"/>
              <p:cNvGrpSpPr>
                <a:grpSpLocks/>
              </p:cNvGrpSpPr>
              <p:nvPr/>
            </p:nvGrpSpPr>
            <p:grpSpPr bwMode="auto">
              <a:xfrm>
                <a:off x="1839178" y="2234383"/>
                <a:ext cx="4288167" cy="2820709"/>
                <a:chOff x="3667978" y="2074726"/>
                <a:chExt cx="4288167" cy="2820709"/>
              </a:xfrm>
            </p:grpSpPr>
            <p:pic>
              <p:nvPicPr>
                <p:cNvPr id="16417" name="Picture 22" descr="MDEIM032.bmp"/>
                <p:cNvPicPr>
                  <a:picLocks noChangeAspect="1"/>
                </p:cNvPicPr>
                <p:nvPr/>
              </p:nvPicPr>
              <p:blipFill>
                <a:blip r:embed="rId8">
                  <a:lum bright="90000" contrast="8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2" t="41251" r="24828" b="33749"/>
                <a:stretch>
                  <a:fillRect/>
                </a:stretch>
              </p:blipFill>
              <p:spPr bwMode="auto">
                <a:xfrm>
                  <a:off x="3668671" y="2074726"/>
                  <a:ext cx="2110322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8" name="Picture 23" descr="MDEIM035.bmp"/>
                <p:cNvPicPr>
                  <a:picLocks noChangeAspect="1"/>
                </p:cNvPicPr>
                <p:nvPr/>
              </p:nvPicPr>
              <p:blipFill>
                <a:blip r:embed="rId9">
                  <a:lum bright="90000" contrast="8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2" t="41251" r="24828" b="33749"/>
                <a:stretch>
                  <a:fillRect/>
                </a:stretch>
              </p:blipFill>
              <p:spPr bwMode="auto">
                <a:xfrm>
                  <a:off x="5831307" y="2089240"/>
                  <a:ext cx="2110322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9" name="Picture 24" descr="MDEIM041.bmp"/>
                <p:cNvPicPr>
                  <a:picLocks noChangeAspect="1"/>
                </p:cNvPicPr>
                <p:nvPr/>
              </p:nvPicPr>
              <p:blipFill>
                <a:blip r:embed="rId10">
                  <a:lum bright="90000" contrast="8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2" t="41251" r="24828" b="33749"/>
                <a:stretch>
                  <a:fillRect/>
                </a:stretch>
              </p:blipFill>
              <p:spPr bwMode="auto">
                <a:xfrm>
                  <a:off x="3667978" y="3511642"/>
                  <a:ext cx="2110322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20" name="Picture 25" descr="MDEIM043.bmp"/>
                <p:cNvPicPr>
                  <a:picLocks noChangeAspect="1"/>
                </p:cNvPicPr>
                <p:nvPr/>
              </p:nvPicPr>
              <p:blipFill>
                <a:blip r:embed="rId11">
                  <a:lum bright="90000" contrast="8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2" t="41251" r="24828" b="33749"/>
                <a:stretch>
                  <a:fillRect/>
                </a:stretch>
              </p:blipFill>
              <p:spPr bwMode="auto">
                <a:xfrm>
                  <a:off x="5845823" y="3511643"/>
                  <a:ext cx="2110322" cy="1383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6408" name="Straight Arrow Connector 36"/>
              <p:cNvCxnSpPr>
                <a:cxnSpLocks noChangeShapeType="1"/>
              </p:cNvCxnSpPr>
              <p:nvPr/>
            </p:nvCxnSpPr>
            <p:spPr bwMode="auto">
              <a:xfrm rot="16200000" flipH="1">
                <a:off x="5384804" y="3018971"/>
                <a:ext cx="210453" cy="7257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9" name="Straight Arrow Connector 32"/>
              <p:cNvCxnSpPr>
                <a:cxnSpLocks noChangeShapeType="1"/>
              </p:cNvCxnSpPr>
              <p:nvPr/>
            </p:nvCxnSpPr>
            <p:spPr bwMode="auto">
              <a:xfrm rot="10800000" flipV="1">
                <a:off x="4673606" y="2830286"/>
                <a:ext cx="188681" cy="58056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0" name="Straight Arrow Connector 31"/>
              <p:cNvCxnSpPr>
                <a:cxnSpLocks noChangeShapeType="1"/>
              </p:cNvCxnSpPr>
              <p:nvPr/>
            </p:nvCxnSpPr>
            <p:spPr bwMode="auto">
              <a:xfrm rot="10800000">
                <a:off x="4717144" y="3004457"/>
                <a:ext cx="195945" cy="50800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Straight Arrow Connector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2540006" y="2859314"/>
                <a:ext cx="188681" cy="58056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Arrow Connector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3265715" y="3004457"/>
                <a:ext cx="166915" cy="36283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Arrow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319494" y="4332491"/>
                <a:ext cx="210453" cy="7257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Arrow Connector 41"/>
              <p:cNvCxnSpPr>
                <a:cxnSpLocks noChangeShapeType="1"/>
              </p:cNvCxnSpPr>
              <p:nvPr/>
            </p:nvCxnSpPr>
            <p:spPr bwMode="auto">
              <a:xfrm rot="10800000" flipV="1">
                <a:off x="4695395" y="4281714"/>
                <a:ext cx="210436" cy="137863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5" name="Straight Arrow Connector 43"/>
              <p:cNvCxnSpPr>
                <a:cxnSpLocks noChangeShapeType="1"/>
              </p:cNvCxnSpPr>
              <p:nvPr/>
            </p:nvCxnSpPr>
            <p:spPr bwMode="auto">
              <a:xfrm rot="10800000" flipV="1">
                <a:off x="2612639" y="4376058"/>
                <a:ext cx="210436" cy="137863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6" name="Straight Arrow Connector 44"/>
              <p:cNvCxnSpPr>
                <a:cxnSpLocks noChangeShapeType="1"/>
              </p:cNvCxnSpPr>
              <p:nvPr/>
            </p:nvCxnSpPr>
            <p:spPr bwMode="auto">
              <a:xfrm rot="10800000" flipV="1">
                <a:off x="2605385" y="4223657"/>
                <a:ext cx="311986" cy="7243"/>
              </a:xfrm>
              <a:prstGeom prst="straightConnector1">
                <a:avLst/>
              </a:prstGeom>
              <a:noFill/>
              <a:ln w="50800" algn="ctr">
                <a:solidFill>
                  <a:srgbClr val="FFFF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405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2656114" y="3135085"/>
              <a:ext cx="174176" cy="43543"/>
            </a:xfrm>
            <a:prstGeom prst="straightConnector1">
              <a:avLst/>
            </a:prstGeom>
            <a:noFill/>
            <a:ln w="50800" algn="ctr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6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3004514" y="4470377"/>
              <a:ext cx="210453" cy="7257"/>
            </a:xfrm>
            <a:prstGeom prst="straightConnector1">
              <a:avLst/>
            </a:prstGeom>
            <a:noFill/>
            <a:ln w="50800" algn="ctr">
              <a:solidFill>
                <a:srgbClr val="FFFF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083057" y="3789040"/>
            <a:ext cx="3865418" cy="2979738"/>
            <a:chOff x="1804994" y="2042155"/>
            <a:chExt cx="4247463" cy="2979754"/>
          </a:xfrm>
        </p:grpSpPr>
        <p:grpSp>
          <p:nvGrpSpPr>
            <p:cNvPr id="16394" name="Group 16"/>
            <p:cNvGrpSpPr>
              <a:grpSpLocks/>
            </p:cNvGrpSpPr>
            <p:nvPr/>
          </p:nvGrpSpPr>
          <p:grpSpPr bwMode="auto">
            <a:xfrm>
              <a:off x="1804994" y="2042155"/>
              <a:ext cx="4247463" cy="2979754"/>
              <a:chOff x="2264227" y="2032724"/>
              <a:chExt cx="4247463" cy="2979754"/>
            </a:xfrm>
          </p:grpSpPr>
          <p:pic>
            <p:nvPicPr>
              <p:cNvPr id="16400" name="Picture 17" descr="EDEMAIM002.bmp"/>
              <p:cNvPicPr>
                <a:picLocks noChangeAspect="1"/>
              </p:cNvPicPr>
              <p:nvPr/>
            </p:nvPicPr>
            <p:blipFill>
              <a:blip r:embed="rId12">
                <a:lum bright="64000" contrast="7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39999" r="25000" b="25000"/>
              <a:stretch>
                <a:fillRect/>
              </a:stretch>
            </p:blipFill>
            <p:spPr bwMode="auto">
              <a:xfrm>
                <a:off x="2264228" y="2032724"/>
                <a:ext cx="2084832" cy="145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8" descr="EDEMAIM003.bmp"/>
              <p:cNvPicPr>
                <a:picLocks noChangeAspect="1"/>
              </p:cNvPicPr>
              <p:nvPr/>
            </p:nvPicPr>
            <p:blipFill>
              <a:blip r:embed="rId13">
                <a:lum bright="64000" contrast="7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39999" r="25000" b="25000"/>
              <a:stretch>
                <a:fillRect/>
              </a:stretch>
            </p:blipFill>
            <p:spPr bwMode="auto">
              <a:xfrm>
                <a:off x="4426858" y="2047237"/>
                <a:ext cx="2084832" cy="145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9" descr="EDEMAIM006.bmp"/>
              <p:cNvPicPr>
                <a:picLocks noChangeAspect="1"/>
              </p:cNvPicPr>
              <p:nvPr/>
            </p:nvPicPr>
            <p:blipFill>
              <a:blip r:embed="rId14">
                <a:lum bright="64000" contrast="7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39999" r="25000" b="25000"/>
              <a:stretch>
                <a:fillRect/>
              </a:stretch>
            </p:blipFill>
            <p:spPr bwMode="auto">
              <a:xfrm>
                <a:off x="4383317" y="3553096"/>
                <a:ext cx="2084832" cy="145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20" descr="EDEMAIM005.bmp"/>
              <p:cNvPicPr>
                <a:picLocks noChangeAspect="1"/>
              </p:cNvPicPr>
              <p:nvPr/>
            </p:nvPicPr>
            <p:blipFill>
              <a:blip r:embed="rId15">
                <a:lum bright="64000" contrast="7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39999" r="25000" b="25000"/>
              <a:stretch>
                <a:fillRect/>
              </a:stretch>
            </p:blipFill>
            <p:spPr bwMode="auto">
              <a:xfrm>
                <a:off x="2264227" y="3542212"/>
                <a:ext cx="2084832" cy="1459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395" name="Straight Arrow Connector 21"/>
            <p:cNvCxnSpPr>
              <a:cxnSpLocks noChangeShapeType="1"/>
            </p:cNvCxnSpPr>
            <p:nvPr/>
          </p:nvCxnSpPr>
          <p:spPr bwMode="auto">
            <a:xfrm rot="16200000" flipH="1">
              <a:off x="5399318" y="2786743"/>
              <a:ext cx="210453" cy="725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6" name="Straight Arrow Connector 22"/>
            <p:cNvCxnSpPr>
              <a:cxnSpLocks noChangeShapeType="1"/>
            </p:cNvCxnSpPr>
            <p:nvPr/>
          </p:nvCxnSpPr>
          <p:spPr bwMode="auto">
            <a:xfrm rot="10800000" flipV="1">
              <a:off x="4760705" y="2656114"/>
              <a:ext cx="275756" cy="58061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7" name="Straight Arrow Connector 24"/>
            <p:cNvCxnSpPr>
              <a:cxnSpLocks noChangeShapeType="1"/>
            </p:cNvCxnSpPr>
            <p:nvPr/>
          </p:nvCxnSpPr>
          <p:spPr bwMode="auto">
            <a:xfrm rot="10800000" flipV="1">
              <a:off x="4920343" y="2808513"/>
              <a:ext cx="268518" cy="166915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8" name="Straight Arrow Connector 26"/>
            <p:cNvCxnSpPr>
              <a:cxnSpLocks noChangeShapeType="1"/>
            </p:cNvCxnSpPr>
            <p:nvPr/>
          </p:nvCxnSpPr>
          <p:spPr bwMode="auto">
            <a:xfrm rot="10800000" flipV="1">
              <a:off x="2576286" y="2656114"/>
              <a:ext cx="254000" cy="79828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3236681" y="2808515"/>
              <a:ext cx="94343" cy="725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7059549" y="5445226"/>
            <a:ext cx="1900034" cy="36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/>
                </a:solidFill>
              </a:rPr>
              <a:t>Schmidt/ BWH</a:t>
            </a:r>
          </a:p>
        </p:txBody>
      </p:sp>
    </p:spTree>
    <p:extLst>
      <p:ext uri="{BB962C8B-B14F-4D97-AF65-F5344CB8AC3E}">
        <p14:creationId xmlns:p14="http://schemas.microsoft.com/office/powerpoint/2010/main" val="390357949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tx1">
                <a:lumMod val="75000"/>
                <a:lumOff val="25000"/>
              </a:schemeClr>
            </a:gs>
            <a:gs pos="0">
              <a:schemeClr val="tx1">
                <a:lumMod val="75000"/>
                <a:lumOff val="25000"/>
              </a:schemeClr>
            </a:gs>
            <a:gs pos="100000">
              <a:schemeClr val="bg2">
                <a:lumMod val="2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4390152" y="1352128"/>
            <a:ext cx="4156364" cy="5029200"/>
          </a:xfrm>
          <a:prstGeom prst="roundRect">
            <a:avLst>
              <a:gd name="adj" fmla="val 5718"/>
            </a:avLst>
          </a:prstGeom>
          <a:solidFill>
            <a:srgbClr val="CED3FE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0625" y="1019512"/>
            <a:ext cx="3574473" cy="5577840"/>
          </a:xfrm>
          <a:prstGeom prst="roundRect">
            <a:avLst>
              <a:gd name="adj" fmla="val 5718"/>
            </a:avLst>
          </a:prstGeom>
          <a:solidFill>
            <a:srgbClr val="DBEBC7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17416" name="Group 30"/>
          <p:cNvGrpSpPr>
            <a:grpSpLocks/>
          </p:cNvGrpSpPr>
          <p:nvPr/>
        </p:nvGrpSpPr>
        <p:grpSpPr bwMode="auto">
          <a:xfrm>
            <a:off x="447906" y="1052739"/>
            <a:ext cx="2408793" cy="2347913"/>
            <a:chOff x="521154" y="1264332"/>
            <a:chExt cx="2918080" cy="2511743"/>
          </a:xfrm>
        </p:grpSpPr>
        <p:grpSp>
          <p:nvGrpSpPr>
            <p:cNvPr id="17461" name="Group 17"/>
            <p:cNvGrpSpPr>
              <a:grpSpLocks/>
            </p:cNvGrpSpPr>
            <p:nvPr/>
          </p:nvGrpSpPr>
          <p:grpSpPr bwMode="auto">
            <a:xfrm>
              <a:off x="521154" y="1264332"/>
              <a:ext cx="2918080" cy="2511743"/>
              <a:chOff x="521154" y="1264332"/>
              <a:chExt cx="2918080" cy="2511743"/>
            </a:xfrm>
          </p:grpSpPr>
          <p:pic>
            <p:nvPicPr>
              <p:cNvPr id="17466" name="Picture 7"/>
              <p:cNvPicPr>
                <a:picLocks noChangeAspect="1" noChangeArrowheads="1"/>
              </p:cNvPicPr>
              <p:nvPr/>
            </p:nvPicPr>
            <p:blipFill>
              <a:blip r:embed="rId3">
                <a:lum bright="2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378"/>
              <a:stretch>
                <a:fillRect/>
              </a:stretch>
            </p:blipFill>
            <p:spPr bwMode="auto">
              <a:xfrm>
                <a:off x="521154" y="1264332"/>
                <a:ext cx="2918080" cy="2511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Oval 49"/>
              <p:cNvSpPr/>
              <p:nvPr/>
            </p:nvSpPr>
            <p:spPr bwMode="auto">
              <a:xfrm>
                <a:off x="1821289" y="1865520"/>
                <a:ext cx="443575" cy="254741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 bwMode="auto">
            <a:xfrm>
              <a:off x="740393" y="2176304"/>
              <a:ext cx="747790" cy="270025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63" name="TextBox 31"/>
            <p:cNvSpPr txBox="1">
              <a:spLocks noChangeArrowheads="1"/>
            </p:cNvSpPr>
            <p:nvPr/>
          </p:nvSpPr>
          <p:spPr bwMode="auto">
            <a:xfrm>
              <a:off x="2134194" y="1981521"/>
              <a:ext cx="850536" cy="280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LSPV</a:t>
              </a:r>
            </a:p>
          </p:txBody>
        </p:sp>
        <p:sp>
          <p:nvSpPr>
            <p:cNvPr id="17464" name="TextBox 31"/>
            <p:cNvSpPr txBox="1">
              <a:spLocks noChangeArrowheads="1"/>
            </p:cNvSpPr>
            <p:nvPr/>
          </p:nvSpPr>
          <p:spPr bwMode="auto">
            <a:xfrm>
              <a:off x="2210404" y="2590813"/>
              <a:ext cx="815390" cy="280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LIPV</a:t>
              </a:r>
            </a:p>
          </p:txBody>
        </p:sp>
        <p:sp>
          <p:nvSpPr>
            <p:cNvPr id="17465" name="TextBox 31"/>
            <p:cNvSpPr txBox="1">
              <a:spLocks noChangeArrowheads="1"/>
            </p:cNvSpPr>
            <p:nvPr/>
          </p:nvSpPr>
          <p:spPr bwMode="auto">
            <a:xfrm>
              <a:off x="1143508" y="2286167"/>
              <a:ext cx="846143" cy="280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RIPV</a:t>
              </a:r>
            </a:p>
          </p:txBody>
        </p:sp>
      </p:grpSp>
      <p:pic>
        <p:nvPicPr>
          <p:cNvPr id="17419" name="Picture 18" descr="Click to open imag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8" y="-320678"/>
            <a:ext cx="7144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0" descr="Click to open imag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8" y="-320678"/>
            <a:ext cx="7144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16"/>
          <p:cNvGrpSpPr>
            <a:grpSpLocks/>
          </p:cNvGrpSpPr>
          <p:nvPr/>
        </p:nvGrpSpPr>
        <p:grpSpPr bwMode="auto">
          <a:xfrm>
            <a:off x="4541048" y="1414638"/>
            <a:ext cx="3156348" cy="3238500"/>
            <a:chOff x="4530299" y="1002977"/>
            <a:chExt cx="4208831" cy="3239633"/>
          </a:xfrm>
        </p:grpSpPr>
        <p:pic>
          <p:nvPicPr>
            <p:cNvPr id="1745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299" y="1002977"/>
              <a:ext cx="4208831" cy="323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>
              <a:off x="7391224" y="2154317"/>
              <a:ext cx="782706" cy="363665"/>
            </a:xfrm>
            <a:prstGeom prst="ellipse">
              <a:avLst/>
            </a:prstGeom>
            <a:noFill/>
            <a:ln w="2222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921071" y="2336944"/>
              <a:ext cx="422312" cy="319199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alt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3000919" y="1998202"/>
            <a:ext cx="1353139" cy="3506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5" name="TextBox 31"/>
          <p:cNvSpPr txBox="1">
            <a:spLocks noChangeArrowheads="1"/>
          </p:cNvSpPr>
          <p:nvPr/>
        </p:nvSpPr>
        <p:spPr bwMode="auto">
          <a:xfrm>
            <a:off x="5261377" y="2218918"/>
            <a:ext cx="619280" cy="2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chemeClr val="bg1"/>
                </a:solidFill>
              </a:rPr>
              <a:t>LSPV</a:t>
            </a:r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6991352" y="2948001"/>
            <a:ext cx="616202" cy="2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bg1"/>
                </a:solidFill>
              </a:rPr>
              <a:t>RIPV</a:t>
            </a:r>
          </a:p>
        </p:txBody>
      </p:sp>
      <p:sp>
        <p:nvSpPr>
          <p:cNvPr id="17427" name="TextBox 31"/>
          <p:cNvSpPr txBox="1">
            <a:spLocks noChangeArrowheads="1"/>
          </p:cNvSpPr>
          <p:nvPr/>
        </p:nvSpPr>
        <p:spPr bwMode="auto">
          <a:xfrm>
            <a:off x="4970864" y="3063883"/>
            <a:ext cx="594658" cy="2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bg1"/>
                </a:solidFill>
              </a:rPr>
              <a:t>LIPV</a:t>
            </a:r>
          </a:p>
        </p:txBody>
      </p:sp>
      <p:grpSp>
        <p:nvGrpSpPr>
          <p:cNvPr id="17428" name="Group 31"/>
          <p:cNvGrpSpPr>
            <a:grpSpLocks/>
          </p:cNvGrpSpPr>
          <p:nvPr/>
        </p:nvGrpSpPr>
        <p:grpSpPr bwMode="auto">
          <a:xfrm>
            <a:off x="658786" y="3748095"/>
            <a:ext cx="2191941" cy="2430465"/>
            <a:chOff x="521232" y="3994604"/>
            <a:chExt cx="2922651" cy="2431181"/>
          </a:xfrm>
        </p:grpSpPr>
        <p:pic>
          <p:nvPicPr>
            <p:cNvPr id="17454" name="Picture 7"/>
            <p:cNvPicPr>
              <a:picLocks noChangeAspect="1" noChangeArrowheads="1"/>
            </p:cNvPicPr>
            <p:nvPr/>
          </p:nvPicPr>
          <p:blipFill>
            <a:blip r:embed="rId3">
              <a:lum bright="24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1" r="1321" b="3207"/>
            <a:stretch>
              <a:fillRect/>
            </a:stretch>
          </p:blipFill>
          <p:spPr bwMode="auto">
            <a:xfrm>
              <a:off x="521232" y="3994604"/>
              <a:ext cx="2922651" cy="243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5" name="TextBox 31"/>
            <p:cNvSpPr txBox="1">
              <a:spLocks noChangeArrowheads="1"/>
            </p:cNvSpPr>
            <p:nvPr/>
          </p:nvSpPr>
          <p:spPr bwMode="auto">
            <a:xfrm>
              <a:off x="1905120" y="5105996"/>
              <a:ext cx="794491" cy="26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LSPV</a:t>
              </a:r>
            </a:p>
          </p:txBody>
        </p:sp>
        <p:sp>
          <p:nvSpPr>
            <p:cNvPr id="17456" name="TextBox 31"/>
            <p:cNvSpPr txBox="1">
              <a:spLocks noChangeArrowheads="1"/>
            </p:cNvSpPr>
            <p:nvPr/>
          </p:nvSpPr>
          <p:spPr bwMode="auto">
            <a:xfrm>
              <a:off x="1066720" y="5182204"/>
              <a:ext cx="823218" cy="26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RSPV</a:t>
              </a:r>
            </a:p>
          </p:txBody>
        </p:sp>
        <p:sp>
          <p:nvSpPr>
            <p:cNvPr id="17457" name="TextBox 31"/>
            <p:cNvSpPr txBox="1">
              <a:spLocks noChangeArrowheads="1"/>
            </p:cNvSpPr>
            <p:nvPr/>
          </p:nvSpPr>
          <p:spPr bwMode="auto">
            <a:xfrm>
              <a:off x="2057558" y="5563256"/>
              <a:ext cx="761661" cy="26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chemeClr val="bg1"/>
                  </a:solidFill>
                </a:rPr>
                <a:t>LIPV</a:t>
              </a:r>
            </a:p>
          </p:txBody>
        </p:sp>
      </p:grpSp>
      <p:sp>
        <p:nvSpPr>
          <p:cNvPr id="17429" name="TextBox 31"/>
          <p:cNvSpPr txBox="1">
            <a:spLocks noChangeArrowheads="1"/>
          </p:cNvSpPr>
          <p:nvPr/>
        </p:nvSpPr>
        <p:spPr bwMode="auto">
          <a:xfrm>
            <a:off x="6871102" y="1912948"/>
            <a:ext cx="640824" cy="2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bg1"/>
                </a:solidFill>
              </a:rPr>
              <a:t>RSPV</a:t>
            </a: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582010" y="3081064"/>
            <a:ext cx="2274689" cy="792280"/>
          </a:xfrm>
          <a:prstGeom prst="rect">
            <a:avLst/>
          </a:prstGeom>
          <a:solidFill>
            <a:srgbClr val="C0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bg1"/>
                </a:solidFill>
                <a:latin typeface="Gill Sans MT" panose="020B0502020104020203" pitchFamily="34" charset="0"/>
              </a:rPr>
              <a:t>Late Gad Enhancement  </a:t>
            </a:r>
          </a:p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bg1"/>
                </a:solidFill>
                <a:latin typeface="Gill Sans MT" panose="020B0502020104020203" pitchFamily="34" charset="0"/>
              </a:rPr>
              <a:t>Pre-ablation</a:t>
            </a:r>
          </a:p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</a:rPr>
              <a:t>Detect Scar Gaps</a:t>
            </a:r>
          </a:p>
        </p:txBody>
      </p:sp>
      <p:sp>
        <p:nvSpPr>
          <p:cNvPr id="23567" name="TextBox 24"/>
          <p:cNvSpPr txBox="1">
            <a:spLocks noChangeArrowheads="1"/>
          </p:cNvSpPr>
          <p:nvPr/>
        </p:nvSpPr>
        <p:spPr bwMode="auto">
          <a:xfrm>
            <a:off x="447906" y="6035904"/>
            <a:ext cx="3517192" cy="561436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bg1"/>
                </a:solidFill>
                <a:latin typeface="Gill Sans MT" panose="020B0502020104020203" pitchFamily="34" charset="0"/>
              </a:rPr>
              <a:t>Late Gad Enhancement post-ablation</a:t>
            </a:r>
          </a:p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</a:rPr>
              <a:t>Confirm gap closure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41050" y="4293096"/>
            <a:ext cx="3096047" cy="792280"/>
          </a:xfrm>
          <a:prstGeom prst="rect">
            <a:avLst/>
          </a:prstGeom>
          <a:solidFill>
            <a:srgbClr val="C0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bg1"/>
                </a:solidFill>
                <a:latin typeface="Gill Sans MT" panose="020B0502020104020203" pitchFamily="34" charset="0"/>
              </a:rPr>
              <a:t>EAM Mapping (St. Jude) Pre-ablation </a:t>
            </a:r>
          </a:p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</a:rPr>
              <a:t>Confirms Ablation Lesion Gaps</a:t>
            </a:r>
          </a:p>
        </p:txBody>
      </p:sp>
      <p:sp>
        <p:nvSpPr>
          <p:cNvPr id="17439" name="TextBox 46"/>
          <p:cNvSpPr txBox="1">
            <a:spLocks noChangeArrowheads="1"/>
          </p:cNvSpPr>
          <p:nvPr/>
        </p:nvSpPr>
        <p:spPr bwMode="auto">
          <a:xfrm>
            <a:off x="6592497" y="6381328"/>
            <a:ext cx="1915019" cy="3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 dirty="0">
                <a:solidFill>
                  <a:schemeClr val="bg1"/>
                </a:solidFill>
              </a:rPr>
              <a:t>Schmidt/ BWH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1" y="5085184"/>
            <a:ext cx="3325460" cy="299826"/>
          </a:xfrm>
          <a:prstGeom prst="rect">
            <a:avLst/>
          </a:prstGeom>
        </p:spPr>
        <p:txBody>
          <a:bodyPr wrap="square" lIns="98805" tIns="49403" rIns="98805" bIns="49403">
            <a:spAutoFit/>
          </a:bodyPr>
          <a:lstStyle/>
          <a:p>
            <a:pPr>
              <a:defRPr/>
            </a:pPr>
            <a:r>
              <a:rPr lang="en-US" altLang="en-US" sz="1300" dirty="0"/>
              <a:t>Grey: Scar     Circles : gaps detected with MRI</a:t>
            </a:r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5415371" y="5661251"/>
            <a:ext cx="1317428" cy="330615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</a:rPr>
              <a:t>Ablate Gaps</a:t>
            </a:r>
          </a:p>
        </p:txBody>
      </p:sp>
      <p:sp>
        <p:nvSpPr>
          <p:cNvPr id="17445" name="Rectangle 4"/>
          <p:cNvSpPr>
            <a:spLocks noChangeArrowheads="1"/>
          </p:cNvSpPr>
          <p:nvPr/>
        </p:nvSpPr>
        <p:spPr bwMode="auto">
          <a:xfrm>
            <a:off x="4244693" y="963986"/>
            <a:ext cx="4719796" cy="3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No recurrences (N=10) 3+ yrs. post-ablation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5400000">
            <a:off x="5895479" y="5345404"/>
            <a:ext cx="326355" cy="30533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10800000">
            <a:off x="3482185" y="5613147"/>
            <a:ext cx="1058861" cy="33613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8805" tIns="49403" rIns="98805" bIns="49403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52" name="TextBox 6"/>
          <p:cNvSpPr txBox="1">
            <a:spLocks noChangeArrowheads="1"/>
          </p:cNvSpPr>
          <p:nvPr/>
        </p:nvSpPr>
        <p:spPr bwMode="auto">
          <a:xfrm>
            <a:off x="2839440" y="4869160"/>
            <a:ext cx="1776895" cy="71532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IMRIS MRI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Room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453" name="TextBox 54"/>
          <p:cNvSpPr txBox="1">
            <a:spLocks noChangeArrowheads="1"/>
          </p:cNvSpPr>
          <p:nvPr/>
        </p:nvSpPr>
        <p:spPr bwMode="auto">
          <a:xfrm>
            <a:off x="5292083" y="5949281"/>
            <a:ext cx="2319745" cy="3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05" tIns="49403" rIns="98805" bIns="49403">
            <a:spAutoFit/>
          </a:bodyPr>
          <a:lstStyle>
            <a:lvl1pPr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IMRIS OR Room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722607" y="116632"/>
            <a:ext cx="7421393" cy="816730"/>
          </a:xfrm>
          <a:prstGeom prst="rect">
            <a:avLst/>
          </a:prstGeom>
        </p:spPr>
        <p:txBody>
          <a:bodyPr vert="horz" lIns="98805" tIns="49403" rIns="98805" bIns="494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Human MR-Guided Left Atrial Radio-Frequency </a:t>
            </a:r>
          </a:p>
          <a:p>
            <a:pPr algn="ctr"/>
            <a:r>
              <a:rPr lang="en-US" sz="2400" dirty="0"/>
              <a:t>Repair Ablations</a:t>
            </a:r>
          </a:p>
        </p:txBody>
      </p:sp>
    </p:spTree>
    <p:extLst>
      <p:ext uri="{BB962C8B-B14F-4D97-AF65-F5344CB8AC3E}">
        <p14:creationId xmlns:p14="http://schemas.microsoft.com/office/powerpoint/2010/main" val="113619187"/>
      </p:ext>
    </p:extLst>
  </p:cSld>
  <p:clrMapOvr>
    <a:masterClrMapping/>
  </p:clrMapOvr>
  <p:transition spd="med" advTm="4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MRIS 2">
  <a:themeElements>
    <a:clrScheme name="IMRIS">
      <a:dk1>
        <a:srgbClr val="1E2021"/>
      </a:dk1>
      <a:lt1>
        <a:sysClr val="window" lastClr="FFFFFF"/>
      </a:lt1>
      <a:dk2>
        <a:srgbClr val="8BD3E6"/>
      </a:dk2>
      <a:lt2>
        <a:srgbClr val="EEECE1"/>
      </a:lt2>
      <a:accent1>
        <a:srgbClr val="0083A9"/>
      </a:accent1>
      <a:accent2>
        <a:srgbClr val="8BD3E6"/>
      </a:accent2>
      <a:accent3>
        <a:srgbClr val="31B0D3"/>
      </a:accent3>
      <a:accent4>
        <a:srgbClr val="E1523D"/>
      </a:accent4>
      <a:accent5>
        <a:srgbClr val="53565A"/>
      </a:accent5>
      <a:accent6>
        <a:srgbClr val="D9D9D6"/>
      </a:accent6>
      <a:hlink>
        <a:srgbClr val="17365D"/>
      </a:hlink>
      <a:folHlink>
        <a:srgbClr val="17365D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MRIS 2">
  <a:themeElements>
    <a:clrScheme name="IMRIS">
      <a:dk1>
        <a:srgbClr val="1E2021"/>
      </a:dk1>
      <a:lt1>
        <a:sysClr val="window" lastClr="FFFFFF"/>
      </a:lt1>
      <a:dk2>
        <a:srgbClr val="8BD3E6"/>
      </a:dk2>
      <a:lt2>
        <a:srgbClr val="EEECE1"/>
      </a:lt2>
      <a:accent1>
        <a:srgbClr val="0083A9"/>
      </a:accent1>
      <a:accent2>
        <a:srgbClr val="8BD3E6"/>
      </a:accent2>
      <a:accent3>
        <a:srgbClr val="31B0D3"/>
      </a:accent3>
      <a:accent4>
        <a:srgbClr val="E1523D"/>
      </a:accent4>
      <a:accent5>
        <a:srgbClr val="53565A"/>
      </a:accent5>
      <a:accent6>
        <a:srgbClr val="D9D9D6"/>
      </a:accent6>
      <a:hlink>
        <a:srgbClr val="17365D"/>
      </a:hlink>
      <a:folHlink>
        <a:srgbClr val="17365D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49159</TotalTime>
  <Words>400</Words>
  <Application>Microsoft Office PowerPoint</Application>
  <PresentationFormat>On-screen Show (4:3)</PresentationFormat>
  <Paragraphs>97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2_IMRIS 2</vt:lpstr>
      <vt:lpstr>IMRIS 2</vt:lpstr>
      <vt:lpstr>AutoCAD LT Drawing</vt:lpstr>
      <vt:lpstr>iCMR January 28, 2016</vt:lpstr>
      <vt:lpstr>Combined MRI and X-ray Angiography System</vt:lpstr>
      <vt:lpstr>Technical and Clinical Challenges</vt:lpstr>
      <vt:lpstr>Typical System Layout</vt:lpstr>
      <vt:lpstr>Cardiovascular Configuration</vt:lpstr>
      <vt:lpstr>Angio Power Up/Down</vt:lpstr>
      <vt:lpstr>Treating patients with Atrial Fibrillation Recurrence After Prior AF Ablation (N=10)</vt:lpstr>
      <vt:lpstr>Acute MRI Contributions after EP ablation Lumen Imaging, Scar Imaging, Edema Imaging</vt:lpstr>
      <vt:lpstr>PowerPoint Presentation</vt:lpstr>
      <vt:lpstr>Future Technology Development</vt:lpstr>
    </vt:vector>
  </TitlesOfParts>
  <Company>IMRIS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  Update</dc:title>
  <dc:creator>Amy Boyle</dc:creator>
  <cp:lastModifiedBy>Meir Dahan</cp:lastModifiedBy>
  <cp:revision>595</cp:revision>
  <cp:lastPrinted>2016-01-26T17:39:28Z</cp:lastPrinted>
  <dcterms:created xsi:type="dcterms:W3CDTF">2013-11-04T19:29:39Z</dcterms:created>
  <dcterms:modified xsi:type="dcterms:W3CDTF">2016-01-31T13:19:14Z</dcterms:modified>
</cp:coreProperties>
</file>