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84" r:id="rId6"/>
    <p:sldId id="276" r:id="rId7"/>
    <p:sldId id="277" r:id="rId8"/>
    <p:sldId id="271" r:id="rId9"/>
    <p:sldId id="283" r:id="rId10"/>
    <p:sldId id="268" r:id="rId11"/>
    <p:sldId id="262" r:id="rId12"/>
  </p:sldIdLst>
  <p:sldSz cx="9144000" cy="6858000" type="screen4x3"/>
  <p:notesSz cx="7315200" cy="96012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8">
          <p15:clr>
            <a:srgbClr val="A4A3A4"/>
          </p15:clr>
        </p15:guide>
        <p15:guide id="2" pos="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F"/>
    <a:srgbClr val="FFFF66"/>
    <a:srgbClr val="FF6D70"/>
    <a:srgbClr val="FF4B4F"/>
    <a:srgbClr val="FF7C80"/>
    <a:srgbClr val="FFD653"/>
    <a:srgbClr val="F7FC24"/>
    <a:srgbClr val="006986"/>
    <a:srgbClr val="008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57" autoAdjust="0"/>
  </p:normalViewPr>
  <p:slideViewPr>
    <p:cSldViewPr snapToGrid="0" showGuides="1">
      <p:cViewPr varScale="1">
        <p:scale>
          <a:sx n="89" d="100"/>
          <a:sy n="89" d="100"/>
        </p:scale>
        <p:origin x="1282" y="82"/>
      </p:cViewPr>
      <p:guideLst>
        <p:guide orient="horz" pos="878"/>
        <p:guide pos="52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1613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88684D-870B-4A82-BA34-60C6257ED933}" type="datetime1">
              <a:rPr lang="en-US"/>
              <a:pPr/>
              <a:t>2/5/2016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84488F-D0DC-429C-A2C8-BD725AA1CD7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88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-110" charset="-52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-110" charset="-52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-110" charset="-52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230EE5E-C0B9-4DE2-ADEB-806E0F1D02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53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-52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-52"/>
        <a:ea typeface="ＭＳ Ｐゴシック" pitchFamily="-110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-52"/>
        <a:ea typeface="ＭＳ Ｐゴシック" pitchFamily="-110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-52"/>
        <a:ea typeface="ＭＳ Ｐゴシック" pitchFamily="-110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-52"/>
        <a:ea typeface="ＭＳ Ｐゴシック" pitchFamily="-110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EE5E-C0B9-4DE2-ADEB-806E0F1D02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3725" y="2006600"/>
            <a:ext cx="4800600" cy="2108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3725" y="5310188"/>
            <a:ext cx="3952875" cy="671512"/>
          </a:xfrm>
        </p:spPr>
        <p:txBody>
          <a:bodyPr anchor="b"/>
          <a:lstStyle>
            <a:lvl1pPr marL="0" indent="0">
              <a:buFont typeface="Arial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7B876-383A-4317-A600-3F3DA73FDB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3C478-BE16-4BFE-95A1-6B96B0162F08}" type="datetime1">
              <a:rPr lang="en-US"/>
              <a:pPr/>
              <a:t>2/5/2016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137" y="2013121"/>
            <a:ext cx="5362575" cy="209505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5770"/>
            <a:ext cx="7103209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272" y="1393825"/>
            <a:ext cx="3719591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6098" y="1393825"/>
            <a:ext cx="3721052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85818-AF0F-4475-A0D9-87311DCA57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B9EB6-C567-4EA0-A987-5F8519451354}" type="datetime1">
              <a:rPr lang="en-US"/>
              <a:pPr/>
              <a:t>2/5/2016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A602E-0468-452D-BBAF-2BF18E4FA6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FA8E1-B55F-47B2-9A75-DC9E1AF93791}" type="datetime1">
              <a:rPr lang="en-US"/>
              <a:pPr/>
              <a:t>2/5/2016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4A9A3-CD4B-4C33-9E26-008D7A3F2D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262DB4-9106-4BC4-A3A9-87C44C744FD2}" type="datetime1">
              <a:rPr lang="en-US" smtClean="0"/>
              <a:pPr/>
              <a:t>2/5/2016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1465263" y="2324100"/>
            <a:ext cx="68945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0" dirty="0" smtClean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222375" y="5980535"/>
            <a:ext cx="48450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chemeClr val="tx2"/>
                </a:solidFill>
              </a:rPr>
              <a:t>Mallinckrodt, the “M” brand mark, the Mallinckrodt Pharmaceuticals logo and other brands are trademarks of a Mallinckrodt company.</a:t>
            </a:r>
          </a:p>
          <a:p>
            <a:pPr eaLnBrk="1" hangingPunct="1">
              <a:defRPr/>
            </a:pPr>
            <a:r>
              <a:rPr lang="en-US" sz="1000" dirty="0" smtClean="0">
                <a:solidFill>
                  <a:schemeClr val="tx2"/>
                </a:solidFill>
              </a:rPr>
              <a:t>© 2014 Mallinckrodt.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2C62-109C-4AC9-9A74-B4163F9F3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350" y="5933805"/>
            <a:ext cx="2498986" cy="60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8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1465263" y="2324100"/>
            <a:ext cx="68945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0" dirty="0" smtClean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076325" y="6089650"/>
            <a:ext cx="48767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chemeClr val="tx2"/>
                </a:solidFill>
              </a:rPr>
              <a:t>Mallinckrodt, the “M” brand mark and the Mallinckrodt Pharmaceuticals logo are trademarks of a Mallinckrodt company.</a:t>
            </a:r>
          </a:p>
          <a:p>
            <a:pPr eaLnBrk="1" hangingPunct="1">
              <a:defRPr/>
            </a:pPr>
            <a:r>
              <a:rPr lang="en-US" sz="1000" dirty="0" smtClean="0">
                <a:solidFill>
                  <a:schemeClr val="tx2"/>
                </a:solidFill>
              </a:rPr>
              <a:t>©2014 Mallinckrodt..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98F5-B7FD-49B5-BD07-B7A50A879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350" y="5933805"/>
            <a:ext cx="2498986" cy="60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9313" y="274638"/>
            <a:ext cx="691800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374775"/>
            <a:ext cx="7835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338" y="6429375"/>
            <a:ext cx="381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333399"/>
                </a:solidFill>
              </a:defRPr>
            </a:lvl1pPr>
          </a:lstStyle>
          <a:p>
            <a:fld id="{7CBEAEAF-C480-4CB0-9D06-9CAB622CCB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7750175" y="6484938"/>
            <a:ext cx="1195388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5620A8D6-BFC7-41E0-807B-6DA8A8830BAB}" type="datetime1">
              <a:rPr lang="en-US" smtClean="0"/>
              <a:pPr/>
              <a:t>2/5/2016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2" r:id="rId2"/>
    <p:sldLayoutId id="2147483687" r:id="rId3"/>
    <p:sldLayoutId id="2147483683" r:id="rId4"/>
    <p:sldLayoutId id="2147483684" r:id="rId5"/>
    <p:sldLayoutId id="2147483685" r:id="rId6"/>
    <p:sldLayoutId id="2147483688" r:id="rId7"/>
    <p:sldLayoutId id="2147483689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-110" charset="-52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-110" charset="-52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-110" charset="-52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-110" charset="-52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-110" charset="-5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-110" charset="-5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-110" charset="-5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-110" charset="-52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70000"/>
        </a:spcAft>
        <a:buBlip>
          <a:blip r:embed="rId11"/>
        </a:buBlip>
        <a:defRPr sz="1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11175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Blip>
          <a:blip r:embed="rId12"/>
        </a:buBlip>
        <a:defRPr sz="1600">
          <a:solidFill>
            <a:schemeClr val="tx1"/>
          </a:solidFill>
          <a:latin typeface="+mn-lt"/>
          <a:ea typeface="ＭＳ Ｐゴシック" pitchFamily="-110" charset="-128"/>
          <a:cs typeface="ＭＳ Ｐゴシック" charset="0"/>
        </a:defRPr>
      </a:lvl2pPr>
      <a:lvl3pPr marL="746125" indent="-1174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  <a:cs typeface="ＭＳ Ｐゴシック" charset="0"/>
        </a:defRPr>
      </a:lvl3pPr>
      <a:lvl4pPr marL="1031875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-110" charset="-128"/>
          <a:cs typeface="ＭＳ Ｐゴシック" charset="0"/>
        </a:defRPr>
      </a:lvl4pPr>
      <a:lvl5pPr marL="1317625" indent="-1682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-110" charset="-128"/>
          <a:cs typeface="ＭＳ Ｐゴシック" charset="0"/>
        </a:defRPr>
      </a:lvl5pPr>
      <a:lvl6pPr marL="1774825" indent="-168275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accent1"/>
          </a:solidFill>
          <a:latin typeface="+mn-lt"/>
          <a:ea typeface="ＭＳ Ｐゴシック" pitchFamily="-110" charset="-128"/>
        </a:defRPr>
      </a:lvl6pPr>
      <a:lvl7pPr marL="2232025" indent="-168275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accent1"/>
          </a:solidFill>
          <a:latin typeface="+mn-lt"/>
          <a:ea typeface="ＭＳ Ｐゴシック" pitchFamily="-110" charset="-128"/>
        </a:defRPr>
      </a:lvl7pPr>
      <a:lvl8pPr marL="2689225" indent="-168275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accent1"/>
          </a:solidFill>
          <a:latin typeface="+mn-lt"/>
          <a:ea typeface="ＭＳ Ｐゴシック" pitchFamily="-110" charset="-128"/>
        </a:defRPr>
      </a:lvl8pPr>
      <a:lvl9pPr marL="3146425" indent="-168275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accent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461" y="453845"/>
            <a:ext cx="4800600" cy="2108200"/>
          </a:xfrm>
        </p:spPr>
        <p:txBody>
          <a:bodyPr/>
          <a:lstStyle/>
          <a:p>
            <a:r>
              <a:rPr lang="en-US" sz="3200" dirty="0" smtClean="0"/>
              <a:t>DSIR Plus MRI</a:t>
            </a:r>
            <a:br>
              <a:rPr lang="en-US" sz="3200" dirty="0" smtClean="0"/>
            </a:br>
            <a:r>
              <a:rPr lang="en-US" sz="3200" dirty="0" smtClean="0"/>
              <a:t>Series 3 Software</a:t>
            </a:r>
            <a:endParaRPr lang="en-US" sz="3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25107"/>
              </p:ext>
            </p:extLst>
          </p:nvPr>
        </p:nvGraphicFramePr>
        <p:xfrm>
          <a:off x="98425" y="98425"/>
          <a:ext cx="4937125" cy="603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Acrobat Document" r:id="rId3" imgW="4937472" imgH="6034847" progId="Acrobat.Document.11">
                  <p:embed/>
                </p:oleObj>
              </mc:Choice>
              <mc:Fallback>
                <p:oleObj name="Acrobat Document" r:id="rId3" imgW="4937472" imgH="603484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4937125" cy="603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461" y="2285382"/>
            <a:ext cx="4667879" cy="3459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9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INOMAX® (nitric oxide for inhalation)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3" y="1185003"/>
            <a:ext cx="7835900" cy="4525963"/>
          </a:xfrm>
        </p:spPr>
        <p:txBody>
          <a:bodyPr/>
          <a:lstStyle/>
          <a:p>
            <a:r>
              <a:rPr lang="en-US" u="sng" dirty="0"/>
              <a:t>INDICATIONS AND </a:t>
            </a:r>
            <a:r>
              <a:rPr lang="en-US" u="sng" dirty="0" smtClean="0"/>
              <a:t>USAGE:</a:t>
            </a:r>
          </a:p>
          <a:p>
            <a:pPr lvl="1"/>
            <a:r>
              <a:rPr lang="en-US" dirty="0" err="1" smtClean="0"/>
              <a:t>INOmax</a:t>
            </a:r>
            <a:r>
              <a:rPr lang="en-US" dirty="0" smtClean="0"/>
              <a:t> </a:t>
            </a:r>
            <a:r>
              <a:rPr lang="en-US" dirty="0"/>
              <a:t>is a vasodilator, which, in conjunction with </a:t>
            </a:r>
            <a:r>
              <a:rPr lang="en-US" dirty="0" err="1"/>
              <a:t>ventilatory</a:t>
            </a:r>
            <a:r>
              <a:rPr lang="en-US" dirty="0"/>
              <a:t> support and other appropriate agents, is indicated for the treatment of term and near-term (&gt;34 weeks gestation) neonates with hypoxic respiratory failure associated with clinical or echocardiographic evidence of pulmonary hypertension, where it improves oxygenation and reduces the need for extracorporeal membrane </a:t>
            </a:r>
            <a:r>
              <a:rPr lang="en-US" dirty="0" smtClean="0"/>
              <a:t>oxygenation</a:t>
            </a:r>
          </a:p>
          <a:p>
            <a:r>
              <a:rPr lang="en-US" u="sng" dirty="0" smtClean="0"/>
              <a:t>CONTRAINDICATIONS:</a:t>
            </a:r>
          </a:p>
          <a:p>
            <a:pPr lvl="1"/>
            <a:r>
              <a:rPr lang="en-US" dirty="0"/>
              <a:t>Neonates known to be dependent on right-to-left shunting of </a:t>
            </a:r>
            <a:r>
              <a:rPr lang="en-US" dirty="0" smtClean="0"/>
              <a:t>blood</a:t>
            </a:r>
          </a:p>
          <a:p>
            <a:r>
              <a:rPr lang="en-US" u="sng" dirty="0"/>
              <a:t>WARNINGS AND </a:t>
            </a:r>
            <a:r>
              <a:rPr lang="en-US" u="sng" dirty="0" smtClean="0"/>
              <a:t>PRECAUTIONS:</a:t>
            </a:r>
          </a:p>
          <a:p>
            <a:pPr lvl="1"/>
            <a:r>
              <a:rPr lang="en-US" dirty="0"/>
              <a:t>Rebound: Abrupt discontinuation of </a:t>
            </a:r>
            <a:r>
              <a:rPr lang="en-US" dirty="0" err="1"/>
              <a:t>INOmax</a:t>
            </a:r>
            <a:r>
              <a:rPr lang="en-US" dirty="0"/>
              <a:t> may lead to worsening oxygenation and increasing pulmonary artery </a:t>
            </a:r>
            <a:r>
              <a:rPr lang="en-US" dirty="0" smtClean="0"/>
              <a:t>pressure</a:t>
            </a:r>
          </a:p>
          <a:p>
            <a:pPr lvl="1"/>
            <a:r>
              <a:rPr lang="en-US" dirty="0"/>
              <a:t>Heart Failure: In patients with pre-existing left ventricular dysfunction, </a:t>
            </a:r>
            <a:r>
              <a:rPr lang="en-US" dirty="0" err="1"/>
              <a:t>INOmax</a:t>
            </a:r>
            <a:r>
              <a:rPr lang="en-US" dirty="0"/>
              <a:t> may increase pulmonary capillary wedge pressure leading to pulmonary </a:t>
            </a:r>
            <a:r>
              <a:rPr lang="en-US" dirty="0" smtClean="0"/>
              <a:t>edema</a:t>
            </a:r>
          </a:p>
          <a:p>
            <a:pPr lvl="1"/>
            <a:r>
              <a:rPr lang="en-US" dirty="0"/>
              <a:t>Elevated NO2 Levels: Monitor NO2 levels continuously with a suitable Nitric Oxide Delivery System </a:t>
            </a:r>
            <a:endParaRPr lang="en-US" dirty="0" smtClean="0"/>
          </a:p>
          <a:p>
            <a:pPr lvl="1"/>
            <a:r>
              <a:rPr lang="en-US" dirty="0" err="1"/>
              <a:t>Methemoglobinemia</a:t>
            </a:r>
            <a:r>
              <a:rPr lang="en-US" dirty="0"/>
              <a:t>: </a:t>
            </a:r>
            <a:r>
              <a:rPr lang="en-US" dirty="0" err="1"/>
              <a:t>Methemoglobin</a:t>
            </a:r>
            <a:r>
              <a:rPr lang="en-US" dirty="0"/>
              <a:t> increases with the dose of nitric oxide; following discontinuation or reduction of nitric oxide, </a:t>
            </a:r>
            <a:r>
              <a:rPr lang="en-US" dirty="0" err="1"/>
              <a:t>methemoglobin</a:t>
            </a:r>
            <a:r>
              <a:rPr lang="en-US" dirty="0"/>
              <a:t> levels return to baseline over a period of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B876-383A-4317-A600-3F3DA73FDB4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5E3C478-BE16-4BFE-95A1-6B96B0162F08}" type="datetime1">
              <a:rPr lang="en-US" smtClean="0"/>
              <a:pPr/>
              <a:t>2/5/2016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33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8644" y="6484938"/>
            <a:ext cx="381000" cy="323850"/>
          </a:xfrm>
        </p:spPr>
        <p:txBody>
          <a:bodyPr/>
          <a:lstStyle/>
          <a:p>
            <a:fld id="{4104A9A3-CD4B-4C33-9E26-008D7A3F2D5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E262DB4-9106-4BC4-A3A9-87C44C744FD2}" type="datetime1">
              <a:rPr lang="en-US" smtClean="0"/>
              <a:pPr/>
              <a:t>2/5/2016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645" y="418271"/>
            <a:ext cx="7144117" cy="5950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04182"/>
            <a:ext cx="3062377" cy="2585323"/>
          </a:xfrm>
          <a:prstGeom prst="rect">
            <a:avLst/>
          </a:prstGeom>
          <a:solidFill>
            <a:srgbClr val="FFD653"/>
          </a:solidFill>
        </p:spPr>
        <p:txBody>
          <a:bodyPr wrap="square">
            <a:spAutoFit/>
          </a:bodyPr>
          <a:lstStyle/>
          <a:p>
            <a:pPr marL="339725" lvl="1" indent="0">
              <a:buNone/>
            </a:pPr>
            <a:r>
              <a:rPr lang="en-US" b="1" dirty="0"/>
              <a:t>WARNING: This device contains ferromagnetic components and hence will experience strong attraction close to the magnet.  It should be operated at a fringe field of less than 100 gauss.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Module and Disposables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38" y="6435595"/>
            <a:ext cx="381000" cy="323850"/>
          </a:xfrm>
        </p:spPr>
        <p:txBody>
          <a:bodyPr/>
          <a:lstStyle/>
          <a:p>
            <a:fld id="{EED7B876-383A-4317-A600-3F3DA73FDB4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5E3C478-BE16-4BFE-95A1-6B96B0162F08}" type="datetime1">
              <a:rPr lang="en-US" smtClean="0"/>
              <a:pPr/>
              <a:t>2/5/2016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155276" y="1039813"/>
            <a:ext cx="2930583" cy="4368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977" y="1039813"/>
            <a:ext cx="4896182" cy="41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107" y="1263975"/>
            <a:ext cx="2498967" cy="5205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526" y="1217459"/>
            <a:ext cx="2512942" cy="5298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47" y="1099380"/>
            <a:ext cx="2143334" cy="5270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Hardware - Safety Features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30" y="6429375"/>
            <a:ext cx="381000" cy="323850"/>
          </a:xfrm>
        </p:spPr>
        <p:txBody>
          <a:bodyPr/>
          <a:lstStyle/>
          <a:p>
            <a:fld id="{EED7B876-383A-4317-A600-3F3DA73FDB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5E3C478-BE16-4BFE-95A1-6B96B0162F08}" type="datetime1">
              <a:rPr lang="en-US" smtClean="0"/>
              <a:pPr/>
              <a:t>2/5/2016</a:t>
            </a:fld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922338" y="2268747"/>
            <a:ext cx="1656960" cy="733245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3208" y="5627919"/>
            <a:ext cx="2211130" cy="733245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40674" y="4422475"/>
            <a:ext cx="534839" cy="733245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18052" y="2766208"/>
            <a:ext cx="508959" cy="733245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Cylinders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96282" y="6484938"/>
            <a:ext cx="381000" cy="323850"/>
          </a:xfrm>
        </p:spPr>
        <p:txBody>
          <a:bodyPr/>
          <a:lstStyle/>
          <a:p>
            <a:fld id="{4104A9A3-CD4B-4C33-9E26-008D7A3F2D5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E262DB4-9106-4BC4-A3A9-87C44C744FD2}" type="datetime1">
              <a:rPr lang="en-US" smtClean="0"/>
              <a:pPr/>
              <a:t>2/5/2016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21" y="1485510"/>
            <a:ext cx="1065409" cy="468267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597642" y="1173453"/>
            <a:ext cx="2474006" cy="327420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31310" y="3923910"/>
            <a:ext cx="3573456" cy="719578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758" y="1039813"/>
            <a:ext cx="2979889" cy="3005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873" y="4453934"/>
            <a:ext cx="283242" cy="2992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8332" y="5488325"/>
            <a:ext cx="4572000" cy="1200329"/>
          </a:xfrm>
          <a:prstGeom prst="rect">
            <a:avLst/>
          </a:prstGeom>
          <a:solidFill>
            <a:srgbClr val="FFD653"/>
          </a:solidFill>
        </p:spPr>
        <p:txBody>
          <a:bodyPr>
            <a:spAutoFit/>
          </a:bodyPr>
          <a:lstStyle/>
          <a:p>
            <a:r>
              <a:rPr lang="en-US" b="1" dirty="0"/>
              <a:t>Only use a size “88” (1,963 liters) with the DSIR Plus MRI while in the scanner room. Use of any other cylinder may create a projectile hazard.</a:t>
            </a:r>
          </a:p>
        </p:txBody>
      </p:sp>
    </p:spTree>
    <p:extLst>
      <p:ext uri="{BB962C8B-B14F-4D97-AF65-F5344CB8AC3E}">
        <p14:creationId xmlns:p14="http://schemas.microsoft.com/office/powerpoint/2010/main" val="4131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96783"/>
              </p:ext>
            </p:extLst>
          </p:nvPr>
        </p:nvGraphicFramePr>
        <p:xfrm>
          <a:off x="2256424" y="3899956"/>
          <a:ext cx="3854537" cy="2890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" name="PhotoImpact" r:id="rId3" imgW="8127720" imgH="6095880" progId="PI3.Image">
                  <p:embed/>
                </p:oleObj>
              </mc:Choice>
              <mc:Fallback>
                <p:oleObj name="PhotoImpact" r:id="rId3" imgW="8127720" imgH="609588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6424" y="3899956"/>
                        <a:ext cx="3854537" cy="2890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94898"/>
            <a:ext cx="381000" cy="323850"/>
          </a:xfrm>
        </p:spPr>
        <p:txBody>
          <a:bodyPr/>
          <a:lstStyle/>
          <a:p>
            <a:fld id="{EED7B876-383A-4317-A600-3F3DA73FDB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7750175" y="6453623"/>
            <a:ext cx="1195388" cy="365125"/>
          </a:xfrm>
        </p:spPr>
        <p:txBody>
          <a:bodyPr/>
          <a:lstStyle/>
          <a:p>
            <a:fld id="{95E3C478-BE16-4BFE-95A1-6B96B0162F08}" type="datetime1">
              <a:rPr lang="en-US" smtClean="0"/>
              <a:pPr/>
              <a:t>2/5/2016</a:t>
            </a:fld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256217"/>
              </p:ext>
            </p:extLst>
          </p:nvPr>
        </p:nvGraphicFramePr>
        <p:xfrm>
          <a:off x="307583" y="989927"/>
          <a:ext cx="3876109" cy="290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" name="PhotoImpact" r:id="rId5" imgW="8127720" imgH="6095880" progId="PI3.Image">
                  <p:embed/>
                </p:oleObj>
              </mc:Choice>
              <mc:Fallback>
                <p:oleObj name="PhotoImpact" r:id="rId5" imgW="8127720" imgH="609588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583" y="989927"/>
                        <a:ext cx="3876109" cy="2907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037241"/>
              </p:ext>
            </p:extLst>
          </p:nvPr>
        </p:nvGraphicFramePr>
        <p:xfrm>
          <a:off x="4183691" y="989927"/>
          <a:ext cx="3876110" cy="290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" name="PhotoImpact" r:id="rId7" imgW="8127720" imgH="6095880" progId="PI3.Image">
                  <p:embed/>
                </p:oleObj>
              </mc:Choice>
              <mc:Fallback>
                <p:oleObj name="PhotoImpact" r:id="rId7" imgW="8127720" imgH="609588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83691" y="989927"/>
                        <a:ext cx="3876110" cy="2907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9806" y="62401"/>
            <a:ext cx="4934397" cy="765175"/>
          </a:xfrm>
        </p:spPr>
        <p:txBody>
          <a:bodyPr/>
          <a:lstStyle/>
          <a:p>
            <a:r>
              <a:rPr lang="en-US" dirty="0"/>
              <a:t>Software - Safety Features </a:t>
            </a:r>
          </a:p>
        </p:txBody>
      </p:sp>
    </p:spTree>
    <p:extLst>
      <p:ext uri="{BB962C8B-B14F-4D97-AF65-F5344CB8AC3E}">
        <p14:creationId xmlns:p14="http://schemas.microsoft.com/office/powerpoint/2010/main" val="2766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Testing Ventilator Validation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Servo-I</a:t>
            </a:r>
          </a:p>
          <a:p>
            <a:r>
              <a:rPr lang="en-US" dirty="0" smtClean="0"/>
              <a:t>Biomed MVP-10</a:t>
            </a:r>
          </a:p>
          <a:p>
            <a:r>
              <a:rPr lang="en-US" dirty="0" err="1" smtClean="0"/>
              <a:t>Pulmonetics</a:t>
            </a:r>
            <a:r>
              <a:rPr lang="en-US" dirty="0" smtClean="0"/>
              <a:t> LTV-1200 MRI</a:t>
            </a:r>
          </a:p>
          <a:p>
            <a:r>
              <a:rPr lang="en-US" dirty="0" smtClean="0"/>
              <a:t>* Nasal Cannula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138" y="6484938"/>
            <a:ext cx="381000" cy="323850"/>
          </a:xfrm>
        </p:spPr>
        <p:txBody>
          <a:bodyPr/>
          <a:lstStyle/>
          <a:p>
            <a:fld id="{4104A9A3-CD4B-4C33-9E26-008D7A3F2D5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E262DB4-9106-4BC4-A3A9-87C44C744FD2}" type="datetime1">
              <a:rPr lang="en-US" smtClean="0"/>
              <a:pPr/>
              <a:t>2/5/2016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9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ARTICULATE_PROJECT_OPEN" val="0"/>
  <p:tag name="MMPROD_UIDATA" val="&lt;database version=&quot;7.0&quot;&gt;&lt;object type=&quot;1&quot; unique_id=&quot;10001&quot;&gt;&lt;object type=&quot;8&quot; unique_id=&quot;13223&quot;&gt;&lt;/object&gt;&lt;object type=&quot;2&quot; unique_id=&quot;13224&quot;&gt;&lt;object type=&quot;3&quot; unique_id=&quot;13225&quot;&gt;&lt;property id=&quot;20148&quot; value=&quot;5&quot;/&gt;&lt;property id=&quot;20300&quot; value=&quot;Slide 1 - &amp;quot;This is the title for a&amp;#x0D;&amp;#x0A;Mallinckrodt Presentation.&amp;#x0D;&amp;#x0A;Please use Arial 24 point&amp;#x0D;&amp;#x0A;Bold Weight&amp;quot;&quot;/&gt;&lt;property id=&quot;20307&quot; value=&quot;256&quot;/&gt;&lt;/object&gt;&lt;object type=&quot;3&quot; unique_id=&quot;13228&quot;&gt;&lt;property id=&quot;20148&quot; value=&quot;5&quot;/&gt;&lt;property id=&quot;20300&quot; value=&quot;Slide 2&quot;/&gt;&lt;property id=&quot;20307&quot; value=&quot;262&quot;/&gt;&lt;/object&gt;&lt;object type=&quot;3&quot; unique_id=&quot;13229&quot;&gt;&lt;property id=&quot;20148&quot; value=&quot;5&quot;/&gt;&lt;property id=&quot;20300&quot; value=&quot;Slide 3 - &amp;quot;The headline can extend to two lines at &amp;#x0D;&amp;#x0A;24 points. Use Arial bold weight&amp;quot;&quot;/&gt;&lt;property id=&quot;20307&quot; value=&quot;259&quot;/&gt;&lt;/object&gt;&lt;object type=&quot;3&quot; unique_id=&quot;13230&quot;&gt;&lt;property id=&quot;20148&quot; value=&quot;5&quot;/&gt;&lt;property id=&quot;20300&quot; value=&quot;Slide 4 - &amp;quot;The headline can extend to two lines at &amp;#x0D;&amp;#x0A;24 points. Use Arial regular weight.&amp;quot;&quot;/&gt;&lt;property id=&quot;20307&quot; value=&quot;261&quot;/&gt;&lt;/object&gt;&lt;object type=&quot;3&quot; unique_id=&quot;13231&quot;&gt;&lt;property id=&quot;20148&quot; value=&quot;5&quot;/&gt;&lt;property id=&quot;20300&quot; value=&quot;Slide 5 - &amp;quot;The headline can extend to two lines at &amp;#x0D;&amp;#x0A;24 points. Use Arial regular weight.&amp;quot;&quot;/&gt;&lt;property id=&quot;20307&quot; value=&quot;260&quot;/&gt;&lt;/object&gt;&lt;object type=&quot;3&quot; unique_id=&quot;13232&quot;&gt;&lt;property id=&quot;20148&quot; value=&quot;5&quot;/&gt;&lt;property id=&quot;20300&quot; value=&quot;Slide 6 - &amp;quot;The headline can extend to two lines at &amp;#x0D;&amp;#x0A;24 points. Use Arial regular weight.&amp;quot;&quot;/&gt;&lt;property id=&quot;20307&quot; value=&quot;263&quot;/&gt;&lt;/object&gt;&lt;object type=&quot;3&quot; unique_id=&quot;13233&quot;&gt;&lt;property id=&quot;20148&quot; value=&quot;5&quot;/&gt;&lt;property id=&quot;20300&quot; value=&quot;Slide 7 - &amp;quot;The headline can extend to two lines at &amp;#x0D;&amp;#x0A;24 points. Use Arial regular weight.&amp;quot;&quot;/&gt;&lt;property id=&quot;20307&quot; value=&quot;264&quot;/&gt;&lt;/object&gt;&lt;object type=&quot;3&quot; unique_id=&quot;13234&quot;&gt;&lt;property id=&quot;20148&quot; value=&quot;5&quot;/&gt;&lt;property id=&quot;20300&quot; value=&quot;Slide 8 - &amp;quot;The headline can extend to two lines at &amp;#x0D;&amp;#x0A;24 points. Use Arial regular weight.&amp;quot;&quot;/&gt;&lt;property id=&quot;20307&quot; value=&quot;265&quot;/&gt;&lt;/object&gt;&lt;object type=&quot;3&quot; unique_id=&quot;13235&quot;&gt;&lt;property id=&quot;20148&quot; value=&quot;5&quot;/&gt;&lt;property id=&quot;20300&quot; value=&quot;Slide 9 - &amp;quot;The headline can extend to two lines at &amp;#x0D;&amp;#x0A;24 points. Use Arial regular weight.&amp;quot;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MP Color Palette 1">
      <a:dk1>
        <a:srgbClr val="000000"/>
      </a:dk1>
      <a:lt1>
        <a:srgbClr val="FFFFFF"/>
      </a:lt1>
      <a:dk2>
        <a:srgbClr val="482F91"/>
      </a:dk2>
      <a:lt2>
        <a:srgbClr val="6DC069"/>
      </a:lt2>
      <a:accent1>
        <a:srgbClr val="008C52"/>
      </a:accent1>
      <a:accent2>
        <a:srgbClr val="007A48"/>
      </a:accent2>
      <a:accent3>
        <a:srgbClr val="006B76"/>
      </a:accent3>
      <a:accent4>
        <a:srgbClr val="496A99"/>
      </a:accent4>
      <a:accent5>
        <a:srgbClr val="5565AF"/>
      </a:accent5>
      <a:accent6>
        <a:srgbClr val="8AAAD9"/>
      </a:accent6>
      <a:hlink>
        <a:srgbClr val="006B76"/>
      </a:hlink>
      <a:folHlink>
        <a:srgbClr val="E6E2F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A2892"/>
        </a:accent1>
        <a:accent2>
          <a:srgbClr val="76C366"/>
        </a:accent2>
        <a:accent3>
          <a:srgbClr val="FFFFFF"/>
        </a:accent3>
        <a:accent4>
          <a:srgbClr val="000000"/>
        </a:accent4>
        <a:accent5>
          <a:srgbClr val="B1ACC7"/>
        </a:accent5>
        <a:accent6>
          <a:srgbClr val="6AB05C"/>
        </a:accent6>
        <a:hlink>
          <a:srgbClr val="006B76"/>
        </a:hlink>
        <a:folHlink>
          <a:srgbClr val="E6E2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35E743C256647A43B7FEE53A1A763" ma:contentTypeVersion="" ma:contentTypeDescription="Create a new document." ma:contentTypeScope="" ma:versionID="ead87e1fa1f89736f3438a9a643e6e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d940b30f46ced0d97ddebdb322dcd8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498326-411E-4C33-9806-C09C30413F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BA826E4-792C-40B2-B280-B40D119E7A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5EBE66-0213-44F0-89C5-1685556A811D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6134</TotalTime>
  <Words>279</Words>
  <Application>Microsoft Office PowerPoint</Application>
  <PresentationFormat>On-screen Show (4:3)</PresentationFormat>
  <Paragraphs>37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Geneva</vt:lpstr>
      <vt:lpstr>Default Design</vt:lpstr>
      <vt:lpstr>Acrobat Document</vt:lpstr>
      <vt:lpstr>PhotoImpact</vt:lpstr>
      <vt:lpstr>DSIR Plus MRI Series 3 Software</vt:lpstr>
      <vt:lpstr>INOMAX® (nitric oxide for inhalation)</vt:lpstr>
      <vt:lpstr>PowerPoint Presentation</vt:lpstr>
      <vt:lpstr>Injector Module and Disposables</vt:lpstr>
      <vt:lpstr> Hardware - Safety Features  </vt:lpstr>
      <vt:lpstr>Drug Cylinders</vt:lpstr>
      <vt:lpstr>Software - Safety Features </vt:lpstr>
      <vt:lpstr>MRI Testing Ventilator Validation</vt:lpstr>
    </vt:vector>
  </TitlesOfParts>
  <Company>The CDM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reneec</dc:creator>
  <cp:lastModifiedBy>Microsoft account</cp:lastModifiedBy>
  <cp:revision>179</cp:revision>
  <dcterms:created xsi:type="dcterms:W3CDTF">2012-08-21T16:34:26Z</dcterms:created>
  <dcterms:modified xsi:type="dcterms:W3CDTF">2016-02-05T14:57:51Z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0x010100EFE35E743C256647A43B7FEE53A1A763</vt:lpwstr>
  </property>
</Properties>
</file>