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69" r:id="rId3"/>
    <p:sldId id="258" r:id="rId4"/>
    <p:sldId id="257" r:id="rId5"/>
    <p:sldId id="271" r:id="rId6"/>
    <p:sldId id="260" r:id="rId7"/>
    <p:sldId id="259" r:id="rId8"/>
    <p:sldId id="264" r:id="rId9"/>
    <p:sldId id="262" r:id="rId10"/>
    <p:sldId id="266" r:id="rId11"/>
    <p:sldId id="265" r:id="rId12"/>
    <p:sldId id="263" r:id="rId13"/>
    <p:sldId id="267" r:id="rId14"/>
    <p:sldId id="268" r:id="rId15"/>
    <p:sldId id="261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CC"/>
    <a:srgbClr val="006699"/>
    <a:srgbClr val="EAEAEA"/>
    <a:srgbClr val="003366"/>
    <a:srgbClr val="3366CC"/>
    <a:srgbClr val="FFCC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2" autoAdjust="0"/>
  </p:normalViewPr>
  <p:slideViewPr>
    <p:cSldViewPr snapToGrid="0">
      <p:cViewPr varScale="1">
        <p:scale>
          <a:sx n="98" d="100"/>
          <a:sy n="98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580CC6-0CDF-4DE9-80E3-AA9B37188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6E21-799D-4431-AA37-7F2C84B06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FF03-FD64-4D69-AD64-9D24ADC3A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1625" y="1058863"/>
            <a:ext cx="2063750" cy="509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8863"/>
            <a:ext cx="6042025" cy="509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04F0-536B-4998-90EB-A111D0133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058863"/>
            <a:ext cx="825023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92275"/>
            <a:ext cx="4038600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2275"/>
            <a:ext cx="4038600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DD9-374F-498C-83AF-198E2119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058863"/>
            <a:ext cx="825817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A197-326C-4612-A8B2-44EB9BBFA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ADCD-3998-4FBF-A66C-C5AFFB913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B1A0-A45A-4D83-B50E-310A45435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2275"/>
            <a:ext cx="4038600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2275"/>
            <a:ext cx="4038600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CC26-63E2-4D06-B09F-908262440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1D3B-2D88-40AB-A45E-0B22E54F8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D8DE-B943-41EC-B979-1F92DE6B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52FF-5892-44EF-9293-9619B09D0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70EC-DB0E-4FA0-8C2E-F4F0A8A0A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40B2-E94A-4421-B136-B18E4300F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5410200"/>
            <a:chOff x="0" y="0"/>
            <a:chExt cx="5760" cy="3408"/>
          </a:xfrm>
        </p:grpSpPr>
        <p:pic>
          <p:nvPicPr>
            <p:cNvPr id="6152" name="Picture 3" descr="page-bg-medical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5760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4" descr="optoacoustics logo med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" y="109"/>
              <a:ext cx="960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155" y="352"/>
              <a:ext cx="18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chemeClr val="bg1"/>
                  </a:solidFill>
                  <a:latin typeface="Helvetica" pitchFamily="34" charset="0"/>
                  <a:cs typeface="Tahoma" pitchFamily="34" charset="0"/>
                </a:rPr>
                <a:t>SOUND SOLUTIONS FROM LIGHT TECHNOLOGY</a:t>
              </a:r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1058863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92275"/>
            <a:ext cx="8229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43625" y="6397625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r>
              <a:rPr lang="en-US"/>
              <a:t>www.optoacoustics.com/medical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8D3C62D3-1EB1-442F-B2B6-E405ACFE0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F97"/>
          </a:solidFill>
          <a:latin typeface="Arial" charset="0"/>
          <a:cs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5F97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5F97"/>
          </a:solidFill>
          <a:latin typeface="+mn-lt"/>
          <a:cs typeface="+mn-cs"/>
        </a:defRPr>
      </a:lvl2pPr>
      <a:lvl3pPr marL="914400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5F97"/>
          </a:solidFill>
          <a:latin typeface="+mn-lt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005F97"/>
          </a:solidFill>
          <a:latin typeface="+mn-lt"/>
          <a:cs typeface="+mn-cs"/>
        </a:defRPr>
      </a:lvl4pPr>
      <a:lvl5pPr marL="1489075" indent="-176213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5F97"/>
          </a:solidFill>
          <a:latin typeface="+mn-lt"/>
          <a:cs typeface="+mn-cs"/>
        </a:defRPr>
      </a:lvl5pPr>
      <a:lvl6pPr marL="1946275" indent="-1762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F97"/>
          </a:solidFill>
          <a:latin typeface="+mn-lt"/>
          <a:cs typeface="+mn-cs"/>
        </a:defRPr>
      </a:lvl6pPr>
      <a:lvl7pPr marL="2403475" indent="-1762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F97"/>
          </a:solidFill>
          <a:latin typeface="+mn-lt"/>
          <a:cs typeface="+mn-cs"/>
        </a:defRPr>
      </a:lvl7pPr>
      <a:lvl8pPr marL="2860675" indent="-1762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F97"/>
          </a:solidFill>
          <a:latin typeface="+mn-lt"/>
          <a:cs typeface="+mn-cs"/>
        </a:defRPr>
      </a:lvl8pPr>
      <a:lvl9pPr marL="3317875" indent="-17621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5F97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www.optoacoustics.com/medical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B9E039-7A4F-4B50-818C-A4D7FC2AC16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>
          <a:xfrm>
            <a:off x="465138" y="1058863"/>
            <a:ext cx="8678862" cy="498475"/>
          </a:xfrm>
        </p:spPr>
        <p:txBody>
          <a:bodyPr/>
          <a:lstStyle/>
          <a:p>
            <a:pPr eaLnBrk="1" hangingPunct="1"/>
            <a:r>
              <a:rPr lang="en-US" sz="2400" smtClean="0"/>
              <a:t>IMROC</a:t>
            </a:r>
            <a:r>
              <a:rPr lang="en-US" sz="2000" baseline="34000" smtClean="0"/>
              <a:t>™</a:t>
            </a:r>
            <a:r>
              <a:rPr lang="en-US" sz="2400" smtClean="0"/>
              <a:t> Wireless Multi-Channel Communication System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Yuvi@optoacoustics.com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doctors-main-wireless-imroc-for-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622425"/>
            <a:ext cx="8169275" cy="3033713"/>
          </a:xfrm>
          <a:prstGeom prst="rect">
            <a:avLst/>
          </a:prstGeom>
          <a:noFill/>
        </p:spPr>
      </p:pic>
      <p:pic>
        <p:nvPicPr>
          <p:cNvPr id="2058" name="Picture 10" descr="med-imroc-sublanding-main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4597400"/>
            <a:ext cx="1878013" cy="944563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  <p:pic>
        <p:nvPicPr>
          <p:cNvPr id="1039" name="Picture 15" descr="imroc-headphones-ad"/>
          <p:cNvPicPr>
            <a:picLocks noChangeAspect="1" noChangeArrowheads="1"/>
          </p:cNvPicPr>
          <p:nvPr/>
        </p:nvPicPr>
        <p:blipFill>
          <a:blip r:embed="rId4" cstate="print"/>
          <a:srcRect t="29333" b="9695"/>
          <a:stretch>
            <a:fillRect/>
          </a:stretch>
        </p:blipFill>
        <p:spPr bwMode="auto">
          <a:xfrm>
            <a:off x="6713538" y="4589463"/>
            <a:ext cx="1873250" cy="95250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  <p:pic>
        <p:nvPicPr>
          <p:cNvPr id="1040" name="Picture 16" descr="med-imroc-sublanding-main6"/>
          <p:cNvPicPr>
            <a:picLocks noChangeAspect="1" noChangeArrowheads="1"/>
          </p:cNvPicPr>
          <p:nvPr/>
        </p:nvPicPr>
        <p:blipFill>
          <a:blip r:embed="rId5" cstate="print"/>
          <a:srcRect t="3094" r="2539"/>
          <a:stretch>
            <a:fillRect/>
          </a:stretch>
        </p:blipFill>
        <p:spPr bwMode="auto">
          <a:xfrm>
            <a:off x="2600325" y="4597400"/>
            <a:ext cx="1889125" cy="944563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  <p:pic>
        <p:nvPicPr>
          <p:cNvPr id="1041" name="Picture 17" descr="med-imroc-ir-landing-main16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488" y="4597400"/>
            <a:ext cx="1873250" cy="942975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5138" y="1112838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>
                <a:solidFill>
                  <a:srgbClr val="005F97"/>
                </a:solidFill>
              </a:rPr>
              <a:t>IMROC</a:t>
            </a:r>
            <a:r>
              <a:rPr lang="en-US" sz="2000" b="1" baseline="32000">
                <a:solidFill>
                  <a:srgbClr val="005F97"/>
                </a:solidFill>
              </a:rPr>
              <a:t>™ </a:t>
            </a:r>
            <a:r>
              <a:rPr lang="en-US" sz="2000" b="1">
                <a:solidFill>
                  <a:srgbClr val="005F97"/>
                </a:solidFill>
              </a:rPr>
              <a:t>Wireless Site Configuration Layout</a:t>
            </a:r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10244" name="Picture 8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0246" name="Footer Placeholder 5"/>
          <p:cNvSpPr txBox="1">
            <a:spLocks noGrp="1"/>
          </p:cNvSpPr>
          <p:nvPr/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200">
                <a:solidFill>
                  <a:srgbClr val="C0C0C0"/>
                </a:solidFill>
              </a:rPr>
              <a:t>www.optoacoustics.com/medical</a:t>
            </a:r>
          </a:p>
        </p:txBody>
      </p:sp>
      <p:sp>
        <p:nvSpPr>
          <p:cNvPr id="10247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7F63B17E-F365-4727-94C9-7DD921A33280}" type="slidenum">
              <a:rPr lang="en-US" sz="1200">
                <a:solidFill>
                  <a:srgbClr val="C0C0C0"/>
                </a:solidFill>
              </a:rPr>
              <a:pPr algn="r"/>
              <a:t>10</a:t>
            </a:fld>
            <a:endParaRPr lang="en-US" sz="1200">
              <a:solidFill>
                <a:srgbClr val="C0C0C0"/>
              </a:solidFill>
            </a:endParaRPr>
          </a:p>
        </p:txBody>
      </p:sp>
      <p:pic>
        <p:nvPicPr>
          <p:cNvPr id="10249" name="Picture 9" descr="IMROC-Wireless-Site-Lay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1628775"/>
            <a:ext cx="7934325" cy="477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0800" dir="5400000" algn="ctr" rotWithShape="0">
              <a:srgbClr val="003366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92325"/>
            <a:ext cx="4038600" cy="3922713"/>
          </a:xfrm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1800" smtClean="0">
                <a:solidFill>
                  <a:schemeClr val="bg1"/>
                </a:solidFill>
              </a:rPr>
              <a:t>Up to 5 wireless headsets for staff and 1 wired for patient, each with FOMRI-III fiber optical microphone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smtClean="0">
                <a:solidFill>
                  <a:schemeClr val="bg1"/>
                </a:solidFill>
              </a:rPr>
              <a:t>Personal audio control unit for each staff member (belt-worn)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smtClean="0">
                <a:solidFill>
                  <a:schemeClr val="bg1"/>
                </a:solidFill>
              </a:rPr>
              <a:t>Up to 4 wall-mounted wireless IR transceivers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92325"/>
            <a:ext cx="4038600" cy="3922713"/>
          </a:xfrm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1800" smtClean="0">
                <a:solidFill>
                  <a:schemeClr val="bg1"/>
                </a:solidFill>
              </a:rPr>
              <a:t>IMROC control and mixing console with built-in MP4 player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smtClean="0">
                <a:solidFill>
                  <a:schemeClr val="bg1"/>
                </a:solidFill>
              </a:rPr>
              <a:t>Up to 2 lightweight headsets for control room staff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smtClean="0">
                <a:solidFill>
                  <a:schemeClr val="bg1"/>
                </a:solidFill>
              </a:rPr>
              <a:t>Up to 2 wall-mounted wireless IR transceivers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smtClean="0">
                <a:solidFill>
                  <a:schemeClr val="bg1"/>
                </a:solidFill>
              </a:rPr>
              <a:t>Recharging station for up to 5 personal audio control unit batteries</a:t>
            </a:r>
          </a:p>
          <a:p>
            <a:pPr eaLnBrk="1" hangingPunct="1">
              <a:spcBef>
                <a:spcPct val="15000"/>
              </a:spcBef>
              <a:defRPr/>
            </a:pP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5000"/>
              </a:spcBef>
              <a:defRPr/>
            </a:pP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65138" y="1112838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>
                <a:solidFill>
                  <a:srgbClr val="005F97"/>
                </a:solidFill>
              </a:rPr>
              <a:t>IMROC</a:t>
            </a:r>
            <a:r>
              <a:rPr lang="en-US" sz="2000" b="1" baseline="32000">
                <a:solidFill>
                  <a:srgbClr val="005F97"/>
                </a:solidFill>
              </a:rPr>
              <a:t>™ </a:t>
            </a:r>
            <a:r>
              <a:rPr lang="en-US" sz="2000" b="1">
                <a:solidFill>
                  <a:srgbClr val="005F97"/>
                </a:solidFill>
              </a:rPr>
              <a:t>Wireless Site Configuration Details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57200" y="1687513"/>
            <a:ext cx="2149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005F97"/>
                </a:solidFill>
              </a:rPr>
              <a:t>MRI Scanning Suite:</a:t>
            </a:r>
            <a:endParaRPr lang="en-US" sz="1200" b="1">
              <a:solidFill>
                <a:srgbClr val="005F97"/>
              </a:solidFill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457200" y="4297363"/>
            <a:ext cx="193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005F97"/>
                </a:solidFill>
              </a:rPr>
              <a:t>Equipment Room:</a:t>
            </a:r>
            <a:endParaRPr lang="en-US" sz="1200" b="1">
              <a:solidFill>
                <a:srgbClr val="005F97"/>
              </a:solidFill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11272" name="Picture 8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2782" name="Rectangle 8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A professional wireless optical communication system, bringing complete flexibility with a rich and robust feature set for MR applications.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457200" y="4649788"/>
            <a:ext cx="380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spcBef>
                <a:spcPct val="15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IMROC electro-optical unit (EOU)</a:t>
            </a: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4648200" y="1687513"/>
            <a:ext cx="16065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>
                <a:solidFill>
                  <a:srgbClr val="005F97"/>
                </a:solidFill>
              </a:rPr>
              <a:t>Control Room:</a:t>
            </a:r>
            <a:endParaRPr lang="en-US" sz="1200" b="1">
              <a:solidFill>
                <a:srgbClr val="005F97"/>
              </a:solidFill>
            </a:endParaRPr>
          </a:p>
        </p:txBody>
      </p:sp>
      <p:sp>
        <p:nvSpPr>
          <p:cNvPr id="11276" name="Footer Placeholder 5"/>
          <p:cNvSpPr txBox="1">
            <a:spLocks noGrp="1"/>
          </p:cNvSpPr>
          <p:nvPr/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200">
                <a:solidFill>
                  <a:srgbClr val="C0C0C0"/>
                </a:solidFill>
              </a:rPr>
              <a:t>www.optoacoustics.com/medical</a:t>
            </a:r>
          </a:p>
        </p:txBody>
      </p:sp>
      <p:sp>
        <p:nvSpPr>
          <p:cNvPr id="11277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AAE49A96-899C-47BA-B37B-37FAB44F4A67}" type="slidenum">
              <a:rPr lang="en-US" sz="1200">
                <a:solidFill>
                  <a:srgbClr val="C0C0C0"/>
                </a:solidFill>
              </a:rPr>
              <a:pPr algn="r"/>
              <a:t>11</a:t>
            </a:fld>
            <a:endParaRPr lang="en-US" sz="120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65138" y="1812925"/>
            <a:ext cx="8243887" cy="4144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 l="20082" t="4498" b="31981"/>
          <a:stretch>
            <a:fillRect/>
          </a:stretch>
        </p:blipFill>
        <p:spPr bwMode="auto">
          <a:xfrm>
            <a:off x="1058863" y="2614613"/>
            <a:ext cx="242252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/>
          <a:srcRect l="6982" t="1974" r="-1419" b="38589"/>
          <a:stretch>
            <a:fillRect/>
          </a:stretch>
        </p:blipFill>
        <p:spPr bwMode="auto">
          <a:xfrm>
            <a:off x="4305300" y="1965325"/>
            <a:ext cx="40322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465138" y="1112838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>
                <a:solidFill>
                  <a:srgbClr val="005F97"/>
                </a:solidFill>
              </a:rPr>
              <a:t>IMROC</a:t>
            </a:r>
            <a:r>
              <a:rPr lang="en-US" sz="2000" b="1" baseline="32000">
                <a:solidFill>
                  <a:srgbClr val="005F97"/>
                </a:solidFill>
              </a:rPr>
              <a:t>™ </a:t>
            </a:r>
            <a:r>
              <a:rPr lang="en-US" sz="2000" b="1">
                <a:solidFill>
                  <a:srgbClr val="005F97"/>
                </a:solidFill>
              </a:rPr>
              <a:t>Wireless Main Component Dimensions</a:t>
            </a: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1082675" y="2028825"/>
            <a:ext cx="2349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>
                <a:solidFill>
                  <a:srgbClr val="005F97"/>
                </a:solidFill>
              </a:rPr>
              <a:t>Personal Audio Control Unit</a:t>
            </a:r>
            <a:br>
              <a:rPr lang="en-US" sz="1200" b="1">
                <a:solidFill>
                  <a:srgbClr val="005F97"/>
                </a:solidFill>
              </a:rPr>
            </a:br>
            <a:r>
              <a:rPr lang="en-US" sz="900" b="1">
                <a:solidFill>
                  <a:srgbClr val="005F97"/>
                </a:solidFill>
              </a:rPr>
              <a:t>Worn on waist belt; rechargeable power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4132263" y="5332413"/>
            <a:ext cx="3135795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rgbClr val="005F97"/>
                </a:solidFill>
              </a:rPr>
              <a:t>IR Transceiver Unit </a:t>
            </a:r>
            <a:br>
              <a:rPr lang="en-US" sz="1200" b="1" dirty="0">
                <a:solidFill>
                  <a:srgbClr val="005F97"/>
                </a:solidFill>
              </a:rPr>
            </a:br>
            <a:r>
              <a:rPr lang="en-US" sz="1000" b="1" dirty="0">
                <a:solidFill>
                  <a:srgbClr val="005F97"/>
                </a:solidFill>
              </a:rPr>
              <a:t>Uses u</a:t>
            </a:r>
            <a:r>
              <a:rPr lang="en-US" sz="900" b="1" dirty="0">
                <a:solidFill>
                  <a:srgbClr val="005F97"/>
                </a:solidFill>
              </a:rPr>
              <a:t>p to 6 wall-mounted units – </a:t>
            </a:r>
            <a:r>
              <a:rPr lang="en-US" sz="900" b="1" dirty="0" smtClean="0">
                <a:solidFill>
                  <a:srgbClr val="005F97"/>
                </a:solidFill>
              </a:rPr>
              <a:t>for multiple rooms</a:t>
            </a:r>
            <a:endParaRPr lang="en-US" sz="900" b="1" dirty="0">
              <a:solidFill>
                <a:srgbClr val="005F97"/>
              </a:solidFill>
            </a:endParaRP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12297" name="Picture 8" descr="med-imroc-landing-talkfreely-thum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298" name="Footer Placeholder 5"/>
          <p:cNvSpPr txBox="1">
            <a:spLocks noGrp="1"/>
          </p:cNvSpPr>
          <p:nvPr/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200">
                <a:solidFill>
                  <a:srgbClr val="C0C0C0"/>
                </a:solidFill>
              </a:rPr>
              <a:t>www.optoacoustics.com/medical</a:t>
            </a:r>
          </a:p>
        </p:txBody>
      </p:sp>
      <p:sp>
        <p:nvSpPr>
          <p:cNvPr id="12299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2ED57A1E-6073-4742-8575-211747668C64}" type="slidenum">
              <a:rPr lang="en-US" sz="1200">
                <a:solidFill>
                  <a:srgbClr val="C0C0C0"/>
                </a:solidFill>
              </a:rPr>
              <a:pPr algn="r"/>
              <a:t>12</a:t>
            </a:fld>
            <a:endParaRPr lang="en-US" sz="1200">
              <a:solidFill>
                <a:srgbClr val="C0C0C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94979" y="5340434"/>
            <a:ext cx="772969" cy="43088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800" b="1" dirty="0" smtClean="0"/>
              <a:t>Units in mm</a:t>
            </a:r>
            <a:endParaRPr lang="en-US" sz="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5138" y="1112838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>
                <a:solidFill>
                  <a:srgbClr val="005F97"/>
                </a:solidFill>
              </a:rPr>
              <a:t>IMROC</a:t>
            </a:r>
            <a:r>
              <a:rPr lang="en-US" sz="2000" b="1" baseline="32000">
                <a:solidFill>
                  <a:srgbClr val="005F97"/>
                </a:solidFill>
              </a:rPr>
              <a:t>™ </a:t>
            </a:r>
            <a:r>
              <a:rPr lang="en-US" sz="2000" b="1">
                <a:solidFill>
                  <a:srgbClr val="005F97"/>
                </a:solidFill>
              </a:rPr>
              <a:t>Wireless Transceiver Configuration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08038" y="1812925"/>
            <a:ext cx="7305675" cy="393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 l="15199" t="6154" r="28027" b="44626"/>
          <a:stretch>
            <a:fillRect/>
          </a:stretch>
        </p:blipFill>
        <p:spPr bwMode="auto">
          <a:xfrm>
            <a:off x="1160463" y="2571750"/>
            <a:ext cx="19272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597025" y="3343275"/>
            <a:ext cx="10795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>
                <a:solidFill>
                  <a:srgbClr val="005F97"/>
                </a:solidFill>
              </a:rPr>
              <a:t>IR Tx/Rx</a:t>
            </a:r>
            <a:br>
              <a:rPr lang="en-US" sz="1200" b="1">
                <a:solidFill>
                  <a:srgbClr val="005F97"/>
                </a:solidFill>
              </a:rPr>
            </a:br>
            <a:r>
              <a:rPr lang="en-US" sz="1200" b="1">
                <a:solidFill>
                  <a:srgbClr val="005F97"/>
                </a:solidFill>
              </a:rPr>
              <a:t>Transceiver </a:t>
            </a:r>
            <a:br>
              <a:rPr lang="en-US" sz="1200" b="1">
                <a:solidFill>
                  <a:srgbClr val="005F97"/>
                </a:solidFill>
              </a:rPr>
            </a:br>
            <a:r>
              <a:rPr lang="en-US" sz="1200" b="1">
                <a:solidFill>
                  <a:srgbClr val="005F97"/>
                </a:solidFill>
              </a:rPr>
              <a:t>Unit </a:t>
            </a:r>
            <a:endParaRPr lang="en-US" sz="900" b="1">
              <a:solidFill>
                <a:srgbClr val="005F97"/>
              </a:solidFill>
            </a:endParaRPr>
          </a:p>
        </p:txBody>
      </p: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2109788" y="2043113"/>
            <a:ext cx="1363662" cy="555625"/>
            <a:chOff x="1329" y="1287"/>
            <a:chExt cx="859" cy="350"/>
          </a:xfrm>
        </p:grpSpPr>
        <p:sp>
          <p:nvSpPr>
            <p:cNvPr id="13331" name="Line 13"/>
            <p:cNvSpPr>
              <a:spLocks noChangeShapeType="1"/>
            </p:cNvSpPr>
            <p:nvPr/>
          </p:nvSpPr>
          <p:spPr bwMode="auto">
            <a:xfrm flipV="1">
              <a:off x="1340" y="1291"/>
              <a:ext cx="0" cy="3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4"/>
            <p:cNvSpPr>
              <a:spLocks noChangeShapeType="1"/>
            </p:cNvSpPr>
            <p:nvPr/>
          </p:nvSpPr>
          <p:spPr bwMode="auto">
            <a:xfrm flipV="1">
              <a:off x="1329" y="1287"/>
              <a:ext cx="8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1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0825" y="5268913"/>
            <a:ext cx="5699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2108200" y="4838700"/>
            <a:ext cx="944563" cy="555625"/>
            <a:chOff x="1328" y="3048"/>
            <a:chExt cx="595" cy="350"/>
          </a:xfrm>
        </p:grpSpPr>
        <p:sp>
          <p:nvSpPr>
            <p:cNvPr id="13329" name="Line 9"/>
            <p:cNvSpPr>
              <a:spLocks noChangeShapeType="1"/>
            </p:cNvSpPr>
            <p:nvPr/>
          </p:nvSpPr>
          <p:spPr bwMode="auto">
            <a:xfrm>
              <a:off x="1339" y="3048"/>
              <a:ext cx="0" cy="3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0"/>
            <p:cNvSpPr>
              <a:spLocks noChangeShapeType="1"/>
            </p:cNvSpPr>
            <p:nvPr/>
          </p:nvSpPr>
          <p:spPr bwMode="auto">
            <a:xfrm>
              <a:off x="1328" y="3398"/>
              <a:ext cx="5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Rectangle 18"/>
          <p:cNvSpPr>
            <a:spLocks noChangeArrowheads="1"/>
          </p:cNvSpPr>
          <p:nvPr/>
        </p:nvSpPr>
        <p:spPr bwMode="auto">
          <a:xfrm>
            <a:off x="5792788" y="2005013"/>
            <a:ext cx="25701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>
                <a:solidFill>
                  <a:srgbClr val="005F97"/>
                </a:solidFill>
              </a:rPr>
              <a:t>Fiber optic connector to </a:t>
            </a:r>
            <a:br>
              <a:rPr lang="en-US" sz="1000" b="1">
                <a:solidFill>
                  <a:srgbClr val="005F97"/>
                </a:solidFill>
              </a:rPr>
            </a:br>
            <a:r>
              <a:rPr lang="en-US" sz="1000" b="1">
                <a:solidFill>
                  <a:srgbClr val="005F97"/>
                </a:solidFill>
              </a:rPr>
              <a:t>EOU 8000 in Equipment Room</a:t>
            </a:r>
            <a:br>
              <a:rPr lang="en-US" sz="1000" b="1">
                <a:solidFill>
                  <a:srgbClr val="005F97"/>
                </a:solidFill>
              </a:rPr>
            </a:br>
            <a:r>
              <a:rPr lang="en-US" sz="1000" b="1">
                <a:solidFill>
                  <a:srgbClr val="005F97"/>
                </a:solidFill>
              </a:rPr>
              <a:t>Cable length up to 30 m (98.4 ft)</a:t>
            </a:r>
            <a:endParaRPr lang="en-US" sz="800" b="1">
              <a:solidFill>
                <a:srgbClr val="005F97"/>
              </a:solidFill>
            </a:endParaRPr>
          </a:p>
        </p:txBody>
      </p:sp>
      <p:grpSp>
        <p:nvGrpSpPr>
          <p:cNvPr id="13322" name="Group 22"/>
          <p:cNvGrpSpPr>
            <a:grpSpLocks/>
          </p:cNvGrpSpPr>
          <p:nvPr/>
        </p:nvGrpSpPr>
        <p:grpSpPr bwMode="auto">
          <a:xfrm>
            <a:off x="3398838" y="1943100"/>
            <a:ext cx="2316162" cy="769938"/>
            <a:chOff x="2141" y="1224"/>
            <a:chExt cx="1459" cy="485"/>
          </a:xfrm>
        </p:grpSpPr>
        <p:sp>
          <p:nvSpPr>
            <p:cNvPr id="13327" name="Rectangle 19"/>
            <p:cNvSpPr>
              <a:spLocks noChangeArrowheads="1"/>
            </p:cNvSpPr>
            <p:nvPr/>
          </p:nvSpPr>
          <p:spPr bwMode="auto">
            <a:xfrm>
              <a:off x="2141" y="1224"/>
              <a:ext cx="1459" cy="4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28" name="Rectangle 20"/>
            <p:cNvSpPr>
              <a:spLocks noChangeArrowheads="1"/>
            </p:cNvSpPr>
            <p:nvPr/>
          </p:nvSpPr>
          <p:spPr bwMode="auto">
            <a:xfrm>
              <a:off x="2590" y="1361"/>
              <a:ext cx="563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b="1">
                  <a:solidFill>
                    <a:srgbClr val="005F97"/>
                  </a:solidFill>
                </a:rPr>
                <a:t>EOU 8000</a:t>
              </a:r>
              <a:endParaRPr lang="en-US" sz="900" b="1">
                <a:solidFill>
                  <a:srgbClr val="005F97"/>
                </a:solidFill>
              </a:endParaRPr>
            </a:p>
          </p:txBody>
        </p:sp>
      </p:grpSp>
      <p:sp>
        <p:nvSpPr>
          <p:cNvPr id="13323" name="Rectangle 23"/>
          <p:cNvSpPr>
            <a:spLocks noChangeArrowheads="1"/>
          </p:cNvSpPr>
          <p:nvPr/>
        </p:nvSpPr>
        <p:spPr bwMode="auto">
          <a:xfrm>
            <a:off x="3557588" y="5154613"/>
            <a:ext cx="37449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>
                <a:solidFill>
                  <a:srgbClr val="005F97"/>
                </a:solidFill>
              </a:rPr>
              <a:t>Standard 110/120 plug to electrical mains socket;</a:t>
            </a:r>
            <a:br>
              <a:rPr lang="en-US" sz="1000" b="1">
                <a:solidFill>
                  <a:srgbClr val="005F97"/>
                </a:solidFill>
              </a:rPr>
            </a:br>
            <a:r>
              <a:rPr lang="en-US" sz="1000" b="1">
                <a:solidFill>
                  <a:srgbClr val="005F97"/>
                </a:solidFill>
              </a:rPr>
              <a:t>Unit cord length up to 2m (6.5 ft)</a:t>
            </a:r>
          </a:p>
        </p:txBody>
      </p:sp>
      <p:sp>
        <p:nvSpPr>
          <p:cNvPr id="13324" name="Rectangle 24"/>
          <p:cNvSpPr>
            <a:spLocks noChangeArrowheads="1"/>
          </p:cNvSpPr>
          <p:nvPr/>
        </p:nvSpPr>
        <p:spPr bwMode="auto">
          <a:xfrm>
            <a:off x="3370263" y="3379788"/>
            <a:ext cx="346075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>
                <a:solidFill>
                  <a:srgbClr val="005F97"/>
                </a:solidFill>
              </a:rPr>
              <a:t>Mount near scanner room corners;</a:t>
            </a:r>
          </a:p>
          <a:p>
            <a:pPr>
              <a:lnSpc>
                <a:spcPct val="110000"/>
              </a:lnSpc>
            </a:pPr>
            <a:r>
              <a:rPr lang="en-US" sz="1200" b="1">
                <a:solidFill>
                  <a:srgbClr val="005F97"/>
                </a:solidFill>
              </a:rPr>
              <a:t>Wall height 1.5 to 2.5 m (5 to 8 feet)</a:t>
            </a:r>
          </a:p>
          <a:p>
            <a:pPr>
              <a:lnSpc>
                <a:spcPct val="110000"/>
              </a:lnSpc>
            </a:pPr>
            <a:endParaRPr lang="en-US" sz="1200" b="1">
              <a:solidFill>
                <a:srgbClr val="005F97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000" b="1" i="1">
                <a:solidFill>
                  <a:srgbClr val="005F97"/>
                </a:solidFill>
              </a:rPr>
              <a:t>Note: Generally, 2 transceivers are sufficient for complete room coverage.</a:t>
            </a:r>
            <a:endParaRPr lang="en-US" sz="800" b="1" i="1">
              <a:solidFill>
                <a:srgbClr val="005F97"/>
              </a:solidFill>
            </a:endParaRPr>
          </a:p>
        </p:txBody>
      </p:sp>
      <p:sp>
        <p:nvSpPr>
          <p:cNvPr id="13325" name="Footer Placeholder 5"/>
          <p:cNvSpPr txBox="1">
            <a:spLocks noGrp="1"/>
          </p:cNvSpPr>
          <p:nvPr/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200">
                <a:solidFill>
                  <a:srgbClr val="C0C0C0"/>
                </a:solidFill>
              </a:rPr>
              <a:t>www.optoacoustics.com/medical</a:t>
            </a:r>
          </a:p>
        </p:txBody>
      </p:sp>
      <p:sp>
        <p:nvSpPr>
          <p:cNvPr id="13326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F9A31F31-3133-471A-B021-B8FBF69FC25D}" type="slidenum">
              <a:rPr lang="en-US" sz="1200">
                <a:solidFill>
                  <a:srgbClr val="C0C0C0"/>
                </a:solidFill>
              </a:rPr>
              <a:pPr algn="r"/>
              <a:t>13</a:t>
            </a:fld>
            <a:endParaRPr lang="en-US" sz="120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5138" y="1112838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>
                <a:solidFill>
                  <a:srgbClr val="005F97"/>
                </a:solidFill>
              </a:rPr>
              <a:t>IMROC</a:t>
            </a:r>
            <a:r>
              <a:rPr lang="en-US" sz="2000" b="1" baseline="32000">
                <a:solidFill>
                  <a:srgbClr val="005F97"/>
                </a:solidFill>
              </a:rPr>
              <a:t>™ </a:t>
            </a:r>
            <a:r>
              <a:rPr lang="en-US" sz="2000" b="1">
                <a:solidFill>
                  <a:srgbClr val="005F97"/>
                </a:solidFill>
              </a:rPr>
              <a:t>Wireless Personal Control Unit Battery Details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08038" y="1812925"/>
            <a:ext cx="7305675" cy="393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33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5640388" y="4189413"/>
            <a:ext cx="25701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000" b="1" dirty="0">
                <a:solidFill>
                  <a:srgbClr val="005F97"/>
                </a:solidFill>
              </a:rPr>
              <a:t>Resides in Control Room</a:t>
            </a:r>
          </a:p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000" b="1" dirty="0">
                <a:solidFill>
                  <a:srgbClr val="005F97"/>
                </a:solidFill>
              </a:rPr>
              <a:t>Recharges </a:t>
            </a:r>
            <a:r>
              <a:rPr lang="en-US" sz="1000" b="1" dirty="0" smtClean="0">
                <a:solidFill>
                  <a:srgbClr val="005F97"/>
                </a:solidFill>
              </a:rPr>
              <a:t>6 </a:t>
            </a:r>
            <a:r>
              <a:rPr lang="en-US" sz="1000" b="1" dirty="0">
                <a:solidFill>
                  <a:srgbClr val="005F97"/>
                </a:solidFill>
              </a:rPr>
              <a:t>batteries at a time </a:t>
            </a:r>
            <a:br>
              <a:rPr lang="en-US" sz="1000" b="1" dirty="0">
                <a:solidFill>
                  <a:srgbClr val="005F97"/>
                </a:solidFill>
              </a:rPr>
            </a:br>
            <a:r>
              <a:rPr lang="en-US" sz="1000" b="1" dirty="0" smtClean="0">
                <a:solidFill>
                  <a:srgbClr val="005F97"/>
                </a:solidFill>
              </a:rPr>
              <a:t>(6-in</a:t>
            </a:r>
            <a:r>
              <a:rPr lang="en-US" sz="1000" b="1" dirty="0">
                <a:solidFill>
                  <a:srgbClr val="005F97"/>
                </a:solidFill>
              </a:rPr>
              <a:t>, </a:t>
            </a:r>
            <a:r>
              <a:rPr lang="en-US" sz="1000" b="1" dirty="0" smtClean="0">
                <a:solidFill>
                  <a:srgbClr val="005F97"/>
                </a:solidFill>
              </a:rPr>
              <a:t>6-out</a:t>
            </a:r>
            <a:r>
              <a:rPr lang="en-US" sz="1000" b="1" dirty="0">
                <a:solidFill>
                  <a:srgbClr val="005F97"/>
                </a:solidFill>
              </a:rPr>
              <a:t>)</a:t>
            </a:r>
          </a:p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000" b="1" dirty="0">
                <a:solidFill>
                  <a:srgbClr val="005F97"/>
                </a:solidFill>
              </a:rPr>
              <a:t>Green/Red LED charge indicator</a:t>
            </a:r>
            <a:endParaRPr lang="en-US" sz="800" b="1" dirty="0">
              <a:solidFill>
                <a:srgbClr val="005F97"/>
              </a:solidFill>
            </a:endParaRPr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3543300" y="4919663"/>
            <a:ext cx="18288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>
                <a:solidFill>
                  <a:srgbClr val="005F97"/>
                </a:solidFill>
              </a:rPr>
              <a:t>Recharging Station</a:t>
            </a:r>
            <a:endParaRPr lang="en-US" sz="900" b="1">
              <a:solidFill>
                <a:srgbClr val="005F97"/>
              </a:solidFill>
            </a:endParaRPr>
          </a:p>
        </p:txBody>
      </p:sp>
      <p:sp>
        <p:nvSpPr>
          <p:cNvPr id="5127" name="Footer Placeholder 5"/>
          <p:cNvSpPr txBox="1">
            <a:spLocks noGrp="1"/>
          </p:cNvSpPr>
          <p:nvPr/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200">
                <a:solidFill>
                  <a:srgbClr val="C0C0C0"/>
                </a:solidFill>
              </a:rPr>
              <a:t>www.optoacoustics.com/medical</a:t>
            </a:r>
          </a:p>
        </p:txBody>
      </p:sp>
      <p:sp>
        <p:nvSpPr>
          <p:cNvPr id="5128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D58DE759-6AE1-416E-81C3-914EAE9E4A82}" type="slidenum">
              <a:rPr lang="en-US" sz="1200">
                <a:solidFill>
                  <a:srgbClr val="C0C0C0"/>
                </a:solidFill>
              </a:rPr>
              <a:pPr algn="r"/>
              <a:t>14</a:t>
            </a:fld>
            <a:endParaRPr lang="en-US" sz="1200">
              <a:solidFill>
                <a:srgbClr val="C0C0C0"/>
              </a:solidFill>
            </a:endParaRPr>
          </a:p>
        </p:txBody>
      </p:sp>
      <p:sp>
        <p:nvSpPr>
          <p:cNvPr id="5129" name="Rectangle 31"/>
          <p:cNvSpPr>
            <a:spLocks noChangeArrowheads="1"/>
          </p:cNvSpPr>
          <p:nvPr/>
        </p:nvSpPr>
        <p:spPr bwMode="auto">
          <a:xfrm>
            <a:off x="3006725" y="2236788"/>
            <a:ext cx="40830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200" b="1" dirty="0">
                <a:solidFill>
                  <a:srgbClr val="005F97"/>
                </a:solidFill>
              </a:rPr>
              <a:t>Custom 7.4V 2600 </a:t>
            </a:r>
            <a:r>
              <a:rPr lang="en-US" sz="1200" b="1" dirty="0" err="1">
                <a:solidFill>
                  <a:srgbClr val="005F97"/>
                </a:solidFill>
              </a:rPr>
              <a:t>mAh</a:t>
            </a:r>
            <a:r>
              <a:rPr lang="en-US" sz="1200" b="1" dirty="0">
                <a:solidFill>
                  <a:srgbClr val="005F97"/>
                </a:solidFill>
              </a:rPr>
              <a:t> Polymer-Lithium battery</a:t>
            </a:r>
          </a:p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200" b="1" dirty="0">
                <a:solidFill>
                  <a:srgbClr val="005F97"/>
                </a:solidFill>
              </a:rPr>
              <a:t>Fully MRI compatible</a:t>
            </a:r>
          </a:p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200" b="1" dirty="0">
                <a:solidFill>
                  <a:srgbClr val="005F97"/>
                </a:solidFill>
              </a:rPr>
              <a:t>Continuous use up to </a:t>
            </a:r>
            <a:r>
              <a:rPr lang="en-US" sz="1200" b="1" dirty="0" smtClean="0">
                <a:solidFill>
                  <a:srgbClr val="005F97"/>
                </a:solidFill>
              </a:rPr>
              <a:t>5 </a:t>
            </a:r>
            <a:r>
              <a:rPr lang="en-US" sz="1200" b="1" dirty="0">
                <a:solidFill>
                  <a:srgbClr val="005F97"/>
                </a:solidFill>
              </a:rPr>
              <a:t>hours</a:t>
            </a:r>
          </a:p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200" b="1" dirty="0">
                <a:solidFill>
                  <a:srgbClr val="005F97"/>
                </a:solidFill>
              </a:rPr>
              <a:t>Green/Red LED charge indicator</a:t>
            </a:r>
          </a:p>
          <a:p>
            <a:pPr marL="174625" indent="-174625">
              <a:lnSpc>
                <a:spcPct val="110000"/>
              </a:lnSpc>
              <a:buFont typeface="Arial" charset="0"/>
              <a:buChar char="■"/>
            </a:pPr>
            <a:r>
              <a:rPr lang="en-US" sz="1200" b="1" dirty="0" smtClean="0">
                <a:solidFill>
                  <a:srgbClr val="005F97"/>
                </a:solidFill>
              </a:rPr>
              <a:t>12 </a:t>
            </a:r>
            <a:r>
              <a:rPr lang="en-US" sz="1200" b="1" dirty="0">
                <a:solidFill>
                  <a:srgbClr val="005F97"/>
                </a:solidFill>
              </a:rPr>
              <a:t>batteries supplied with full configuration</a:t>
            </a:r>
          </a:p>
        </p:txBody>
      </p:sp>
      <p:sp>
        <p:nvSpPr>
          <p:cNvPr id="5130" name="Rectangle 32"/>
          <p:cNvSpPr>
            <a:spLocks noChangeArrowheads="1"/>
          </p:cNvSpPr>
          <p:nvPr/>
        </p:nvSpPr>
        <p:spPr bwMode="auto">
          <a:xfrm>
            <a:off x="1071563" y="5003800"/>
            <a:ext cx="2228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>
                <a:solidFill>
                  <a:srgbClr val="005F97"/>
                </a:solidFill>
              </a:rPr>
              <a:t>Personal Audio Control Unit</a:t>
            </a:r>
            <a:endParaRPr lang="en-US" sz="900" b="1">
              <a:solidFill>
                <a:srgbClr val="005F97"/>
              </a:solidFill>
            </a:endParaRPr>
          </a:p>
        </p:txBody>
      </p:sp>
      <p:pic>
        <p:nvPicPr>
          <p:cNvPr id="5137" name="Picture 17" descr="imroc-ir-belt-unit-front"/>
          <p:cNvPicPr>
            <a:picLocks noChangeAspect="1" noChangeArrowheads="1"/>
          </p:cNvPicPr>
          <p:nvPr/>
        </p:nvPicPr>
        <p:blipFill>
          <a:blip r:embed="rId2"/>
          <a:srcRect l="26132" t="13383" r="21390" b="19951"/>
          <a:stretch>
            <a:fillRect/>
          </a:stretch>
        </p:blipFill>
        <p:spPr bwMode="auto">
          <a:xfrm rot="-366656">
            <a:off x="1082675" y="2000250"/>
            <a:ext cx="1966913" cy="298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39" name="Picture 19" descr="med-imroc-ir-sublanding-main9"/>
          <p:cNvPicPr>
            <a:picLocks noChangeAspect="1" noChangeArrowheads="1"/>
          </p:cNvPicPr>
          <p:nvPr/>
        </p:nvPicPr>
        <p:blipFill>
          <a:blip r:embed="rId3"/>
          <a:srcRect l="20415" t="10658" r="6290" b="13489"/>
          <a:stretch>
            <a:fillRect/>
          </a:stretch>
        </p:blipFill>
        <p:spPr bwMode="auto">
          <a:xfrm>
            <a:off x="3351213" y="3752850"/>
            <a:ext cx="2233612" cy="1163638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www.optoacoustics.com/medical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FB05A-2BEE-44EE-90EA-45D57C00DFA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22363"/>
            <a:ext cx="8250237" cy="498475"/>
          </a:xfrm>
        </p:spPr>
        <p:txBody>
          <a:bodyPr/>
          <a:lstStyle/>
          <a:p>
            <a:pPr eaLnBrk="1" hangingPunct="1"/>
            <a:r>
              <a:rPr lang="en-US" sz="2000" smtClean="0"/>
              <a:t>IMROC</a:t>
            </a:r>
            <a:r>
              <a:rPr lang="en-US" sz="2000" baseline="32000" smtClean="0"/>
              <a:t>™ </a:t>
            </a:r>
            <a:r>
              <a:rPr lang="en-US" sz="2000" smtClean="0"/>
              <a:t>Wireless: Complete and Easy Control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2275"/>
            <a:ext cx="8358188" cy="4462463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Total interactive control over channel configurations, headset and </a:t>
            </a:r>
            <a:br>
              <a:rPr lang="en-US" sz="1600" smtClean="0">
                <a:solidFill>
                  <a:schemeClr val="bg1"/>
                </a:solidFill>
              </a:rPr>
            </a:br>
            <a:r>
              <a:rPr lang="en-US" sz="1600" smtClean="0">
                <a:solidFill>
                  <a:schemeClr val="bg1"/>
                </a:solidFill>
              </a:rPr>
              <a:t>microphone operation in real-time</a:t>
            </a:r>
          </a:p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Control room mixing console supports full duplex communication and enables control over: muting participants, adjusting noise reduction, adjusting a patient’s music volum, and other features.</a:t>
            </a:r>
          </a:p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Up to 2 additional headsets can connect directly to the console for observers</a:t>
            </a:r>
          </a:p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Control room recharging station for up to 5 personal audio control units</a:t>
            </a:r>
          </a:p>
          <a:p>
            <a:pPr eaLnBrk="1" hangingPunct="1"/>
            <a:r>
              <a:rPr lang="en-US" sz="1600" smtClean="0">
                <a:solidFill>
                  <a:schemeClr val="bg1"/>
                </a:solidFill>
              </a:rPr>
              <a:t>Built-in MP4 stereo entertainment system</a:t>
            </a: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14343" name="Picture 5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A professional wireless optical communication system, bringing complete flexibility with a rich and robust feature set for MR applications.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5338" y="4184650"/>
            <a:ext cx="2198687" cy="1106488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  <p:pic>
        <p:nvPicPr>
          <p:cNvPr id="14348" name="Picture 12" descr="med-imroc-ir-landing-main1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013" y="3781425"/>
            <a:ext cx="2998787" cy="1509713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IMROC-IR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Multi-channel advanced noise cancellation communication system developed specifically for </a:t>
            </a:r>
            <a:r>
              <a:rPr lang="en-GB" dirty="0" err="1" smtClean="0"/>
              <a:t>iMRI</a:t>
            </a:r>
            <a:endParaRPr lang="en-GB" dirty="0" smtClean="0"/>
          </a:p>
          <a:p>
            <a:r>
              <a:rPr lang="en-GB" dirty="0" smtClean="0"/>
              <a:t>5 staff +1 patient +2 in the control room for concurrent dialog even during scan</a:t>
            </a:r>
          </a:p>
          <a:p>
            <a:r>
              <a:rPr lang="en-GB" dirty="0" smtClean="0"/>
              <a:t>Siemens certified, CE, FDA-510k</a:t>
            </a:r>
          </a:p>
          <a:p>
            <a:r>
              <a:rPr lang="en-GB" dirty="0" smtClean="0"/>
              <a:t>Can be installed in multiple rooms for continuous communication</a:t>
            </a:r>
          </a:p>
          <a:p>
            <a:r>
              <a:rPr lang="en-GB" dirty="0" smtClean="0"/>
              <a:t>Unique, diffuse IR technology, no RF</a:t>
            </a:r>
          </a:p>
          <a:p>
            <a:r>
              <a:rPr lang="en-GB" dirty="0" smtClean="0"/>
              <a:t>Price 50k$-68k$ (</a:t>
            </a:r>
            <a:r>
              <a:rPr lang="en-US" dirty="0" smtClean="0"/>
              <a:t>#</a:t>
            </a:r>
            <a:r>
              <a:rPr lang="en-GB" dirty="0" smtClean="0"/>
              <a:t> of staff headsets, # IR wall transceivers,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Contact: </a:t>
            </a:r>
            <a:r>
              <a:rPr lang="en-GB" dirty="0" err="1" smtClean="0"/>
              <a:t>Dr.</a:t>
            </a:r>
            <a:r>
              <a:rPr lang="en-GB" dirty="0" smtClean="0"/>
              <a:t> Yuvi Kahana (yuvi@optoacoustics.com)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www.optoacoustics.com/medical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AADCD-3998-4FBF-A66C-C5AFFB9135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 descr="imroc-ir-system-no-text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5273"/>
          <a:stretch>
            <a:fillRect/>
          </a:stretch>
        </p:blipFill>
        <p:spPr bwMode="auto">
          <a:xfrm>
            <a:off x="433388" y="1157288"/>
            <a:ext cx="8305800" cy="4335462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/>
        </p:spPr>
      </p:pic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419100" y="56229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Hands free MRI noise cancelation communications system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608013" y="1193800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IMROC</a:t>
            </a:r>
            <a:r>
              <a:rPr lang="en-US" b="1" baseline="32000">
                <a:solidFill>
                  <a:schemeClr val="bg1"/>
                </a:solidFill>
              </a:rPr>
              <a:t>™ </a:t>
            </a:r>
            <a:r>
              <a:rPr lang="en-US" b="1">
                <a:solidFill>
                  <a:schemeClr val="bg1"/>
                </a:solidFill>
              </a:rPr>
              <a:t>Wireless: Complete Freedom and Flexibility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772275" y="2173288"/>
            <a:ext cx="77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</a:rPr>
              <a:t>x </a:t>
            </a:r>
            <a:r>
              <a:rPr lang="en-US" sz="3600" b="1" i="1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9703" grpId="0"/>
      <p:bldP spid="297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NIH / NHLBI and NIH / Children hospital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JHU (4 systems)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MDACC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BWH</a:t>
            </a:r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Utah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Emory, Atlanta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Cobourg, Germany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Leipzig, Germany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Gottingen, Germany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ICAN, Paris, France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263" y="6397625"/>
            <a:ext cx="4264025" cy="234950"/>
          </a:xfrm>
          <a:noFill/>
        </p:spPr>
        <p:txBody>
          <a:bodyPr/>
          <a:lstStyle/>
          <a:p>
            <a:r>
              <a:rPr lang="en-US" smtClean="0"/>
              <a:t>www.optoacoustics.com/medical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39CC9-6395-4FFD-9451-1A9157981A5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2055" name="Picture 8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12838"/>
            <a:ext cx="8250237" cy="4984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IMROC</a:t>
            </a:r>
            <a:r>
              <a:rPr lang="en-US" sz="2000" baseline="32000" dirty="0" smtClean="0"/>
              <a:t>™ </a:t>
            </a:r>
            <a:r>
              <a:rPr lang="en-US" sz="2000" dirty="0" smtClean="0"/>
              <a:t> installed in 1.5T and 3T at</a:t>
            </a:r>
            <a:endParaRPr lang="en-US" sz="2000" dirty="0" smtClean="0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 flipH="1">
            <a:off x="5016399" y="2890973"/>
            <a:ext cx="739775" cy="211137"/>
          </a:xfrm>
          <a:prstGeom prst="lightningBol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019574" y="3087823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CC00"/>
                </a:solidFill>
              </a:rPr>
              <a:t>NO RF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5125936" y="2586173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CC00"/>
                </a:solidFill>
                <a:sym typeface="Wingdings" pitchFamily="2" charset="2"/>
              </a:rPr>
              <a:t></a:t>
            </a:r>
          </a:p>
        </p:txBody>
      </p:sp>
      <p:pic>
        <p:nvPicPr>
          <p:cNvPr id="2063" name="Picture 15" descr="med-imroc-ir-sublanding-mai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638" y="2289850"/>
            <a:ext cx="2687637" cy="1350963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713" y="2330619"/>
            <a:ext cx="117157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251" y="3589473"/>
            <a:ext cx="1158424" cy="1684980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89468" y="5552282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 dirty="0">
                <a:solidFill>
                  <a:srgbClr val="005F97"/>
                </a:solidFill>
              </a:rPr>
              <a:t>IMROC</a:t>
            </a:r>
            <a:r>
              <a:rPr lang="en-US" sz="2000" b="1" baseline="32000" dirty="0">
                <a:solidFill>
                  <a:srgbClr val="005F97"/>
                </a:solidFill>
              </a:rPr>
              <a:t>™</a:t>
            </a:r>
            <a:r>
              <a:rPr lang="en-US" sz="2000" b="1" dirty="0">
                <a:solidFill>
                  <a:srgbClr val="005F97"/>
                </a:solidFill>
              </a:rPr>
              <a:t>: Enables 8 Concurrent Dialogs During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  <p:bldP spid="8215" grpId="0"/>
      <p:bldP spid="8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www.optoacoustics.com/medical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97CBBF-D366-4453-871B-89D0B6386D1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2288"/>
            <a:ext cx="8301038" cy="3883025"/>
          </a:xfrm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Up to 5 staff and 1 patient in scanner room, 2 users in control room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Hands Free, Crisp, clear speech with very low latency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Selectable DSP-based adaptive noise reduction filters out MR gradient noise for excellent sound quality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Total control over configuration, headset and microphone operations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Completely safe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5613" y="1116013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 dirty="0">
                <a:solidFill>
                  <a:srgbClr val="005F97"/>
                </a:solidFill>
              </a:rPr>
              <a:t>IMROC</a:t>
            </a:r>
            <a:r>
              <a:rPr lang="en-US" sz="2000" b="1" baseline="32000" dirty="0">
                <a:solidFill>
                  <a:srgbClr val="005F97"/>
                </a:solidFill>
              </a:rPr>
              <a:t>™</a:t>
            </a:r>
            <a:r>
              <a:rPr lang="en-US" sz="2000" b="1" dirty="0">
                <a:solidFill>
                  <a:srgbClr val="005F97"/>
                </a:solidFill>
              </a:rPr>
              <a:t>: Enables 8 Concurrent Dialogs During Scan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Doctors can work smoothly and quietly, speaking freely with technicians and patients in any MRI environment even during scan.</a:t>
            </a:r>
          </a:p>
        </p:txBody>
      </p:sp>
      <p:pic>
        <p:nvPicPr>
          <p:cNvPr id="7176" name="Picture 12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3" name="Picture 10" descr="med-imroc-sublanding-main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4340225"/>
            <a:ext cx="1878013" cy="944563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  <p:pic>
        <p:nvPicPr>
          <p:cNvPr id="7180" name="Picture 12" descr="med-imroc-ir-landing-main1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3932238"/>
            <a:ext cx="2687637" cy="13525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Our acclaimed interactive MRI communications system, built on a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err="1" smtClean="0">
                <a:solidFill>
                  <a:schemeClr val="bg1"/>
                </a:solidFill>
              </a:rPr>
              <a:t>a</a:t>
            </a:r>
            <a:r>
              <a:rPr lang="en-US" sz="1800" dirty="0" smtClean="0">
                <a:solidFill>
                  <a:schemeClr val="bg1"/>
                </a:solidFill>
              </a:rPr>
              <a:t> breakthrough diffused IR (DIR</a:t>
            </a:r>
            <a:r>
              <a:rPr lang="en-US" sz="1800" baseline="30000" dirty="0" smtClean="0">
                <a:solidFill>
                  <a:schemeClr val="bg1"/>
                </a:solidFill>
              </a:rPr>
              <a:t>™)</a:t>
            </a:r>
            <a:r>
              <a:rPr lang="en-US" sz="1800" dirty="0" smtClean="0">
                <a:solidFill>
                  <a:schemeClr val="bg1"/>
                </a:solidFill>
              </a:rPr>
              <a:t> wireless platform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Wall-mounted transceivers in both MRI suite and control room support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up to 8 concurrent users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Outstanding audio performance with ultra-low latency and no RF footprint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Wearable, rechargeable personal audio control units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Eliminates need for fiber optical cables in the MR suite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263" y="6397625"/>
            <a:ext cx="4264025" cy="234950"/>
          </a:xfrm>
          <a:noFill/>
        </p:spPr>
        <p:txBody>
          <a:bodyPr/>
          <a:lstStyle/>
          <a:p>
            <a:r>
              <a:rPr lang="en-US" smtClean="0"/>
              <a:t>www.optoacoustics.com/medical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39CC9-6395-4FFD-9451-1A9157981A5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2055" name="Picture 8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12838"/>
            <a:ext cx="8250237" cy="4984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IMROC</a:t>
            </a:r>
            <a:r>
              <a:rPr lang="en-US" sz="2000" baseline="32000" dirty="0" smtClean="0"/>
              <a:t>™ </a:t>
            </a:r>
            <a:r>
              <a:rPr lang="en-US" sz="2000" dirty="0" smtClean="0"/>
              <a:t>Wireless: Complete Freedom and Flexibility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rgbClr val="FFFFFF"/>
                </a:solidFill>
              </a:rPr>
              <a:t>IMROC Wireless brings the ultimate level of freedom and flexibility to doctors, technicians and patients in any MRI environment.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 flipH="1">
            <a:off x="5249863" y="4865688"/>
            <a:ext cx="739775" cy="211137"/>
          </a:xfrm>
          <a:prstGeom prst="lightningBol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253038" y="5062538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CC00"/>
                </a:solidFill>
              </a:rPr>
              <a:t>NO RF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5359400" y="4560888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rgbClr val="FFCC00"/>
                </a:solidFill>
                <a:sym typeface="Wingdings" pitchFamily="2" charset="2"/>
              </a:rPr>
              <a:t></a:t>
            </a:r>
          </a:p>
        </p:txBody>
      </p:sp>
      <p:pic>
        <p:nvPicPr>
          <p:cNvPr id="2063" name="Picture 15" descr="med-imroc-ir-sublanding-mai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163" y="3933825"/>
            <a:ext cx="2687637" cy="1350963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3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14" grpId="0" animBg="1"/>
      <p:bldP spid="8215" grpId="0"/>
      <p:bldP spid="8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www.optoacoustics.com/medical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E27C4-30F7-42D1-A40B-D0162BC8EE9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22363"/>
            <a:ext cx="8250237" cy="498475"/>
          </a:xfrm>
        </p:spPr>
        <p:txBody>
          <a:bodyPr/>
          <a:lstStyle/>
          <a:p>
            <a:pPr eaLnBrk="1" hangingPunct="1"/>
            <a:r>
              <a:rPr lang="en-US" sz="2000" smtClean="0"/>
              <a:t>IMROC</a:t>
            </a:r>
            <a:r>
              <a:rPr lang="en-US" sz="2000" baseline="32000" smtClean="0"/>
              <a:t>™</a:t>
            </a:r>
            <a:r>
              <a:rPr lang="en-US" sz="2000" smtClean="0"/>
              <a:t>: Most Advanced Dual-Channel Microphone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92275"/>
            <a:ext cx="8153400" cy="4462463"/>
          </a:xfrm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FOMRI-III</a:t>
            </a:r>
            <a:r>
              <a:rPr lang="en-US" sz="1800" dirty="0" smtClean="0">
                <a:solidFill>
                  <a:schemeClr val="bg1"/>
                </a:solidFill>
              </a:rPr>
              <a:t>™ adaptive noise cancelling microphone is the gold standard for speech recording in MRI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Crisp, clear speech with very low latency (10 msec)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Inherent low self noise, wide bandwidth, a high dynamic range, and high directivity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Automatic noise reduction</a:t>
            </a:r>
          </a:p>
          <a:p>
            <a:pPr eaLnBrk="1" hangingPunct="1">
              <a:spcBef>
                <a:spcPct val="15000"/>
              </a:spcBef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5000"/>
              </a:spcBef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15000"/>
              </a:spcBef>
              <a:defRPr/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8199" name="Picture 5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Includes our industry-standard microphone for MRI research and clinical settings, now in its third generation.</a:t>
            </a:r>
          </a:p>
        </p:txBody>
      </p:sp>
      <p:pic>
        <p:nvPicPr>
          <p:cNvPr id="18446" name="Picture 14" descr="alternate-fomri-microphone-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9438" y="3941763"/>
            <a:ext cx="3154362" cy="1343025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  <p:pic>
        <p:nvPicPr>
          <p:cNvPr id="8204" name="Picture 12" descr="imroc-headphones-ad"/>
          <p:cNvPicPr>
            <a:picLocks noChangeAspect="1" noChangeArrowheads="1"/>
          </p:cNvPicPr>
          <p:nvPr/>
        </p:nvPicPr>
        <p:blipFill>
          <a:blip r:embed="rId4" cstate="print"/>
          <a:srcRect t="29333" b="9695"/>
          <a:stretch>
            <a:fillRect/>
          </a:stretch>
        </p:blipFill>
        <p:spPr bwMode="auto">
          <a:xfrm>
            <a:off x="3559175" y="4340225"/>
            <a:ext cx="1873250" cy="95250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www.optoacoustics.com/medical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22363"/>
            <a:ext cx="8250237" cy="498475"/>
          </a:xfrm>
        </p:spPr>
        <p:txBody>
          <a:bodyPr/>
          <a:lstStyle/>
          <a:p>
            <a:pPr eaLnBrk="1" hangingPunct="1"/>
            <a:r>
              <a:rPr lang="en-US" sz="2000" smtClean="0"/>
              <a:t>IMROC</a:t>
            </a:r>
            <a:r>
              <a:rPr lang="en-US" sz="2000" baseline="32000" smtClean="0"/>
              <a:t>™</a:t>
            </a:r>
            <a:r>
              <a:rPr lang="en-US" sz="2000" smtClean="0"/>
              <a:t>: Patient Noise Reduction Headset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35150"/>
            <a:ext cx="8358188" cy="4319588"/>
          </a:xfrm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Fiber optic patient headset for ultimate comfort and high fidelity audio</a:t>
            </a:r>
          </a:p>
          <a:p>
            <a:pPr eaLnBrk="1" hangingPunct="1">
              <a:spcBef>
                <a:spcPct val="15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Provides optimal passive noise reduction</a:t>
            </a:r>
          </a:p>
          <a:p>
            <a:pPr eaLnBrk="1" hangingPunct="1">
              <a:spcBef>
                <a:spcPct val="15000"/>
              </a:spcBef>
            </a:pPr>
            <a:r>
              <a:rPr lang="en-US" sz="1800" dirty="0" smtClean="0">
                <a:solidFill>
                  <a:srgbClr val="FFFF00"/>
                </a:solidFill>
              </a:rPr>
              <a:t>Slim design – suitable for children and adults, wireless module is located on MRI scanner outer shell (4 meters of cable connecting headset and switch unit)</a:t>
            </a:r>
          </a:p>
          <a:p>
            <a:pPr eaLnBrk="1" hangingPunct="1">
              <a:spcBef>
                <a:spcPct val="15000"/>
              </a:spcBef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9222" name="Picture 5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6154" name="Rectangle 17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Revolutionary clear sound with optimal passive noise reduction.</a:t>
            </a:r>
          </a:p>
        </p:txBody>
      </p:sp>
      <p:sp>
        <p:nvSpPr>
          <p:cNvPr id="9225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D418D1CE-72E8-4830-B6AF-3D633FB36CC0}" type="slidenum">
              <a:rPr lang="en-US" sz="1200">
                <a:solidFill>
                  <a:srgbClr val="C0C0C0"/>
                </a:solidFill>
              </a:rPr>
              <a:pPr algn="r"/>
              <a:t>7</a:t>
            </a:fld>
            <a:endParaRPr lang="en-US" sz="1200">
              <a:solidFill>
                <a:srgbClr val="C0C0C0"/>
              </a:solidFill>
            </a:endParaRPr>
          </a:p>
        </p:txBody>
      </p:sp>
      <p:pic>
        <p:nvPicPr>
          <p:cNvPr id="9227" name="Picture 11" descr="med-imroc-ir-landing-main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663" y="3546475"/>
            <a:ext cx="3259137" cy="163830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  <a:effectLst>
            <a:outerShdw dist="52363" dir="4557825" algn="ctr" rotWithShape="0">
              <a:srgbClr val="003366">
                <a:alpha val="34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65138" y="1112838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>
                <a:solidFill>
                  <a:srgbClr val="005F97"/>
                </a:solidFill>
              </a:rPr>
              <a:t>IMROC</a:t>
            </a:r>
            <a:r>
              <a:rPr lang="en-US" sz="2000" b="1" baseline="32000">
                <a:solidFill>
                  <a:srgbClr val="005F97"/>
                </a:solidFill>
              </a:rPr>
              <a:t>™ </a:t>
            </a:r>
            <a:r>
              <a:rPr lang="en-US" sz="2000" b="1">
                <a:solidFill>
                  <a:srgbClr val="005F97"/>
                </a:solidFill>
              </a:rPr>
              <a:t>Wireless Main Components</a:t>
            </a:r>
          </a:p>
        </p:txBody>
      </p:sp>
      <p:sp>
        <p:nvSpPr>
          <p:cNvPr id="27671" name="Rectangle 14"/>
          <p:cNvSpPr>
            <a:spLocks noChangeArrowheads="1"/>
          </p:cNvSpPr>
          <p:nvPr/>
        </p:nvSpPr>
        <p:spPr bwMode="auto">
          <a:xfrm>
            <a:off x="419100" y="5584825"/>
            <a:ext cx="8250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b="1">
                <a:solidFill>
                  <a:schemeClr val="bg1"/>
                </a:solidFill>
              </a:rPr>
              <a:t>IMROC Wireless is the first full duplex, light-based multi-channel two way communications system, suitable for any MRI environment.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3080" name="Picture 8" descr="med-imroc-landing-talkfreely-thum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7674" name="Rectangle 3"/>
          <p:cNvSpPr>
            <a:spLocks noChangeArrowheads="1"/>
          </p:cNvSpPr>
          <p:nvPr/>
        </p:nvSpPr>
        <p:spPr bwMode="auto">
          <a:xfrm>
            <a:off x="2732088" y="2035175"/>
            <a:ext cx="540861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chemeClr val="bg1"/>
                </a:solidFill>
              </a:rPr>
              <a:t>Uses diffused, non-directional IR transmission -- no need for direct line-of-sight</a:t>
            </a:r>
          </a:p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chemeClr val="bg1"/>
                </a:solidFill>
              </a:rPr>
              <a:t>Supports multiple transceivers for ideal coverage</a:t>
            </a:r>
          </a:p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chemeClr val="bg1"/>
                </a:solidFill>
              </a:rPr>
              <a:t>Reception range of 10 m</a:t>
            </a:r>
            <a:endParaRPr lang="en-US" sz="1500" baseline="30000" dirty="0">
              <a:solidFill>
                <a:schemeClr val="bg1"/>
              </a:solidFill>
            </a:endParaRPr>
          </a:p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chemeClr val="bg1"/>
                </a:solidFill>
              </a:rPr>
              <a:t>110/220V AC/DC power</a:t>
            </a:r>
          </a:p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  <a:defRPr/>
            </a:pPr>
            <a:endParaRPr lang="en-US" sz="1500" b="1" dirty="0">
              <a:solidFill>
                <a:srgbClr val="FFFF00"/>
              </a:solidFill>
            </a:endParaRPr>
          </a:p>
        </p:txBody>
      </p:sp>
      <p:sp>
        <p:nvSpPr>
          <p:cNvPr id="27675" name="Rectangle 3"/>
          <p:cNvSpPr>
            <a:spLocks noChangeArrowheads="1"/>
          </p:cNvSpPr>
          <p:nvPr/>
        </p:nvSpPr>
        <p:spPr bwMode="auto">
          <a:xfrm>
            <a:off x="2397125" y="4251325"/>
            <a:ext cx="4394200" cy="94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500">
                <a:solidFill>
                  <a:schemeClr val="bg1"/>
                </a:solidFill>
              </a:rPr>
              <a:t>Complete switching and audio control</a:t>
            </a:r>
          </a:p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500">
                <a:solidFill>
                  <a:schemeClr val="bg1"/>
                </a:solidFill>
              </a:rPr>
              <a:t>Wireless communication device</a:t>
            </a:r>
          </a:p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500">
                <a:solidFill>
                  <a:schemeClr val="bg1"/>
                </a:solidFill>
              </a:rPr>
              <a:t>Customized 7.4V rechargeable battery</a:t>
            </a:r>
          </a:p>
          <a:p>
            <a:pPr marL="227013" indent="-227013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500">
                <a:solidFill>
                  <a:schemeClr val="bg1"/>
                </a:solidFill>
              </a:rPr>
              <a:t>Attached to optical fiber headset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2732088" y="1725613"/>
            <a:ext cx="105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</a:rPr>
              <a:t>Wall Unit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397125" y="3935413"/>
            <a:ext cx="2905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</a:rPr>
              <a:t>Personal Audio Control Unit</a:t>
            </a:r>
          </a:p>
        </p:txBody>
      </p:sp>
      <p:sp>
        <p:nvSpPr>
          <p:cNvPr id="3085" name="Footer Placeholder 5"/>
          <p:cNvSpPr txBox="1">
            <a:spLocks noGrp="1"/>
          </p:cNvSpPr>
          <p:nvPr/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200">
                <a:solidFill>
                  <a:srgbClr val="C0C0C0"/>
                </a:solidFill>
              </a:rPr>
              <a:t>www.optoacoustics.com/medical</a:t>
            </a:r>
          </a:p>
        </p:txBody>
      </p:sp>
      <p:pic>
        <p:nvPicPr>
          <p:cNvPr id="3088" name="Picture 16" descr="imroc-ir-wall-un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1839">
            <a:off x="-488950" y="828675"/>
            <a:ext cx="3806825" cy="4637088"/>
          </a:xfrm>
          <a:prstGeom prst="rect">
            <a:avLst/>
          </a:prstGeom>
          <a:noFill/>
          <a:effectLst>
            <a:outerShdw dist="117088" dir="10048272" algn="ctr" rotWithShape="0">
              <a:srgbClr val="4D4D4D">
                <a:alpha val="78000"/>
              </a:srgbClr>
            </a:outerShdw>
          </a:effectLst>
        </p:spPr>
      </p:pic>
      <p:sp>
        <p:nvSpPr>
          <p:cNvPr id="3086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880E50DE-EF08-43D6-BA07-B50C8E2F3EE1}" type="slidenum">
              <a:rPr lang="en-US" sz="1200">
                <a:solidFill>
                  <a:srgbClr val="C0C0C0"/>
                </a:solidFill>
              </a:rPr>
              <a:pPr algn="r"/>
              <a:t>8</a:t>
            </a:fld>
            <a:endParaRPr lang="en-US" sz="1200">
              <a:solidFill>
                <a:srgbClr val="C0C0C0"/>
              </a:solidFill>
            </a:endParaRPr>
          </a:p>
        </p:txBody>
      </p:sp>
      <p:pic>
        <p:nvPicPr>
          <p:cNvPr id="3090" name="Picture 18" descr="imroc-ir-belt-unit-front-and-back-logo"/>
          <p:cNvPicPr>
            <a:picLocks noChangeAspect="1" noChangeArrowheads="1"/>
          </p:cNvPicPr>
          <p:nvPr/>
        </p:nvPicPr>
        <p:blipFill>
          <a:blip r:embed="rId4" cstate="print"/>
          <a:srcRect b="5273"/>
          <a:stretch>
            <a:fillRect/>
          </a:stretch>
        </p:blipFill>
        <p:spPr bwMode="auto">
          <a:xfrm>
            <a:off x="6146800" y="3205163"/>
            <a:ext cx="2744788" cy="2166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7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6" name="Rectangle 3"/>
          <p:cNvSpPr>
            <a:spLocks noChangeArrowheads="1"/>
          </p:cNvSpPr>
          <p:nvPr/>
        </p:nvSpPr>
        <p:spPr bwMode="auto">
          <a:xfrm>
            <a:off x="457200" y="1692275"/>
            <a:ext cx="83359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227013" indent="-227013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1"/>
                </a:solidFill>
              </a:rPr>
              <a:t>Optical, non-RF operation with no line-of-sight required</a:t>
            </a:r>
          </a:p>
          <a:p>
            <a:pPr marL="227013" indent="-227013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1"/>
                </a:solidFill>
              </a:rPr>
              <a:t>High immunity to RF interference</a:t>
            </a:r>
          </a:p>
          <a:p>
            <a:pPr marL="227013" indent="-227013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1"/>
                </a:solidFill>
              </a:rPr>
              <a:t>High bit rate – 5 Mbps, 16-bit resolution</a:t>
            </a:r>
          </a:p>
          <a:p>
            <a:pPr marL="227013" indent="-227013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1"/>
                </a:solidFill>
              </a:rPr>
              <a:t>Ultra low latency (&lt; 2 msec), ideal for for real time applications</a:t>
            </a:r>
          </a:p>
          <a:p>
            <a:pPr marL="227013" indent="-227013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1"/>
                </a:solidFill>
              </a:rPr>
              <a:t>Congestion-free, secured link</a:t>
            </a:r>
          </a:p>
          <a:p>
            <a:pPr marL="227013" indent="-227013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1"/>
                </a:solidFill>
              </a:rPr>
              <a:t>No bandwidth regulation required</a:t>
            </a:r>
          </a:p>
          <a:p>
            <a:pPr marL="227013" indent="-227013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>
                <a:solidFill>
                  <a:schemeClr val="bg1"/>
                </a:solidFill>
              </a:rPr>
              <a:t>IR does not penetrate body – no health issues (Greentooth)</a:t>
            </a:r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4354513" y="4303713"/>
          <a:ext cx="41687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" r:id="rId3" imgW="20279365" imgH="8368254" progId="Photoshop.Image.11">
                  <p:embed/>
                </p:oleObj>
              </mc:Choice>
              <mc:Fallback>
                <p:oleObj name="Image" r:id="rId3" imgW="20279365" imgH="8368254" progId="Photoshop.Image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4303713"/>
                        <a:ext cx="4168775" cy="17208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>
                        <a:outerShdw dist="52363" dir="4557825" algn="ctr" rotWithShape="0">
                          <a:srgbClr val="003366">
                            <a:alpha val="34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65138" y="1112838"/>
            <a:ext cx="8250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r>
              <a:rPr lang="en-US" sz="2000" b="1">
                <a:solidFill>
                  <a:srgbClr val="005F97"/>
                </a:solidFill>
              </a:rPr>
              <a:t>IMROC</a:t>
            </a:r>
            <a:r>
              <a:rPr lang="en-US" sz="2000" b="1" baseline="32000">
                <a:solidFill>
                  <a:srgbClr val="005F97"/>
                </a:solidFill>
              </a:rPr>
              <a:t>™ </a:t>
            </a:r>
            <a:r>
              <a:rPr lang="en-US" sz="2000" b="1">
                <a:solidFill>
                  <a:srgbClr val="005F97"/>
                </a:solidFill>
              </a:rPr>
              <a:t>Wireless Diffused IR (DIR</a:t>
            </a:r>
            <a:r>
              <a:rPr lang="en-US" sz="2000" b="1" baseline="32000">
                <a:solidFill>
                  <a:srgbClr val="005F97"/>
                </a:solidFill>
              </a:rPr>
              <a:t>™</a:t>
            </a:r>
            <a:r>
              <a:rPr lang="en-US" sz="2000" b="1">
                <a:solidFill>
                  <a:srgbClr val="005F97"/>
                </a:solidFill>
              </a:rPr>
              <a:t>) Technology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6453188" y="484188"/>
            <a:ext cx="2400300" cy="293687"/>
          </a:xfrm>
          <a:prstGeom prst="roundRect">
            <a:avLst>
              <a:gd name="adj" fmla="val 16667"/>
            </a:avLst>
          </a:prstGeom>
          <a:solidFill>
            <a:srgbClr val="5980A3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FFCC00"/>
                </a:solidFill>
              </a:rPr>
              <a:t>Interactive MRI Communications</a:t>
            </a:r>
          </a:p>
        </p:txBody>
      </p:sp>
      <p:pic>
        <p:nvPicPr>
          <p:cNvPr id="4102" name="Picture 8" descr="med-imroc-landing-talkfreely-thum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313" y="917575"/>
            <a:ext cx="1868487" cy="628650"/>
          </a:xfrm>
          <a:prstGeom prst="rect">
            <a:avLst/>
          </a:prstGeom>
          <a:noFill/>
          <a:ln w="6350" algn="ctr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103" name="Footer Placeholder 5"/>
          <p:cNvSpPr txBox="1">
            <a:spLocks noGrp="1"/>
          </p:cNvSpPr>
          <p:nvPr/>
        </p:nvSpPr>
        <p:spPr bwMode="auto">
          <a:xfrm>
            <a:off x="457200" y="6397625"/>
            <a:ext cx="4264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200">
                <a:solidFill>
                  <a:srgbClr val="C0C0C0"/>
                </a:solidFill>
              </a:rPr>
              <a:t>www.optoacoustics.com/medical</a:t>
            </a:r>
          </a:p>
        </p:txBody>
      </p:sp>
      <p:sp>
        <p:nvSpPr>
          <p:cNvPr id="4104" name="Slide Number Placeholder 6"/>
          <p:cNvSpPr txBox="1">
            <a:spLocks noGrp="1"/>
          </p:cNvSpPr>
          <p:nvPr/>
        </p:nvSpPr>
        <p:spPr bwMode="auto">
          <a:xfrm>
            <a:off x="8382000" y="6397625"/>
            <a:ext cx="304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B7DA9505-E016-4725-967B-C3705326D6A4}" type="slidenum">
              <a:rPr lang="en-US" sz="1200">
                <a:solidFill>
                  <a:srgbClr val="C0C0C0"/>
                </a:solidFill>
              </a:rPr>
              <a:pPr algn="r"/>
              <a:t>9</a:t>
            </a:fld>
            <a:endParaRPr lang="en-US" sz="1200">
              <a:solidFill>
                <a:srgbClr val="C0C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oacoustics 2012 Template">
  <a:themeElements>
    <a:clrScheme name="Optoacoustics 2012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toacoustics 2012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toacoustics 201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oacoustics 2012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oacoustics 2012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oacoustics 2012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oacoustics 2012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oacoustics 2012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oacoustics 2012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oacoustics 2012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oacoustics 2012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oacoustics 2012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oacoustics 2012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oacoustics 2012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Optoacoustics 2012 Template</Template>
  <TotalTime>8815</TotalTime>
  <Words>892</Words>
  <Application>Microsoft Office PowerPoint</Application>
  <PresentationFormat>On-screen Show (4:3)</PresentationFormat>
  <Paragraphs>162</Paragraphs>
  <Slides>16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Helvetica</vt:lpstr>
      <vt:lpstr>Tahoma</vt:lpstr>
      <vt:lpstr>Wingdings</vt:lpstr>
      <vt:lpstr>Optoacoustics 2012 Template</vt:lpstr>
      <vt:lpstr>Image</vt:lpstr>
      <vt:lpstr>IMROC™ Wireless Multi-Channel Communication System</vt:lpstr>
      <vt:lpstr>PowerPoint Presentation</vt:lpstr>
      <vt:lpstr>IMROC™  installed in 1.5T and 3T at</vt:lpstr>
      <vt:lpstr>PowerPoint Presentation</vt:lpstr>
      <vt:lpstr>IMROC™ Wireless: Complete Freedom and Flexibility</vt:lpstr>
      <vt:lpstr>IMROC™: Most Advanced Dual-Channel Microphone</vt:lpstr>
      <vt:lpstr>IMROC™: Patient Noise Reduction Headset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IMROC™ Wireless: Complete and Easy Control</vt:lpstr>
      <vt:lpstr>Summary – IMROC-IR</vt:lpstr>
    </vt:vector>
  </TitlesOfParts>
  <Company>Optoacoustics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IMROC™ Wireless Multi-Channel Communication System</dc:title>
  <dc:creator>Yuvi Kahana</dc:creator>
  <dc:description>rdr 230112</dc:description>
  <cp:lastModifiedBy>Yuvi Kahana</cp:lastModifiedBy>
  <cp:revision>590</cp:revision>
  <dcterms:created xsi:type="dcterms:W3CDTF">2011-10-26T14:01:35Z</dcterms:created>
  <dcterms:modified xsi:type="dcterms:W3CDTF">2016-01-20T08:49:36Z</dcterms:modified>
</cp:coreProperties>
</file>