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0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59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2913-AD2F-4F51-85EF-6B5FB2F07B4C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4604-32A9-489E-8423-BBCF24FA4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05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2913-AD2F-4F51-85EF-6B5FB2F07B4C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4604-32A9-489E-8423-BBCF24FA4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20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2913-AD2F-4F51-85EF-6B5FB2F07B4C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4604-32A9-489E-8423-BBCF24FA4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08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2913-AD2F-4F51-85EF-6B5FB2F07B4C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4604-32A9-489E-8423-BBCF24FA4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1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2913-AD2F-4F51-85EF-6B5FB2F07B4C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4604-32A9-489E-8423-BBCF24FA4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421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2913-AD2F-4F51-85EF-6B5FB2F07B4C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4604-32A9-489E-8423-BBCF24FA4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52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2913-AD2F-4F51-85EF-6B5FB2F07B4C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4604-32A9-489E-8423-BBCF24FA4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45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2913-AD2F-4F51-85EF-6B5FB2F07B4C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4604-32A9-489E-8423-BBCF24FA4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6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2913-AD2F-4F51-85EF-6B5FB2F07B4C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4604-32A9-489E-8423-BBCF24FA4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3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2913-AD2F-4F51-85EF-6B5FB2F07B4C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4604-32A9-489E-8423-BBCF24FA4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54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2913-AD2F-4F51-85EF-6B5FB2F07B4C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4604-32A9-489E-8423-BBCF24FA4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12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C2913-AD2F-4F51-85EF-6B5FB2F07B4C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64604-32A9-489E-8423-BBCF24FA4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73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nhlbi-mr.github.io/PRiME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PRiME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(Physiological Recording in MRI Environment)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John Kakareka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1600" dirty="0" smtClean="0"/>
              <a:t>Signal Processing and Instrumentation Section,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1600" dirty="0" smtClean="0"/>
              <a:t>Division of Computational Bioscience, Center for Information Technology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1600" dirty="0" smtClean="0"/>
              <a:t> NIH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dirty="0" smtClean="0"/>
              <a:t>Conflict of Interest Statement</a:t>
            </a:r>
          </a:p>
          <a:p>
            <a:pPr marL="0" indent="0" algn="ctr">
              <a:buNone/>
            </a:pPr>
            <a:endParaRPr lang="en-US" dirty="0" smtClean="0"/>
          </a:p>
          <a:p>
            <a:pPr lvl="1"/>
            <a:r>
              <a:rPr lang="en-US" dirty="0" smtClean="0"/>
              <a:t>I have no financial relationships regarding the </a:t>
            </a:r>
            <a:r>
              <a:rPr lang="en-US" dirty="0" err="1" smtClean="0"/>
              <a:t>PRiME</a:t>
            </a:r>
            <a:r>
              <a:rPr lang="en-US" dirty="0" smtClean="0"/>
              <a:t> system</a:t>
            </a:r>
          </a:p>
          <a:p>
            <a:pPr lvl="1"/>
            <a:r>
              <a:rPr lang="en-US" dirty="0" smtClean="0"/>
              <a:t>NIH does not have any patents or licenses on the </a:t>
            </a:r>
            <a:r>
              <a:rPr lang="en-US" dirty="0" err="1" smtClean="0"/>
              <a:t>PRiME</a:t>
            </a:r>
            <a:r>
              <a:rPr lang="en-US" dirty="0" smtClean="0"/>
              <a:t> system</a:t>
            </a:r>
          </a:p>
          <a:p>
            <a:pPr lvl="1"/>
            <a:r>
              <a:rPr lang="en-US" dirty="0" smtClean="0"/>
              <a:t>NIH does not officially recommend or endorse any company or product mentioned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363" y="6353609"/>
            <a:ext cx="3275273" cy="504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302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75"/>
    </mc:Choice>
    <mc:Fallback xmlns="">
      <p:transition spd="slow" advTm="2007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solidFill>
                  <a:prstClr val="black"/>
                </a:solidFill>
              </a:rPr>
              <a:t>PRiME</a:t>
            </a:r>
            <a:r>
              <a:rPr lang="en-US" dirty="0">
                <a:solidFill>
                  <a:prstClr val="black"/>
                </a:solidFill>
              </a:rPr>
              <a:t/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sz="3200" dirty="0" smtClean="0">
                <a:solidFill>
                  <a:prstClr val="black"/>
                </a:solidFill>
              </a:rPr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Supports physiological recording of 6-lead ECG and 2 invasive blood pressure (IBP) </a:t>
            </a:r>
            <a:r>
              <a:rPr lang="en-US" dirty="0" smtClean="0"/>
              <a:t>channels</a:t>
            </a:r>
          </a:p>
          <a:p>
            <a:endParaRPr lang="en-US" dirty="0"/>
          </a:p>
          <a:p>
            <a:r>
              <a:rPr lang="en-US" dirty="0"/>
              <a:t>This is not a marketed system, but rather </a:t>
            </a:r>
            <a:r>
              <a:rPr lang="en-US" dirty="0" smtClean="0"/>
              <a:t>design documents on </a:t>
            </a:r>
            <a:r>
              <a:rPr lang="en-US" dirty="0"/>
              <a:t>how sites can assemble a non-significant risk medical device.  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Please </a:t>
            </a:r>
            <a:r>
              <a:rPr lang="en-US" dirty="0"/>
              <a:t>adhere to local clinical and research standards if you plan to use these devices on patients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Benchmarks</a:t>
            </a:r>
          </a:p>
          <a:p>
            <a:pPr marL="685800" lvl="3">
              <a:spcBef>
                <a:spcPts val="1000"/>
              </a:spcBef>
            </a:pPr>
            <a:r>
              <a:rPr lang="en-US" sz="2600" dirty="0" smtClean="0"/>
              <a:t>&gt;24 pediatric </a:t>
            </a:r>
            <a:r>
              <a:rPr lang="en-US" sz="2600" dirty="0"/>
              <a:t>patients at Children’s National Medical Center in Washington, </a:t>
            </a:r>
            <a:r>
              <a:rPr lang="en-US" sz="2600" dirty="0" smtClean="0"/>
              <a:t>D.C.</a:t>
            </a:r>
          </a:p>
          <a:p>
            <a:pPr marL="685800" lvl="3">
              <a:spcBef>
                <a:spcPts val="1000"/>
              </a:spcBef>
            </a:pPr>
            <a:r>
              <a:rPr lang="en-US" sz="2600" dirty="0" smtClean="0"/>
              <a:t>&gt;6 adult </a:t>
            </a:r>
            <a:r>
              <a:rPr lang="en-US" sz="2600" dirty="0"/>
              <a:t>patients at </a:t>
            </a:r>
            <a:r>
              <a:rPr lang="en-US" sz="2600" dirty="0" smtClean="0"/>
              <a:t>NIH</a:t>
            </a:r>
          </a:p>
          <a:p>
            <a:pPr marL="685800" lvl="3">
              <a:spcBef>
                <a:spcPts val="1000"/>
              </a:spcBef>
            </a:pPr>
            <a:r>
              <a:rPr lang="en-US" sz="2600" dirty="0" smtClean="0"/>
              <a:t>numerous </a:t>
            </a:r>
            <a:r>
              <a:rPr lang="en-US" sz="2600" dirty="0"/>
              <a:t>animal studies at NIH</a:t>
            </a:r>
          </a:p>
          <a:p>
            <a:pPr marL="0" lvl="1" indent="-457200">
              <a:spcBef>
                <a:spcPts val="1000"/>
              </a:spcBef>
            </a:pPr>
            <a:endParaRPr lang="en-US" sz="32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363" y="6353609"/>
            <a:ext cx="3275273" cy="504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876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813"/>
    </mc:Choice>
    <mc:Fallback xmlns="">
      <p:transition spd="slow" advTm="3281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solidFill>
                  <a:prstClr val="black"/>
                </a:solidFill>
              </a:rPr>
              <a:t>PRiME</a:t>
            </a:r>
            <a:r>
              <a:rPr lang="en-US" dirty="0">
                <a:solidFill>
                  <a:prstClr val="black"/>
                </a:solidFill>
              </a:rPr>
              <a:t/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sz="3200" dirty="0" smtClean="0">
                <a:solidFill>
                  <a:prstClr val="black"/>
                </a:solidFill>
              </a:rPr>
              <a:t>1</a:t>
            </a:r>
            <a:r>
              <a:rPr lang="en-US" sz="3200" baseline="30000" dirty="0" smtClean="0">
                <a:solidFill>
                  <a:prstClr val="black"/>
                </a:solidFill>
              </a:rPr>
              <a:t>st</a:t>
            </a:r>
            <a:r>
              <a:rPr lang="en-US" sz="3200" dirty="0" smtClean="0">
                <a:solidFill>
                  <a:prstClr val="black"/>
                </a:solidFill>
              </a:rPr>
              <a:t> Generation System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0429"/>
            <a:ext cx="10515600" cy="4351338"/>
          </a:xfrm>
        </p:spPr>
        <p:txBody>
          <a:bodyPr>
            <a:normAutofit lnSpcReduction="10000"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Physiological Signal Acquisition – resides on patient table</a:t>
            </a:r>
          </a:p>
          <a:p>
            <a:pPr lvl="2"/>
            <a:r>
              <a:rPr lang="en-US" dirty="0" smtClean="0"/>
              <a:t>Designed specifically to reduce noise (i.e., gradient, RF pulse sequence) generated in an MRI environment</a:t>
            </a:r>
          </a:p>
          <a:p>
            <a:pPr lvl="2"/>
            <a:r>
              <a:rPr lang="en-US" dirty="0" smtClean="0"/>
              <a:t>Uses </a:t>
            </a:r>
            <a:r>
              <a:rPr lang="en-US" dirty="0"/>
              <a:t>fiber </a:t>
            </a:r>
            <a:r>
              <a:rPr lang="en-US" dirty="0" smtClean="0"/>
              <a:t>optic cables </a:t>
            </a:r>
            <a:r>
              <a:rPr lang="en-US" dirty="0"/>
              <a:t>to transfer </a:t>
            </a:r>
            <a:r>
              <a:rPr lang="en-US" dirty="0" smtClean="0"/>
              <a:t>digitized signals </a:t>
            </a:r>
            <a:r>
              <a:rPr lang="en-US" dirty="0"/>
              <a:t>to control </a:t>
            </a:r>
            <a:r>
              <a:rPr lang="en-US" dirty="0" smtClean="0"/>
              <a:t>room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Control System and Adaptive Filtering – resides in control room</a:t>
            </a:r>
          </a:p>
          <a:p>
            <a:pPr lvl="2"/>
            <a:r>
              <a:rPr lang="en-US" dirty="0" smtClean="0"/>
              <a:t>Uses </a:t>
            </a:r>
            <a:r>
              <a:rPr lang="en-US" dirty="0"/>
              <a:t>gradient control signals from MRI to adaptively cancel gradient induced </a:t>
            </a:r>
            <a:r>
              <a:rPr lang="en-US" dirty="0" smtClean="0"/>
              <a:t>noise</a:t>
            </a:r>
          </a:p>
          <a:p>
            <a:pPr lvl="3"/>
            <a:r>
              <a:rPr lang="en-US" dirty="0" smtClean="0"/>
              <a:t>Real-time FPGA-based </a:t>
            </a:r>
            <a:r>
              <a:rPr lang="en-US" dirty="0"/>
              <a:t>system designed using National Instruments </a:t>
            </a:r>
            <a:r>
              <a:rPr lang="en-US" dirty="0" err="1"/>
              <a:t>Labview</a:t>
            </a:r>
            <a:r>
              <a:rPr lang="en-US" dirty="0"/>
              <a:t> programming </a:t>
            </a:r>
            <a:r>
              <a:rPr lang="en-US" dirty="0" smtClean="0"/>
              <a:t>software</a:t>
            </a:r>
            <a:endParaRPr lang="en-US" dirty="0"/>
          </a:p>
          <a:p>
            <a:pPr lvl="2"/>
            <a:r>
              <a:rPr lang="en-US" dirty="0" smtClean="0"/>
              <a:t>Allows for display of signals; user control of system settings</a:t>
            </a:r>
          </a:p>
          <a:p>
            <a:pPr lvl="2"/>
            <a:r>
              <a:rPr lang="en-US" dirty="0" smtClean="0"/>
              <a:t>Provides trigger based on ECG or IBP signals which can output to MRI system</a:t>
            </a:r>
            <a:endParaRPr lang="en-US" dirty="0"/>
          </a:p>
          <a:p>
            <a:pPr lvl="3"/>
            <a:r>
              <a:rPr lang="en-US" dirty="0"/>
              <a:t>Can be used for gated MRI </a:t>
            </a:r>
            <a:r>
              <a:rPr lang="en-US" dirty="0" smtClean="0"/>
              <a:t>sequences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Physiological Signal Converter – resides in either control room or X-ray room</a:t>
            </a:r>
          </a:p>
          <a:p>
            <a:pPr lvl="2"/>
            <a:r>
              <a:rPr lang="en-US" dirty="0" smtClean="0"/>
              <a:t>Outputs transducer-level analog  signals </a:t>
            </a:r>
            <a:r>
              <a:rPr lang="en-US" dirty="0"/>
              <a:t>for </a:t>
            </a:r>
            <a:r>
              <a:rPr lang="en-US" dirty="0" smtClean="0"/>
              <a:t>integration with </a:t>
            </a:r>
            <a:r>
              <a:rPr lang="en-US" dirty="0"/>
              <a:t>commercial recording systems (e.g</a:t>
            </a:r>
            <a:r>
              <a:rPr lang="en-US" dirty="0" smtClean="0"/>
              <a:t>., </a:t>
            </a:r>
            <a:r>
              <a:rPr lang="en-US" dirty="0"/>
              <a:t>Siemens SENSIS, GE </a:t>
            </a:r>
            <a:r>
              <a:rPr lang="en-US" dirty="0" err="1"/>
              <a:t>Maclab</a:t>
            </a:r>
            <a:r>
              <a:rPr lang="en-US" dirty="0"/>
              <a:t>)</a:t>
            </a:r>
          </a:p>
          <a:p>
            <a:pPr lvl="2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363" y="6353609"/>
            <a:ext cx="3275273" cy="504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00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052"/>
    </mc:Choice>
    <mc:Fallback xmlns="">
      <p:transition spd="slow" advTm="10805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pPr algn="ctr"/>
            <a:r>
              <a:rPr lang="en-US" dirty="0" err="1" smtClean="0"/>
              <a:t>PRiME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Example of Gradient Noise Removal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363" y="6353609"/>
            <a:ext cx="3275273" cy="5043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14093" y="5860492"/>
            <a:ext cx="8228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Figure 1. Example of removal of MRI gradient-induced noise in a volunteer during a real-time imaging sequence.  The top plot is the right arm electrode after acquisition and the bottom plot is same signal after the adaptive filter</a:t>
            </a:r>
            <a:endParaRPr lang="en-US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284" y="1224469"/>
            <a:ext cx="8908190" cy="4604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210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243"/>
    </mc:Choice>
    <mc:Fallback xmlns="">
      <p:transition spd="slow" advTm="33243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pPr algn="ctr"/>
            <a:r>
              <a:rPr lang="en-US" dirty="0" err="1">
                <a:solidFill>
                  <a:prstClr val="black"/>
                </a:solidFill>
              </a:rPr>
              <a:t>PRiME</a:t>
            </a:r>
            <a:r>
              <a:rPr lang="en-US" dirty="0">
                <a:solidFill>
                  <a:prstClr val="black"/>
                </a:solidFill>
              </a:rPr>
              <a:t/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sz="3200" dirty="0" smtClean="0">
                <a:solidFill>
                  <a:prstClr val="black"/>
                </a:solidFill>
              </a:rPr>
              <a:t>Technology Transfer for Early Adopters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25563"/>
            <a:ext cx="10515600" cy="2457627"/>
          </a:xfrm>
        </p:spPr>
        <p:txBody>
          <a:bodyPr>
            <a:normAutofit/>
          </a:bodyPr>
          <a:lstStyle/>
          <a:p>
            <a:pPr lvl="1"/>
            <a:r>
              <a:rPr lang="en-US" sz="2000" dirty="0" smtClean="0"/>
              <a:t>All schematics, printed circuit board layouts, mechanical designs, bill of materials and software code will be made available at no cost with no licenses required</a:t>
            </a:r>
          </a:p>
          <a:p>
            <a:pPr lvl="1"/>
            <a:r>
              <a:rPr lang="en-US" sz="2000" dirty="0" smtClean="0"/>
              <a:t>Guidelines on how to assemble and test a system will be provided</a:t>
            </a:r>
          </a:p>
          <a:p>
            <a:pPr lvl="1"/>
            <a:r>
              <a:rPr lang="en-US" sz="2000" dirty="0" smtClean="0"/>
              <a:t>Information enabling an electronics assembly house to assemble all three components</a:t>
            </a:r>
          </a:p>
          <a:p>
            <a:pPr lvl="1"/>
            <a:r>
              <a:rPr lang="en-US" sz="2000">
                <a:hlinkClick r:id="rId2"/>
              </a:rPr>
              <a:t>http://</a:t>
            </a:r>
            <a:r>
              <a:rPr lang="en-US" sz="2000">
                <a:hlinkClick r:id="rId2"/>
              </a:rPr>
              <a:t>nhlbi-mr.github.io/PRiME</a:t>
            </a:r>
            <a:r>
              <a:rPr lang="en-US" sz="2000" smtClean="0">
                <a:hlinkClick r:id="rId2"/>
              </a:rPr>
              <a:t>/</a:t>
            </a:r>
            <a:r>
              <a:rPr lang="en-US" sz="2000" smtClean="0"/>
              <a:t> </a:t>
            </a:r>
            <a:endParaRPr lang="en-US" sz="2000"/>
          </a:p>
          <a:p>
            <a:pPr lvl="1"/>
            <a:r>
              <a:rPr lang="en-US" sz="2000" dirty="0" smtClean="0"/>
              <a:t>Total </a:t>
            </a:r>
            <a:r>
              <a:rPr lang="en-US" sz="2000" dirty="0" smtClean="0"/>
              <a:t>estimated cost (including all hardware and software):  $20,000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363" y="6353609"/>
            <a:ext cx="3275273" cy="5043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90" y="3954730"/>
            <a:ext cx="3262609" cy="183521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6220" y="5789946"/>
            <a:ext cx="3262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Figure 1.  Physiological Acquisition System (black box) on IV Pole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4471027" y="5789947"/>
            <a:ext cx="3262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Figure 2.  Control System and Adaptive Filter System located in the MRI control room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8607704" y="5789946"/>
            <a:ext cx="3262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Figure 3.  Physiological Converter System located in MRI control room</a:t>
            </a:r>
            <a:endParaRPr lang="en-US" sz="12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4767" y="3952354"/>
            <a:ext cx="3266830" cy="183759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5834" y="3952354"/>
            <a:ext cx="3266830" cy="1837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85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527"/>
    </mc:Choice>
    <mc:Fallback xmlns="">
      <p:transition spd="slow" advTm="48527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solidFill>
                  <a:prstClr val="black"/>
                </a:solidFill>
              </a:rPr>
              <a:t>PRiME</a:t>
            </a:r>
            <a:r>
              <a:rPr lang="en-US" dirty="0">
                <a:solidFill>
                  <a:prstClr val="black"/>
                </a:solidFill>
              </a:rPr>
              <a:t/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sz="3200" dirty="0" smtClean="0">
                <a:solidFill>
                  <a:prstClr val="black"/>
                </a:solidFill>
              </a:rPr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NHLBI, Cardiovascular Intervention Program</a:t>
            </a:r>
          </a:p>
          <a:p>
            <a:pPr lvl="1"/>
            <a:r>
              <a:rPr lang="en-US" dirty="0"/>
              <a:t>Dr. Tony Faranesh</a:t>
            </a:r>
          </a:p>
          <a:p>
            <a:pPr lvl="1"/>
            <a:r>
              <a:rPr lang="en-US" dirty="0" smtClean="0"/>
              <a:t>Dr. Robert Lederman</a:t>
            </a:r>
          </a:p>
          <a:p>
            <a:r>
              <a:rPr lang="en-US" dirty="0" smtClean="0"/>
              <a:t>Children’s National Medical Center</a:t>
            </a:r>
          </a:p>
          <a:p>
            <a:pPr lvl="1"/>
            <a:r>
              <a:rPr lang="en-US" dirty="0" smtClean="0"/>
              <a:t>Dr. Kanishka Ratnayaka</a:t>
            </a:r>
          </a:p>
          <a:p>
            <a:r>
              <a:rPr lang="en-US" dirty="0" smtClean="0"/>
              <a:t>CIT, Signal Processing and Instrumentation Section</a:t>
            </a:r>
          </a:p>
          <a:p>
            <a:pPr lvl="1"/>
            <a:r>
              <a:rPr lang="en-US" dirty="0" smtClean="0"/>
              <a:t>Tom Pohida</a:t>
            </a:r>
          </a:p>
          <a:p>
            <a:pPr lvl="1"/>
            <a:r>
              <a:rPr lang="en-US" dirty="0" smtClean="0"/>
              <a:t>Randy Pursley</a:t>
            </a:r>
          </a:p>
          <a:p>
            <a:pPr lvl="1"/>
            <a:r>
              <a:rPr lang="en-US" dirty="0" smtClean="0"/>
              <a:t>Jessica Crouch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363" y="6353609"/>
            <a:ext cx="3275273" cy="5043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0492" y="2241221"/>
            <a:ext cx="2714625" cy="647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0492" y="4886407"/>
            <a:ext cx="2170234" cy="586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79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38"/>
    </mc:Choice>
    <mc:Fallback xmlns="">
      <p:transition spd="slow" advTm="303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1949</TotalTime>
  <Words>412</Words>
  <Application>Microsoft Office PowerPoint</Application>
  <PresentationFormat>Widescreen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PRiME (Physiological Recording in MRI Environment)</vt:lpstr>
      <vt:lpstr>PRiME Overview</vt:lpstr>
      <vt:lpstr>PRiME 1st Generation System Components</vt:lpstr>
      <vt:lpstr>PRiME Example of Gradient Noise Removal</vt:lpstr>
      <vt:lpstr>PRiME Technology Transfer for Early Adopters</vt:lpstr>
      <vt:lpstr>PRiME Acknowledgements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 (Physiological Recording in MRI Environment)</dc:title>
  <dc:creator>Kakareka, John (NIH/CIT) [E]</dc:creator>
  <cp:lastModifiedBy>Robert J. Lederman</cp:lastModifiedBy>
  <cp:revision>68</cp:revision>
  <dcterms:created xsi:type="dcterms:W3CDTF">2016-01-04T13:53:12Z</dcterms:created>
  <dcterms:modified xsi:type="dcterms:W3CDTF">2016-02-02T22:04:38Z</dcterms:modified>
</cp:coreProperties>
</file>