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5" r:id="rId3"/>
    <p:sldId id="257" r:id="rId4"/>
    <p:sldId id="277" r:id="rId5"/>
    <p:sldId id="259" r:id="rId6"/>
    <p:sldId id="260" r:id="rId7"/>
    <p:sldId id="261" r:id="rId8"/>
    <p:sldId id="263" r:id="rId9"/>
    <p:sldId id="265" r:id="rId10"/>
    <p:sldId id="264" r:id="rId11"/>
    <p:sldId id="267" r:id="rId12"/>
    <p:sldId id="273" r:id="rId13"/>
    <p:sldId id="262" r:id="rId14"/>
    <p:sldId id="271" r:id="rId15"/>
    <p:sldId id="268" r:id="rId16"/>
    <p:sldId id="269" r:id="rId17"/>
    <p:sldId id="274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B5C"/>
    <a:srgbClr val="4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5143"/>
  </p:normalViewPr>
  <p:slideViewPr>
    <p:cSldViewPr snapToGrid="0" snapToObjects="1">
      <p:cViewPr>
        <p:scale>
          <a:sx n="93" d="100"/>
          <a:sy n="93" d="100"/>
        </p:scale>
        <p:origin x="632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D8247-B61E-0B4C-8F16-E1DA3416E74A}" type="datetimeFigureOut">
              <a:rPr lang="en-US" smtClean="0"/>
              <a:t>1/27/16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A4C1E-70BB-FF43-B375-FFFD35614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0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A4C1E-70BB-FF43-B375-FFFD35614E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24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A4C1E-70BB-FF43-B375-FFFD35614E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5269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venir Heavy"/>
                <a:cs typeface="Avenir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09591"/>
            <a:ext cx="7086600" cy="2829209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003B5C"/>
                </a:solidFill>
                <a:latin typeface="Avenir Heavy"/>
                <a:cs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371600"/>
            <a:ext cx="9144000" cy="4784725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F420A-FE74-EC4F-B66A-9FAFB51864DF}" type="datetimeFigureOut">
              <a:rPr lang="en-US" smtClean="0"/>
              <a:t>1/27/16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9ECC-66DE-D640-A866-D8302BD0C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71600"/>
            <a:ext cx="9144000" cy="4784725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082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74209"/>
            <a:ext cx="5111750" cy="445195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4208"/>
            <a:ext cx="3008313" cy="44519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F420A-FE74-EC4F-B66A-9FAFB51864DF}" type="datetimeFigureOut">
              <a:rPr lang="en-US" smtClean="0"/>
              <a:t>1/27/16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9ECC-66DE-D640-A866-D8302BD0C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33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71600"/>
            <a:ext cx="9144000" cy="4784725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01013"/>
            <a:ext cx="5486400" cy="32265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F420A-FE74-EC4F-B66A-9FAFB51864DF}" type="datetimeFigureOut">
              <a:rPr lang="en-US" smtClean="0"/>
              <a:t>1/27/16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9ECC-66DE-D640-A866-D8302BD0C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1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371600"/>
            <a:ext cx="9144000" cy="4784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5269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venir Heavy"/>
                <a:cs typeface="Avenir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09591"/>
            <a:ext cx="7086600" cy="2829209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003B5C"/>
                </a:solidFill>
                <a:latin typeface="Avenir Heavy"/>
                <a:cs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4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478472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F420A-FE74-EC4F-B66A-9FAFB51864DF}" type="datetimeFigureOut">
              <a:rPr lang="en-US" smtClean="0"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19800" y="5777809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9ECC-66DE-D640-A866-D8302BD0CE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4784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F420A-FE74-EC4F-B66A-9FAFB51864DF}" type="datetimeFigureOut">
              <a:rPr lang="en-US" smtClean="0"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19800" y="5777809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9ECC-66DE-D640-A866-D8302BD0CE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01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4784725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3B5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3B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F420A-FE74-EC4F-B66A-9FAFB51864DF}" type="datetimeFigureOut">
              <a:rPr lang="en-US" smtClean="0"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9ECC-66DE-D640-A866-D8302BD0C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72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71600"/>
            <a:ext cx="9144000" cy="4784725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F420A-FE74-EC4F-B66A-9FAFB51864DF}" type="datetimeFigureOut">
              <a:rPr lang="en-US" smtClean="0"/>
              <a:t>1/27/16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9ECC-66DE-D640-A866-D8302BD0C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8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371600"/>
            <a:ext cx="9144000" cy="4784725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F420A-FE74-EC4F-B66A-9FAFB51864DF}" type="datetimeFigureOut">
              <a:rPr lang="en-US" smtClean="0"/>
              <a:t>1/27/16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9ECC-66DE-D640-A866-D8302BD0C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64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371600"/>
            <a:ext cx="9144000" cy="4784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F420A-FE74-EC4F-B66A-9FAFB51864DF}" type="datetimeFigureOut">
              <a:rPr lang="en-US" smtClean="0"/>
              <a:t>1/27/16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9ECC-66DE-D640-A866-D8302BD0C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0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371600"/>
            <a:ext cx="9144000" cy="4784725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F420A-FE74-EC4F-B66A-9FAFB51864DF}" type="datetimeFigureOut">
              <a:rPr lang="en-US" smtClean="0"/>
              <a:t>1/27/16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9ECC-66DE-D640-A866-D8302BD0C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8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_title_slide_300-01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870"/>
            <a:ext cx="8229600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7610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F420A-FE74-EC4F-B66A-9FAFB51864DF}" type="datetimeFigureOut">
              <a:rPr lang="en-US" smtClean="0"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9800" y="57610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842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venir Heavy"/>
                <a:cs typeface="Avenir Heavy"/>
              </a:defRPr>
            </a:lvl1pPr>
          </a:lstStyle>
          <a:p>
            <a:fld id="{E3639ECC-66DE-D640-A866-D8302BD0CE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8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9" r:id="rId4"/>
    <p:sldLayoutId id="2147483651" r:id="rId5"/>
    <p:sldLayoutId id="2147483652" r:id="rId6"/>
    <p:sldLayoutId id="2147483653" r:id="rId7"/>
    <p:sldLayoutId id="2147483660" r:id="rId8"/>
    <p:sldLayoutId id="2147483654" r:id="rId9"/>
    <p:sldLayoutId id="2147483655" r:id="rId10"/>
    <p:sldLayoutId id="2147483656" r:id="rId11"/>
    <p:sldLayoutId id="2147483657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3B5C"/>
          </a:solidFill>
          <a:latin typeface="Avenir Heavy"/>
          <a:ea typeface="+mn-ea"/>
          <a:cs typeface="Avenir Heav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3B5C"/>
          </a:solidFill>
          <a:latin typeface="Avenir Heavy"/>
          <a:ea typeface="+mn-ea"/>
          <a:cs typeface="Avenir Heav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003B5C"/>
          </a:solidFill>
          <a:latin typeface="Avenir Heavy"/>
          <a:ea typeface="+mn-ea"/>
          <a:cs typeface="Avenir Heav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003B5C"/>
          </a:solidFill>
          <a:latin typeface="Avenir Heavy"/>
          <a:ea typeface="+mn-ea"/>
          <a:cs typeface="Avenir Heav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rgbClr val="003B5C"/>
          </a:solidFill>
          <a:latin typeface="Avenir Heavy"/>
          <a:ea typeface="+mn-ea"/>
          <a:cs typeface="Avenir Heav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ea typeface="Arial" charset="0"/>
                <a:cs typeface="Arial" charset="0"/>
              </a:rPr>
              <a:t>SCMR 2016 - </a:t>
            </a:r>
            <a:r>
              <a:rPr lang="en-US" dirty="0" err="1" smtClean="0">
                <a:latin typeface="+mn-lt"/>
                <a:ea typeface="Arial" charset="0"/>
                <a:cs typeface="Arial" charset="0"/>
              </a:rPr>
              <a:t>iCMR</a:t>
            </a:r>
            <a:r>
              <a:rPr lang="en-US" dirty="0" smtClean="0">
                <a:latin typeface="+mn-lt"/>
                <a:ea typeface="Arial" charset="0"/>
                <a:cs typeface="Arial" charset="0"/>
              </a:rPr>
              <a:t> Workshop</a:t>
            </a:r>
            <a:endParaRPr lang="en-US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n-lt"/>
              </a:rPr>
              <a:t>Vendor Panel 3: EP</a:t>
            </a:r>
          </a:p>
          <a:p>
            <a:r>
              <a:rPr lang="en-US" dirty="0" smtClean="0">
                <a:latin typeface="+mn-lt"/>
              </a:rPr>
              <a:t>Steve Wedan</a:t>
            </a:r>
          </a:p>
          <a:p>
            <a:r>
              <a:rPr lang="en-US" dirty="0" smtClean="0">
                <a:latin typeface="+mn-lt"/>
              </a:rPr>
              <a:t>Imricor Medical Systems</a:t>
            </a:r>
          </a:p>
          <a:p>
            <a:endParaRPr lang="en-US" dirty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r>
              <a:rPr lang="en-US" sz="1800" i="1" dirty="0" smtClean="0">
                <a:latin typeface="+mn-lt"/>
              </a:rPr>
              <a:t>Disclosure: Employee of Imricor Medical </a:t>
            </a:r>
            <a:r>
              <a:rPr lang="en-US" sz="1800" i="1" dirty="0" smtClean="0">
                <a:latin typeface="+mn-lt"/>
              </a:rPr>
              <a:t>Systems</a:t>
            </a:r>
            <a:endParaRPr lang="en-US" sz="18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40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Vision-MR Transseptal Needle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262" y="1462872"/>
            <a:ext cx="8589475" cy="4374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19761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Transseptal Puncture Kit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1330"/>
            <a:ext cx="9144000" cy="4819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7051" y="1328216"/>
            <a:ext cx="11429380" cy="48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9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 smtClean="0"/>
          </a:p>
          <a:p>
            <a:pPr marL="0" indent="0" algn="ctr">
              <a:buNone/>
            </a:pPr>
            <a:r>
              <a:rPr lang="en-US" sz="7200" dirty="0" smtClean="0">
                <a:latin typeface="+mn-lt"/>
              </a:rPr>
              <a:t>Beyond EP</a:t>
            </a:r>
            <a:endParaRPr lang="en-US" sz="7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17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Vision-MR Injection Catheter</a:t>
            </a:r>
            <a:endParaRPr lang="en-US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1331"/>
            <a:ext cx="10780070" cy="4833839"/>
          </a:xfrm>
        </p:spPr>
      </p:pic>
    </p:spTree>
    <p:extLst>
      <p:ext uri="{BB962C8B-B14F-4D97-AF65-F5344CB8AC3E}">
        <p14:creationId xmlns:p14="http://schemas.microsoft.com/office/powerpoint/2010/main" val="17660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5426" y="1341331"/>
            <a:ext cx="9481301" cy="48250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Vision-MR Injection Catheter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015" y="2086017"/>
            <a:ext cx="3641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Active Tracking Coils</a:t>
            </a:r>
            <a:endParaRPr lang="en-US" sz="32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28208" y="2670792"/>
            <a:ext cx="1182997" cy="41679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755075" y="2670792"/>
            <a:ext cx="227033" cy="95308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1733" y="1329456"/>
            <a:ext cx="9413758" cy="4825059"/>
          </a:xfrm>
        </p:spPr>
      </p:pic>
    </p:spTree>
    <p:extLst>
      <p:ext uri="{BB962C8B-B14F-4D97-AF65-F5344CB8AC3E}">
        <p14:creationId xmlns:p14="http://schemas.microsoft.com/office/powerpoint/2010/main" val="121288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4987" y="1341331"/>
            <a:ext cx="10333973" cy="48440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Vision-MR </a:t>
            </a:r>
            <a:r>
              <a:rPr lang="en-US" dirty="0" smtClean="0">
                <a:latin typeface="+mn-lt"/>
              </a:rPr>
              <a:t>Biopsy Catheter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7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0"/>
          <a:stretch/>
        </p:blipFill>
        <p:spPr>
          <a:xfrm>
            <a:off x="-1071301" y="1341330"/>
            <a:ext cx="10541872" cy="48797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Vision-MR </a:t>
            </a:r>
            <a:r>
              <a:rPr lang="en-US" dirty="0" smtClean="0">
                <a:latin typeface="+mn-lt"/>
              </a:rPr>
              <a:t>Biopsy Catheter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"/>
          <a:stretch/>
        </p:blipFill>
        <p:spPr>
          <a:xfrm>
            <a:off x="-255319" y="1342434"/>
            <a:ext cx="10411925" cy="4814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6723" y="4822740"/>
            <a:ext cx="3641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Active Tracking Coils</a:t>
            </a:r>
            <a:endParaRPr lang="en-US" sz="32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04678" y="3294878"/>
            <a:ext cx="215076" cy="152786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685309" y="4095955"/>
            <a:ext cx="1598238" cy="72678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1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What’s next</a:t>
            </a:r>
            <a:r>
              <a:rPr lang="is-IS" dirty="0" smtClean="0">
                <a:latin typeface="+mn-lt"/>
              </a:rPr>
              <a:t>…</a:t>
            </a:r>
            <a:endParaRPr lang="en-US" dirty="0">
              <a:latin typeface="+mn-lt"/>
            </a:endParaRP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 smtClean="0"/>
          </a:p>
          <a:p>
            <a:pPr marL="0" indent="0" algn="ctr">
              <a:buNone/>
            </a:pPr>
            <a:r>
              <a:rPr lang="en-US" sz="7200" dirty="0" smtClean="0">
                <a:latin typeface="+mn-lt"/>
              </a:rPr>
              <a:t>You tell us.</a:t>
            </a:r>
            <a:endParaRPr lang="en-US" sz="7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84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xit Very Shor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08338"/>
            <a:ext cx="9144000" cy="5143952"/>
          </a:xfrm>
        </p:spPr>
      </p:pic>
    </p:spTree>
    <p:extLst>
      <p:ext uri="{BB962C8B-B14F-4D97-AF65-F5344CB8AC3E}">
        <p14:creationId xmlns:p14="http://schemas.microsoft.com/office/powerpoint/2010/main" val="179970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3436"/>
            <a:ext cx="9144000" cy="5143501"/>
          </a:xfrm>
        </p:spPr>
      </p:pic>
      <p:sp>
        <p:nvSpPr>
          <p:cNvPr id="2" name="Oval 1"/>
          <p:cNvSpPr/>
          <p:nvPr/>
        </p:nvSpPr>
        <p:spPr>
          <a:xfrm>
            <a:off x="4403912" y="5499847"/>
            <a:ext cx="1835523" cy="3563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4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Vision-MR Ablation Catheter</a:t>
            </a:r>
            <a:endParaRPr lang="en-US" dirty="0">
              <a:latin typeface="+mn-lt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079" y="1365426"/>
            <a:ext cx="9258079" cy="4797631"/>
          </a:xfrm>
        </p:spPr>
      </p:pic>
      <p:sp>
        <p:nvSpPr>
          <p:cNvPr id="9" name="TextBox 8"/>
          <p:cNvSpPr txBox="1"/>
          <p:nvPr/>
        </p:nvSpPr>
        <p:spPr>
          <a:xfrm>
            <a:off x="457200" y="1904010"/>
            <a:ext cx="3687011" cy="1938992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9 Fr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Open irrigated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Gold electrodes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Tip temperature sensing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Active tracking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6669809" y="4120001"/>
            <a:ext cx="2079287" cy="920251"/>
            <a:chOff x="6669809" y="4120001"/>
            <a:chExt cx="2079287" cy="920251"/>
          </a:xfrm>
        </p:grpSpPr>
        <p:sp>
          <p:nvSpPr>
            <p:cNvPr id="5" name="TextBox 4"/>
            <p:cNvSpPr txBox="1"/>
            <p:nvPr/>
          </p:nvSpPr>
          <p:spPr>
            <a:xfrm>
              <a:off x="6669809" y="4120001"/>
              <a:ext cx="2079287" cy="369332"/>
            </a:xfrm>
            <a:prstGeom prst="rect">
              <a:avLst/>
            </a:prstGeom>
            <a:solidFill>
              <a:schemeClr val="bg2"/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en-US" smtClean="0"/>
                <a:t>Active Tracking </a:t>
              </a:r>
              <a:r>
                <a:rPr lang="en-US" dirty="0" smtClean="0"/>
                <a:t>Coils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7877981" y="4513428"/>
              <a:ext cx="325677" cy="5268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983194" y="4513428"/>
              <a:ext cx="325677" cy="5268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963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 algn="ctr">
              <a:buNone/>
            </a:pPr>
            <a:r>
              <a:rPr lang="en-US" dirty="0" smtClean="0">
                <a:latin typeface="+mn-lt"/>
              </a:rPr>
              <a:t>CAUTION: None of the following devices have been approved for use in humans.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15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3133" y="1341331"/>
            <a:ext cx="9549867" cy="48214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Vision-MR Ablation Return Electrode</a:t>
            </a:r>
            <a:endParaRPr lang="en-US" dirty="0">
              <a:latin typeface="+mn-lt"/>
            </a:endParaRPr>
          </a:p>
        </p:txBody>
      </p:sp>
      <p:sp>
        <p:nvSpPr>
          <p:cNvPr id="16" name="Parallelogram 15"/>
          <p:cNvSpPr/>
          <p:nvPr/>
        </p:nvSpPr>
        <p:spPr>
          <a:xfrm rot="835216">
            <a:off x="2114767" y="2974410"/>
            <a:ext cx="5025301" cy="2530160"/>
          </a:xfrm>
          <a:prstGeom prst="parallelogram">
            <a:avLst>
              <a:gd name="adj" fmla="val 24077"/>
            </a:avLst>
          </a:prstGeom>
          <a:solidFill>
            <a:srgbClr val="00B0F0"/>
          </a:solidFill>
          <a:ln w="76200">
            <a:noFill/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/>
          <p:cNvSpPr/>
          <p:nvPr/>
        </p:nvSpPr>
        <p:spPr>
          <a:xfrm rot="835216">
            <a:off x="2259074" y="3025068"/>
            <a:ext cx="4775236" cy="2438400"/>
          </a:xfrm>
          <a:prstGeom prst="parallelogram">
            <a:avLst>
              <a:gd name="adj" fmla="val 25558"/>
            </a:avLst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075605" y="2836106"/>
            <a:ext cx="5125811" cy="2804158"/>
            <a:chOff x="2075605" y="2836106"/>
            <a:chExt cx="5125811" cy="2804158"/>
          </a:xfrm>
        </p:grpSpPr>
        <p:sp>
          <p:nvSpPr>
            <p:cNvPr id="15" name="Parallelogram 14"/>
            <p:cNvSpPr/>
            <p:nvPr/>
          </p:nvSpPr>
          <p:spPr>
            <a:xfrm rot="835216">
              <a:off x="5207477" y="3385761"/>
              <a:ext cx="1993939" cy="552728"/>
            </a:xfrm>
            <a:prstGeom prst="parallelogram">
              <a:avLst>
                <a:gd name="adj" fmla="val 25558"/>
              </a:avLst>
            </a:prstGeom>
            <a:noFill/>
            <a:ln w="762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/>
            <p:cNvSpPr/>
            <p:nvPr/>
          </p:nvSpPr>
          <p:spPr>
            <a:xfrm rot="835216">
              <a:off x="4764130" y="4243540"/>
              <a:ext cx="1993939" cy="552728"/>
            </a:xfrm>
            <a:prstGeom prst="parallelogram">
              <a:avLst>
                <a:gd name="adj" fmla="val 25558"/>
              </a:avLst>
            </a:prstGeom>
            <a:noFill/>
            <a:ln w="762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/>
            <p:cNvSpPr/>
            <p:nvPr/>
          </p:nvSpPr>
          <p:spPr>
            <a:xfrm rot="835216">
              <a:off x="4320790" y="5087536"/>
              <a:ext cx="1993939" cy="552728"/>
            </a:xfrm>
            <a:prstGeom prst="parallelogram">
              <a:avLst>
                <a:gd name="adj" fmla="val 25558"/>
              </a:avLst>
            </a:prstGeom>
            <a:noFill/>
            <a:ln w="762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/>
            <p:cNvSpPr/>
            <p:nvPr/>
          </p:nvSpPr>
          <p:spPr>
            <a:xfrm rot="835216">
              <a:off x="2962292" y="2836106"/>
              <a:ext cx="1993939" cy="552728"/>
            </a:xfrm>
            <a:prstGeom prst="parallelogram">
              <a:avLst>
                <a:gd name="adj" fmla="val 25558"/>
              </a:avLst>
            </a:prstGeom>
            <a:noFill/>
            <a:ln w="762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/>
          </p:nvSpPr>
          <p:spPr>
            <a:xfrm rot="835216">
              <a:off x="2518945" y="3693885"/>
              <a:ext cx="1993939" cy="552728"/>
            </a:xfrm>
            <a:prstGeom prst="parallelogram">
              <a:avLst>
                <a:gd name="adj" fmla="val 25558"/>
              </a:avLst>
            </a:prstGeom>
            <a:noFill/>
            <a:ln w="762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/>
          </p:nvSpPr>
          <p:spPr>
            <a:xfrm rot="835216">
              <a:off x="2075605" y="4537881"/>
              <a:ext cx="1993939" cy="552728"/>
            </a:xfrm>
            <a:prstGeom prst="parallelogram">
              <a:avLst>
                <a:gd name="adj" fmla="val 25558"/>
              </a:avLst>
            </a:prstGeom>
            <a:noFill/>
            <a:ln w="762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642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Vision-MR Introducer Kit</a:t>
            </a:r>
            <a:endParaRPr lang="en-US" dirty="0">
              <a:latin typeface="+mn-lt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940" y="1341331"/>
            <a:ext cx="10511880" cy="4830869"/>
          </a:xfrm>
        </p:spPr>
      </p:pic>
    </p:spTree>
    <p:extLst>
      <p:ext uri="{BB962C8B-B14F-4D97-AF65-F5344CB8AC3E}">
        <p14:creationId xmlns:p14="http://schemas.microsoft.com/office/powerpoint/2010/main" val="193573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Vision-MR Diagnostic Catheter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7934" y="1282700"/>
            <a:ext cx="10411934" cy="4880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7934" y="1282700"/>
            <a:ext cx="10411934" cy="4880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904010"/>
            <a:ext cx="3687011" cy="1200329"/>
          </a:xfrm>
          <a:prstGeom prst="rect">
            <a:avLst/>
          </a:prstGeom>
          <a:solidFill>
            <a:srgbClr val="003B5C">
              <a:alpha val="28627"/>
            </a:srgbClr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6 Fr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7 Electrodes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Passive tracking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42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Vision-MR Dual-Deflect Sheath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375" y="1954060"/>
            <a:ext cx="9011625" cy="2859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904010"/>
            <a:ext cx="3687011" cy="830997"/>
          </a:xfrm>
          <a:prstGeom prst="rect">
            <a:avLst/>
          </a:prstGeom>
          <a:solidFill>
            <a:srgbClr val="003B5C">
              <a:alpha val="28627"/>
            </a:srgbClr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11 Fr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Passive tracking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68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Vision-MR AT Dilator</a:t>
            </a:r>
            <a:endParaRPr lang="en-US" dirty="0">
              <a:latin typeface="+mn-lt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2"/>
          <a:stretch/>
        </p:blipFill>
        <p:spPr bwMode="auto">
          <a:xfrm>
            <a:off x="-687767" y="1260455"/>
            <a:ext cx="10276813" cy="3541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6" name="Picture 5" descr="Macintosh HD:Users:stevewedan:Library:Containers:com.apple.mail:Data:Library:Mail Downloads:09B72B6B-079F-40DF-8046-6FA590B3625F:Trackable Dilator Picture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590" y="3394554"/>
            <a:ext cx="5092029" cy="27124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20847" y="3745592"/>
            <a:ext cx="144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Active</a:t>
            </a:r>
          </a:p>
          <a:p>
            <a:r>
              <a:rPr lang="en-US" dirty="0" smtClean="0"/>
              <a:t>Tracking Coils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766170" y="4479810"/>
            <a:ext cx="325677" cy="52682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05352" y="4479810"/>
            <a:ext cx="546279" cy="4105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09375" y="5085380"/>
            <a:ext cx="1008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DETAIL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ricor background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2453</TotalTime>
  <Words>120</Words>
  <Application>Microsoft Macintosh PowerPoint</Application>
  <PresentationFormat>On-screen Show (4:3)</PresentationFormat>
  <Paragraphs>46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Avenir Heavy</vt:lpstr>
      <vt:lpstr>Calibri</vt:lpstr>
      <vt:lpstr>Arial</vt:lpstr>
      <vt:lpstr>Imricor background slide</vt:lpstr>
      <vt:lpstr>SCMR 2016 - iCMR Workshop</vt:lpstr>
      <vt:lpstr>PowerPoint Presentation</vt:lpstr>
      <vt:lpstr>Vision-MR Ablation Catheter</vt:lpstr>
      <vt:lpstr>PowerPoint Presentation</vt:lpstr>
      <vt:lpstr>Vision-MR Ablation Return Electrode</vt:lpstr>
      <vt:lpstr>Vision-MR Introducer Kit</vt:lpstr>
      <vt:lpstr>Vision-MR Diagnostic Catheter</vt:lpstr>
      <vt:lpstr>Vision-MR Dual-Deflect Sheath</vt:lpstr>
      <vt:lpstr>Vision-MR AT Dilator</vt:lpstr>
      <vt:lpstr>Vision-MR Transseptal Needle</vt:lpstr>
      <vt:lpstr>Transseptal Puncture Kit</vt:lpstr>
      <vt:lpstr>PowerPoint Presentation</vt:lpstr>
      <vt:lpstr>Vision-MR Injection Catheter</vt:lpstr>
      <vt:lpstr>Vision-MR Injection Catheter</vt:lpstr>
      <vt:lpstr>Vision-MR Biopsy Catheter</vt:lpstr>
      <vt:lpstr>Vision-MR Biopsy Catheter</vt:lpstr>
      <vt:lpstr>What’s next…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Tamara Deminov</dc:creator>
  <cp:lastModifiedBy>Microsoft Office User</cp:lastModifiedBy>
  <cp:revision>61</cp:revision>
  <cp:lastPrinted>2014-10-21T18:56:44Z</cp:lastPrinted>
  <dcterms:created xsi:type="dcterms:W3CDTF">2014-09-18T18:01:57Z</dcterms:created>
  <dcterms:modified xsi:type="dcterms:W3CDTF">2016-01-27T21:29:39Z</dcterms:modified>
</cp:coreProperties>
</file>