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doc" ContentType="application/msword"/>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256" r:id="rId2"/>
    <p:sldId id="489" r:id="rId3"/>
    <p:sldId id="488" r:id="rId4"/>
    <p:sldId id="490" r:id="rId5"/>
    <p:sldId id="491" r:id="rId6"/>
    <p:sldId id="492" r:id="rId7"/>
    <p:sldId id="493" r:id="rId8"/>
    <p:sldId id="494" r:id="rId9"/>
    <p:sldId id="495" r:id="rId10"/>
    <p:sldId id="510" r:id="rId11"/>
    <p:sldId id="511" r:id="rId12"/>
    <p:sldId id="496" r:id="rId13"/>
    <p:sldId id="501" r:id="rId14"/>
    <p:sldId id="342" r:id="rId15"/>
    <p:sldId id="365" r:id="rId16"/>
    <p:sldId id="362" r:id="rId17"/>
    <p:sldId id="352" r:id="rId18"/>
    <p:sldId id="344" r:id="rId19"/>
    <p:sldId id="390" r:id="rId20"/>
    <p:sldId id="404" r:id="rId21"/>
    <p:sldId id="391" r:id="rId22"/>
    <p:sldId id="393" r:id="rId23"/>
    <p:sldId id="437" r:id="rId24"/>
    <p:sldId id="395" r:id="rId25"/>
    <p:sldId id="394" r:id="rId26"/>
    <p:sldId id="475" r:id="rId27"/>
    <p:sldId id="478" r:id="rId28"/>
    <p:sldId id="435" r:id="rId29"/>
    <p:sldId id="407" r:id="rId30"/>
    <p:sldId id="405" r:id="rId31"/>
    <p:sldId id="397" r:id="rId32"/>
    <p:sldId id="406" r:id="rId33"/>
    <p:sldId id="396" r:id="rId34"/>
    <p:sldId id="430" r:id="rId35"/>
    <p:sldId id="431" r:id="rId36"/>
    <p:sldId id="402" r:id="rId37"/>
    <p:sldId id="413" r:id="rId38"/>
    <p:sldId id="414" r:id="rId39"/>
    <p:sldId id="436" r:id="rId40"/>
    <p:sldId id="408" r:id="rId41"/>
    <p:sldId id="409" r:id="rId42"/>
    <p:sldId id="345" r:id="rId43"/>
    <p:sldId id="349" r:id="rId44"/>
    <p:sldId id="451" r:id="rId45"/>
    <p:sldId id="449" r:id="rId46"/>
    <p:sldId id="346" r:id="rId47"/>
    <p:sldId id="480" r:id="rId48"/>
    <p:sldId id="479" r:id="rId49"/>
    <p:sldId id="415" r:id="rId50"/>
    <p:sldId id="351" r:id="rId51"/>
    <p:sldId id="416" r:id="rId52"/>
    <p:sldId id="481" r:id="rId53"/>
    <p:sldId id="482" r:id="rId54"/>
    <p:sldId id="483" r:id="rId55"/>
    <p:sldId id="452" r:id="rId56"/>
    <p:sldId id="453" r:id="rId57"/>
    <p:sldId id="457" r:id="rId58"/>
    <p:sldId id="341" r:id="rId59"/>
    <p:sldId id="512" r:id="rId60"/>
    <p:sldId id="505" r:id="rId61"/>
    <p:sldId id="506" r:id="rId62"/>
    <p:sldId id="503" r:id="rId63"/>
    <p:sldId id="514"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96" autoAdjust="0"/>
    <p:restoredTop sz="94660"/>
  </p:normalViewPr>
  <p:slideViewPr>
    <p:cSldViewPr>
      <p:cViewPr varScale="1">
        <p:scale>
          <a:sx n="114" d="100"/>
          <a:sy n="114" d="100"/>
        </p:scale>
        <p:origin x="1452" y="102"/>
      </p:cViewPr>
      <p:guideLst>
        <p:guide orient="horz" pos="2160"/>
        <p:guide pos="2880"/>
      </p:guideLst>
    </p:cSldViewPr>
  </p:slideViewPr>
  <p:notesTextViewPr>
    <p:cViewPr>
      <p:scale>
        <a:sx n="1" d="1"/>
        <a:sy n="1" d="1"/>
      </p:scale>
      <p:origin x="0" y="0"/>
    </p:cViewPr>
  </p:notesTextViewPr>
  <p:sorterViewPr>
    <p:cViewPr>
      <p:scale>
        <a:sx n="66" d="100"/>
        <a:sy n="66" d="100"/>
      </p:scale>
      <p:origin x="0" y="41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image" Target="../media/image2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8A9546A-D5D2-42F2-9958-26AEA16BDB45}" type="datetimeFigureOut">
              <a:rPr lang="en-US" smtClean="0"/>
              <a:pPr/>
              <a:t>1/29/2016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529714C-634C-4819-BDBB-99A651C021CB}" type="slidenum">
              <a:rPr lang="en-US" smtClean="0"/>
              <a:pPr/>
              <a:t>‹#›</a:t>
            </a:fld>
            <a:endParaRPr lang="en-US"/>
          </a:p>
        </p:txBody>
      </p:sp>
    </p:spTree>
    <p:extLst>
      <p:ext uri="{BB962C8B-B14F-4D97-AF65-F5344CB8AC3E}">
        <p14:creationId xmlns:p14="http://schemas.microsoft.com/office/powerpoint/2010/main" val="3379193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29714C-634C-4819-BDBB-99A651C021CB}" type="slidenum">
              <a:rPr lang="en-US" smtClean="0"/>
              <a:pPr/>
              <a:t>1</a:t>
            </a:fld>
            <a:endParaRPr lang="en-US"/>
          </a:p>
        </p:txBody>
      </p:sp>
    </p:spTree>
    <p:extLst>
      <p:ext uri="{BB962C8B-B14F-4D97-AF65-F5344CB8AC3E}">
        <p14:creationId xmlns:p14="http://schemas.microsoft.com/office/powerpoint/2010/main" val="3975794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5737E229-CB8A-C34A-8720-913231291DF1}" type="slidenum">
              <a:rPr lang="en-US">
                <a:latin typeface="Arial Narrow" charset="0"/>
              </a:rPr>
              <a:pPr/>
              <a:t>30</a:t>
            </a:fld>
            <a:endParaRPr lang="en-US">
              <a:latin typeface="Arial Narrow"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3552912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81C82EB0-4B35-2A42-9F78-2C9A561C1B65}" type="slidenum">
              <a:rPr lang="en-US">
                <a:latin typeface="Arial Narrow" charset="0"/>
              </a:rPr>
              <a:pPr/>
              <a:t>31</a:t>
            </a:fld>
            <a:endParaRPr lang="en-US">
              <a:latin typeface="Arial Narrow"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3542513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DC03A4EE-10D1-9E4D-B1AC-2B55B247BB6D}" type="slidenum">
              <a:rPr lang="en-US">
                <a:latin typeface="Arial Narrow" charset="0"/>
              </a:rPr>
              <a:pPr/>
              <a:t>32</a:t>
            </a:fld>
            <a:endParaRPr lang="en-US">
              <a:latin typeface="Arial Narrow"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535416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5737E229-CB8A-C34A-8720-913231291DF1}" type="slidenum">
              <a:rPr lang="en-US">
                <a:latin typeface="Arial Narrow" charset="0"/>
              </a:rPr>
              <a:pPr/>
              <a:t>33</a:t>
            </a:fld>
            <a:endParaRPr lang="en-US">
              <a:latin typeface="Arial Narrow"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7307250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D120E36E-8C86-E245-94DA-4E0D0B940FB4}" type="slidenum">
              <a:rPr lang="en-US">
                <a:latin typeface="Arial Narrow" charset="0"/>
              </a:rPr>
              <a:pPr/>
              <a:t>36</a:t>
            </a:fld>
            <a:endParaRPr lang="en-US">
              <a:latin typeface="Arial Narrow"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r>
              <a:rPr lang="en-US">
                <a:latin typeface="Times New Roman" charset="0"/>
              </a:rPr>
              <a:t>This review revealed an unexpected incidence of clinically significant bronchial compression:  29% among patients who obtained a CTA, and 5% among all patients who received stents. This finding suggests that airway compression by implanted stents may be more common than previously thought.  Five of the six patients with documented airway compression had respiratory symptoms. In one patient, airway compression was an incidental finding as the patient was asymptomatic and underwent CTA as a part of a preoperative workup.</a:t>
            </a:r>
          </a:p>
        </p:txBody>
      </p:sp>
    </p:spTree>
    <p:extLst>
      <p:ext uri="{BB962C8B-B14F-4D97-AF65-F5344CB8AC3E}">
        <p14:creationId xmlns:p14="http://schemas.microsoft.com/office/powerpoint/2010/main" val="1029858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CE7E0C73-41CB-3F43-BFBF-E3E124C25BDC}" type="slidenum">
              <a:rPr lang="en-US">
                <a:latin typeface="Arial Narrow" charset="0"/>
              </a:rPr>
              <a:pPr/>
              <a:t>19</a:t>
            </a:fld>
            <a:endParaRPr lang="en-US">
              <a:latin typeface="Arial Narrow"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endParaRPr lang="en-US" sz="1000" dirty="0">
              <a:latin typeface="Times New Roman" charset="0"/>
            </a:endParaRPr>
          </a:p>
        </p:txBody>
      </p:sp>
    </p:spTree>
    <p:extLst>
      <p:ext uri="{BB962C8B-B14F-4D97-AF65-F5344CB8AC3E}">
        <p14:creationId xmlns:p14="http://schemas.microsoft.com/office/powerpoint/2010/main" val="1809804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7987B818-DB7F-AA49-8D4E-EF2ADDC69764}" type="slidenum">
              <a:rPr lang="en-US">
                <a:latin typeface="Arial Narrow" charset="0"/>
              </a:rPr>
              <a:pPr/>
              <a:t>20</a:t>
            </a:fld>
            <a:endParaRPr lang="en-US">
              <a:latin typeface="Arial Narrow" charset="0"/>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lnSpc>
                <a:spcPct val="80000"/>
              </a:lnSpc>
            </a:pPr>
            <a:r>
              <a:rPr lang="en-US" sz="500">
                <a:latin typeface="Times New Roman" charset="0"/>
              </a:rPr>
              <a:t>Indications for post-stent CTA imaging included inability to wean from ventilator support, persistent coughing episodes, continued hypoxia, and follow-up study after complex repairs.</a:t>
            </a:r>
          </a:p>
        </p:txBody>
      </p:sp>
    </p:spTree>
    <p:extLst>
      <p:ext uri="{BB962C8B-B14F-4D97-AF65-F5344CB8AC3E}">
        <p14:creationId xmlns:p14="http://schemas.microsoft.com/office/powerpoint/2010/main" val="1679039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21096E82-2C65-0A41-85A5-87C53BC823E9}" type="slidenum">
              <a:rPr lang="en-US">
                <a:latin typeface="Arial Narrow" charset="0"/>
              </a:rPr>
              <a:pPr/>
              <a:t>21</a:t>
            </a:fld>
            <a:endParaRPr lang="en-US">
              <a:latin typeface="Arial Narrow"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lnSpc>
                <a:spcPct val="80000"/>
              </a:lnSpc>
            </a:pPr>
            <a:r>
              <a:rPr lang="en-US" sz="500">
                <a:latin typeface="Times New Roman" charset="0"/>
              </a:rPr>
              <a:t>21 of 120 patients underwent post-stent placement CTA.</a:t>
            </a:r>
          </a:p>
          <a:p>
            <a:pPr eaLnBrk="1" hangingPunct="1">
              <a:lnSpc>
                <a:spcPct val="80000"/>
              </a:lnSpc>
            </a:pPr>
            <a:r>
              <a:rPr lang="en-US" sz="500">
                <a:latin typeface="Times New Roman" charset="0"/>
              </a:rPr>
              <a:t>There were 11 males and 10 females with an age range of 1 day to 17 years (median 10.5 months, mean 5 years 6 months), and a weight range of 2.7 to 80 kg (median 7.3 kg, mean 19.4 kg).</a:t>
            </a:r>
          </a:p>
          <a:p>
            <a:pPr eaLnBrk="1" hangingPunct="1">
              <a:lnSpc>
                <a:spcPct val="80000"/>
              </a:lnSpc>
            </a:pPr>
            <a:r>
              <a:rPr lang="en-US" sz="500">
                <a:latin typeface="Times New Roman" charset="0"/>
              </a:rPr>
              <a:t>22 stents were implanted in the 21 patients, including 20 Palmaz Genesis Stents, 1 eV3 Max LD stent, and 1 Atrium Covered Stent</a:t>
            </a:r>
          </a:p>
          <a:p>
            <a:pPr eaLnBrk="1" hangingPunct="1">
              <a:lnSpc>
                <a:spcPct val="80000"/>
              </a:lnSpc>
            </a:pPr>
            <a:r>
              <a:rPr lang="en-US" sz="500">
                <a:latin typeface="Times New Roman" charset="0"/>
              </a:rPr>
              <a:t>Unexpanded stent lengths ranged from 8 to 38 mm and inflation diameters ranged from 6 to 18 mm.</a:t>
            </a:r>
          </a:p>
        </p:txBody>
      </p:sp>
    </p:spTree>
    <p:extLst>
      <p:ext uri="{BB962C8B-B14F-4D97-AF65-F5344CB8AC3E}">
        <p14:creationId xmlns:p14="http://schemas.microsoft.com/office/powerpoint/2010/main" val="931104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896DB650-AC26-F54B-B789-94B10D3A245E}" type="slidenum">
              <a:rPr lang="en-US">
                <a:latin typeface="Arial Narrow" charset="0"/>
              </a:rPr>
              <a:pPr/>
              <a:t>22</a:t>
            </a:fld>
            <a:endParaRPr lang="en-US">
              <a:latin typeface="Arial Narrow" charset="0"/>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lnSpc>
                <a:spcPct val="80000"/>
              </a:lnSpc>
            </a:pPr>
            <a:endParaRPr lang="en-US">
              <a:latin typeface="Times New Roman" charset="0"/>
            </a:endParaRPr>
          </a:p>
        </p:txBody>
      </p:sp>
    </p:spTree>
    <p:extLst>
      <p:ext uri="{BB962C8B-B14F-4D97-AF65-F5344CB8AC3E}">
        <p14:creationId xmlns:p14="http://schemas.microsoft.com/office/powerpoint/2010/main" val="4271865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896DB650-AC26-F54B-B789-94B10D3A245E}" type="slidenum">
              <a:rPr lang="en-US">
                <a:latin typeface="Arial Narrow" charset="0"/>
              </a:rPr>
              <a:pPr/>
              <a:t>23</a:t>
            </a:fld>
            <a:endParaRPr lang="en-US">
              <a:latin typeface="Arial Narrow" charset="0"/>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lnSpc>
                <a:spcPct val="80000"/>
              </a:lnSpc>
            </a:pPr>
            <a:endParaRPr lang="en-US">
              <a:latin typeface="Times New Roman" charset="0"/>
            </a:endParaRPr>
          </a:p>
        </p:txBody>
      </p:sp>
    </p:spTree>
    <p:extLst>
      <p:ext uri="{BB962C8B-B14F-4D97-AF65-F5344CB8AC3E}">
        <p14:creationId xmlns:p14="http://schemas.microsoft.com/office/powerpoint/2010/main" val="1287178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AA7540E6-A54A-0B42-8C03-664FB97CCA06}" type="slidenum">
              <a:rPr lang="en-US">
                <a:latin typeface="Arial Narrow" charset="0"/>
              </a:rPr>
              <a:pPr/>
              <a:t>24</a:t>
            </a:fld>
            <a:endParaRPr lang="en-US">
              <a:latin typeface="Arial Narrow" charset="0"/>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sz="500">
              <a:latin typeface="Times New Roman" charset="0"/>
            </a:endParaRPr>
          </a:p>
        </p:txBody>
      </p:sp>
    </p:spTree>
    <p:extLst>
      <p:ext uri="{BB962C8B-B14F-4D97-AF65-F5344CB8AC3E}">
        <p14:creationId xmlns:p14="http://schemas.microsoft.com/office/powerpoint/2010/main" val="3029566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896DB650-AC26-F54B-B789-94B10D3A245E}" type="slidenum">
              <a:rPr lang="en-US">
                <a:latin typeface="Arial Narrow" charset="0"/>
              </a:rPr>
              <a:pPr/>
              <a:t>25</a:t>
            </a:fld>
            <a:endParaRPr lang="en-US">
              <a:latin typeface="Arial Narrow" charset="0"/>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lnSpc>
                <a:spcPct val="80000"/>
              </a:lnSpc>
            </a:pPr>
            <a:endParaRPr lang="en-US">
              <a:latin typeface="Times New Roman" charset="0"/>
            </a:endParaRPr>
          </a:p>
        </p:txBody>
      </p:sp>
    </p:spTree>
    <p:extLst>
      <p:ext uri="{BB962C8B-B14F-4D97-AF65-F5344CB8AC3E}">
        <p14:creationId xmlns:p14="http://schemas.microsoft.com/office/powerpoint/2010/main" val="201233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38AE0FF6-D157-DE4D-8444-2471ECD5A657}" type="slidenum">
              <a:rPr lang="en-US">
                <a:latin typeface="Arial Narrow" charset="0"/>
              </a:rPr>
              <a:pPr/>
              <a:t>29</a:t>
            </a:fld>
            <a:endParaRPr lang="en-US">
              <a:latin typeface="Arial Narrow"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1408034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chor="t">
            <a:normAutofit/>
          </a:bodyPr>
          <a:lstStyle>
            <a:lvl1pPr marL="0" indent="0" algn="ctr">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3703004-BAE9-4BEF-A6B8-E1C280388BE6}" type="datetimeFigureOut">
              <a:rPr lang="en-US" smtClean="0"/>
              <a:pPr/>
              <a:t>1/29/2016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4E422-AF9B-4995-BC91-5AA7AA5152E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703004-BAE9-4BEF-A6B8-E1C280388BE6}" type="datetimeFigureOut">
              <a:rPr lang="en-US" smtClean="0"/>
              <a:pPr/>
              <a:t>1/29/2016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4E422-AF9B-4995-BC91-5AA7AA5152E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3703004-BAE9-4BEF-A6B8-E1C280388BE6}" type="datetimeFigureOut">
              <a:rPr lang="en-US" smtClean="0"/>
              <a:pPr/>
              <a:t>1/29/2016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4E422-AF9B-4995-BC91-5AA7AA5152E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838200" y="19050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00600" y="19050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838200" y="40386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5"/>
          <p:cNvSpPr>
            <a:spLocks noGrp="1" noChangeArrowheads="1"/>
          </p:cNvSpPr>
          <p:nvPr>
            <p:ph type="dt" sz="half" idx="10"/>
          </p:nvPr>
        </p:nvSpPr>
        <p:spPr>
          <a:ln/>
        </p:spPr>
        <p:txBody>
          <a:bodyPr/>
          <a:lstStyle>
            <a:lvl1pPr>
              <a:defRPr/>
            </a:lvl1pPr>
          </a:lstStyle>
          <a:p>
            <a:pPr>
              <a:defRPr/>
            </a:pPr>
            <a:endParaRPr lang="en-US"/>
          </a:p>
        </p:txBody>
      </p:sp>
      <p:sp>
        <p:nvSpPr>
          <p:cNvPr id="7" name="Rectangle 66"/>
          <p:cNvSpPr>
            <a:spLocks noGrp="1" noChangeArrowheads="1"/>
          </p:cNvSpPr>
          <p:nvPr>
            <p:ph type="ftr" sz="quarter" idx="11"/>
          </p:nvPr>
        </p:nvSpPr>
        <p:spPr>
          <a:ln/>
        </p:spPr>
        <p:txBody>
          <a:bodyPr/>
          <a:lstStyle>
            <a:lvl1pPr>
              <a:defRPr/>
            </a:lvl1pPr>
          </a:lstStyle>
          <a:p>
            <a:pPr>
              <a:defRPr/>
            </a:pPr>
            <a:endParaRPr lang="en-US"/>
          </a:p>
        </p:txBody>
      </p:sp>
      <p:sp>
        <p:nvSpPr>
          <p:cNvPr id="8" name="Rectangle 67"/>
          <p:cNvSpPr>
            <a:spLocks noGrp="1" noChangeArrowheads="1"/>
          </p:cNvSpPr>
          <p:nvPr>
            <p:ph type="sldNum" sz="quarter" idx="12"/>
          </p:nvPr>
        </p:nvSpPr>
        <p:spPr>
          <a:ln/>
        </p:spPr>
        <p:txBody>
          <a:bodyPr/>
          <a:lstStyle>
            <a:lvl1pPr>
              <a:defRPr/>
            </a:lvl1pPr>
          </a:lstStyle>
          <a:p>
            <a:pPr>
              <a:defRPr/>
            </a:pPr>
            <a:fld id="{0AFBDA29-CCF4-3849-B657-200F5A13AB89}"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905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800600" y="1905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5"/>
          <p:cNvSpPr>
            <a:spLocks noGrp="1" noChangeArrowheads="1"/>
          </p:cNvSpPr>
          <p:nvPr>
            <p:ph type="dt" sz="half" idx="10"/>
          </p:nvPr>
        </p:nvSpPr>
        <p:spPr>
          <a:ln/>
        </p:spPr>
        <p:txBody>
          <a:bodyPr/>
          <a:lstStyle>
            <a:lvl1pPr>
              <a:defRPr/>
            </a:lvl1pPr>
          </a:lstStyle>
          <a:p>
            <a:pPr>
              <a:defRPr/>
            </a:pPr>
            <a:endParaRPr lang="en-US"/>
          </a:p>
        </p:txBody>
      </p:sp>
      <p:sp>
        <p:nvSpPr>
          <p:cNvPr id="6" name="Rectangle 66"/>
          <p:cNvSpPr>
            <a:spLocks noGrp="1" noChangeArrowheads="1"/>
          </p:cNvSpPr>
          <p:nvPr>
            <p:ph type="ftr" sz="quarter" idx="11"/>
          </p:nvPr>
        </p:nvSpPr>
        <p:spPr>
          <a:ln/>
        </p:spPr>
        <p:txBody>
          <a:bodyPr/>
          <a:lstStyle>
            <a:lvl1pPr>
              <a:defRPr/>
            </a:lvl1pPr>
          </a:lstStyle>
          <a:p>
            <a:pPr>
              <a:defRPr/>
            </a:pPr>
            <a:endParaRPr lang="en-US"/>
          </a:p>
        </p:txBody>
      </p:sp>
      <p:sp>
        <p:nvSpPr>
          <p:cNvPr id="7" name="Rectangle 67"/>
          <p:cNvSpPr>
            <a:spLocks noGrp="1" noChangeArrowheads="1"/>
          </p:cNvSpPr>
          <p:nvPr>
            <p:ph type="sldNum" sz="quarter" idx="12"/>
          </p:nvPr>
        </p:nvSpPr>
        <p:spPr>
          <a:ln/>
        </p:spPr>
        <p:txBody>
          <a:bodyPr/>
          <a:lstStyle>
            <a:lvl1pPr>
              <a:defRPr/>
            </a:lvl1pPr>
          </a:lstStyle>
          <a:p>
            <a:pPr>
              <a:defRPr/>
            </a:pPr>
            <a:fld id="{EC25401A-C324-0C41-BA27-45D4D9077565}"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3703004-BAE9-4BEF-A6B8-E1C280388BE6}" type="datetimeFigureOut">
              <a:rPr lang="en-US" smtClean="0"/>
              <a:pPr/>
              <a:t>1/29/2016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4E422-AF9B-4995-BC91-5AA7AA5152E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703004-BAE9-4BEF-A6B8-E1C280388BE6}" type="datetimeFigureOut">
              <a:rPr lang="en-US" smtClean="0"/>
              <a:pPr/>
              <a:t>1/29/2016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4E422-AF9B-4995-BC91-5AA7AA5152E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3703004-BAE9-4BEF-A6B8-E1C280388BE6}" type="datetimeFigureOut">
              <a:rPr lang="en-US" smtClean="0"/>
              <a:pPr/>
              <a:t>1/29/2016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A4E422-AF9B-4995-BC91-5AA7AA5152E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3703004-BAE9-4BEF-A6B8-E1C280388BE6}" type="datetimeFigureOut">
              <a:rPr lang="en-US" smtClean="0"/>
              <a:pPr/>
              <a:t>1/29/2016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A4E422-AF9B-4995-BC91-5AA7AA5152E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3703004-BAE9-4BEF-A6B8-E1C280388BE6}" type="datetimeFigureOut">
              <a:rPr lang="en-US" smtClean="0"/>
              <a:pPr/>
              <a:t>1/29/2016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A4E422-AF9B-4995-BC91-5AA7AA5152E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703004-BAE9-4BEF-A6B8-E1C280388BE6}" type="datetimeFigureOut">
              <a:rPr lang="en-US" smtClean="0"/>
              <a:pPr/>
              <a:t>1/29/2016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A4E422-AF9B-4995-BC91-5AA7AA5152E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703004-BAE9-4BEF-A6B8-E1C280388BE6}" type="datetimeFigureOut">
              <a:rPr lang="en-US" smtClean="0"/>
              <a:pPr/>
              <a:t>1/29/2016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A4E422-AF9B-4995-BC91-5AA7AA5152E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nchor="t"/>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703004-BAE9-4BEF-A6B8-E1C280388BE6}" type="datetimeFigureOut">
              <a:rPr lang="en-US" smtClean="0"/>
              <a:pPr/>
              <a:t>1/29/2016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A4E422-AF9B-4995-BC91-5AA7AA5152E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www.chsd.org/"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11430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703004-BAE9-4BEF-A6B8-E1C280388BE6}" type="datetimeFigureOut">
              <a:rPr lang="en-US" smtClean="0"/>
              <a:pPr/>
              <a:t>1/29/2016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A4E422-AF9B-4995-BC91-5AA7AA5152EB}" type="slidenum">
              <a:rPr lang="en-US" smtClean="0"/>
              <a:pPr/>
              <a:t>‹#›</a:t>
            </a:fld>
            <a:endParaRPr lang="en-US"/>
          </a:p>
        </p:txBody>
      </p:sp>
      <p:pic>
        <p:nvPicPr>
          <p:cNvPr id="7" name="Picture 12" descr="Rady Children's Hospital">
            <a:hlinkClick r:id="rId15"/>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799030" y="0"/>
            <a:ext cx="1344970" cy="883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1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1060535" cy="1054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50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50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21.png"/><Relationship Id="rId5" Type="http://schemas.openxmlformats.org/officeDocument/2006/relationships/oleObject" Target="../embeddings/Microsoft_Word_97_-_2003_Document1.doc"/><Relationship Id="rId4" Type="http://schemas.openxmlformats.org/officeDocument/2006/relationships/oleObject" Target="../embeddings/oleObject1.bin"/></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image" Target="../media/image25.emf"/><Relationship Id="rId5" Type="http://schemas.openxmlformats.org/officeDocument/2006/relationships/oleObject" Target="../embeddings/Microsoft_Word_97_-_2003_Document2.doc"/><Relationship Id="rId4" Type="http://schemas.openxmlformats.org/officeDocument/2006/relationships/oleObject" Target="../embeddings/oleObject2.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vmlDrawing" Target="../drawings/vmlDrawing3.vml"/><Relationship Id="rId6" Type="http://schemas.openxmlformats.org/officeDocument/2006/relationships/image" Target="../media/image26.emf"/><Relationship Id="rId5" Type="http://schemas.openxmlformats.org/officeDocument/2006/relationships/oleObject" Target="../embeddings/Microsoft_Word_97_-_2003_Document3.doc"/><Relationship Id="rId4" Type="http://schemas.openxmlformats.org/officeDocument/2006/relationships/oleObject" Target="../embeddings/oleObject3.bin"/></Relationships>
</file>

<file path=ppt/slides/_rels/slide33.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notesSlide" Target="../notesSlides/notesSlide13.xml"/><Relationship Id="rId7" Type="http://schemas.openxmlformats.org/officeDocument/2006/relationships/oleObject" Target="../embeddings/Microsoft_Word_97_-_2003_Document4.doc"/><Relationship Id="rId2" Type="http://schemas.openxmlformats.org/officeDocument/2006/relationships/slideLayout" Target="../slideLayouts/slideLayout12.xml"/><Relationship Id="rId1" Type="http://schemas.openxmlformats.org/officeDocument/2006/relationships/vmlDrawing" Target="../drawings/vmlDrawing4.vml"/><Relationship Id="rId6" Type="http://schemas.openxmlformats.org/officeDocument/2006/relationships/oleObject" Target="../embeddings/oleObject5.bin"/><Relationship Id="rId11" Type="http://schemas.openxmlformats.org/officeDocument/2006/relationships/image" Target="../media/image29.emf"/><Relationship Id="rId5" Type="http://schemas.openxmlformats.org/officeDocument/2006/relationships/image" Target="../media/image27.png"/><Relationship Id="rId10" Type="http://schemas.openxmlformats.org/officeDocument/2006/relationships/oleObject" Target="../embeddings/Microsoft_Word_97_-_2003_Document5.doc"/><Relationship Id="rId4" Type="http://schemas.openxmlformats.org/officeDocument/2006/relationships/oleObject" Target="../embeddings/oleObject4.bin"/><Relationship Id="rId9" Type="http://schemas.openxmlformats.org/officeDocument/2006/relationships/oleObject" Target="../embeddings/oleObject6.bin"/></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39.tiff"/><Relationship Id="rId1" Type="http://schemas.openxmlformats.org/officeDocument/2006/relationships/slideLayout" Target="../slideLayouts/slideLayout2.xml"/><Relationship Id="rId5" Type="http://schemas.openxmlformats.org/officeDocument/2006/relationships/image" Target="../media/image40.tiff"/><Relationship Id="rId4" Type="http://schemas.openxmlformats.org/officeDocument/2006/relationships/image" Target="../media/image42.tiff"/></Relationships>
</file>

<file path=ppt/slides/_rels/slide48.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39.tiff"/><Relationship Id="rId1" Type="http://schemas.openxmlformats.org/officeDocument/2006/relationships/slideLayout" Target="../slideLayouts/slideLayout2.xml"/><Relationship Id="rId6" Type="http://schemas.openxmlformats.org/officeDocument/2006/relationships/image" Target="../media/image40.tiff"/><Relationship Id="rId5" Type="http://schemas.openxmlformats.org/officeDocument/2006/relationships/image" Target="../media/image42.tiff"/><Relationship Id="rId4" Type="http://schemas.openxmlformats.org/officeDocument/2006/relationships/image" Target="../media/image43.tiff"/></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5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8.jpe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49.png"/></Relationships>
</file>

<file path=ppt/slides/_rels/slide56.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9.xml"/><Relationship Id="rId5" Type="http://schemas.openxmlformats.org/officeDocument/2006/relationships/image" Target="../media/image58.png"/><Relationship Id="rId4" Type="http://schemas.openxmlformats.org/officeDocument/2006/relationships/image" Target="../media/image57.png"/></Relationships>
</file>

<file path=ppt/slides/_rels/slide6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676400"/>
            <a:ext cx="8382000" cy="1600327"/>
          </a:xfrm>
        </p:spPr>
        <p:txBody>
          <a:bodyPr>
            <a:noAutofit/>
          </a:bodyPr>
          <a:lstStyle/>
          <a:p>
            <a:r>
              <a:rPr lang="en-US" sz="4800" b="1" dirty="0" smtClean="0">
                <a:solidFill>
                  <a:srgbClr val="FFFF00"/>
                </a:solidFill>
              </a:rPr>
              <a:t>VISION by Outsider: What I need to do?</a:t>
            </a:r>
            <a:endParaRPr lang="en-US" sz="4000" b="1" dirty="0">
              <a:solidFill>
                <a:srgbClr val="FFFF00"/>
              </a:solidFill>
            </a:endParaRPr>
          </a:p>
        </p:txBody>
      </p:sp>
      <p:sp>
        <p:nvSpPr>
          <p:cNvPr id="3" name="Subtitle 2"/>
          <p:cNvSpPr>
            <a:spLocks noGrp="1"/>
          </p:cNvSpPr>
          <p:nvPr>
            <p:ph type="subTitle" idx="1"/>
          </p:nvPr>
        </p:nvSpPr>
        <p:spPr>
          <a:xfrm>
            <a:off x="228600" y="4800600"/>
            <a:ext cx="8686800" cy="1981200"/>
          </a:xfrm>
        </p:spPr>
        <p:txBody>
          <a:bodyPr>
            <a:normAutofit fontScale="92500" lnSpcReduction="10000"/>
          </a:bodyPr>
          <a:lstStyle/>
          <a:p>
            <a:r>
              <a:rPr lang="en-US" sz="2000" dirty="0" smtClean="0"/>
              <a:t>Professor Pediatrics, Division of Cardiology</a:t>
            </a:r>
          </a:p>
          <a:p>
            <a:r>
              <a:rPr lang="en-US" sz="2000" dirty="0" smtClean="0"/>
              <a:t>Director of Cardiac Cath lab,</a:t>
            </a:r>
          </a:p>
          <a:p>
            <a:r>
              <a:rPr lang="en-US" sz="2000" dirty="0" smtClean="0"/>
              <a:t>Rady Children's Hospital, </a:t>
            </a:r>
          </a:p>
          <a:p>
            <a:r>
              <a:rPr lang="en-US" sz="2000" dirty="0" smtClean="0"/>
              <a:t>UCSD</a:t>
            </a:r>
            <a:r>
              <a:rPr lang="en-US" sz="2000" dirty="0"/>
              <a:t>, </a:t>
            </a:r>
            <a:r>
              <a:rPr lang="en-US" sz="2000" dirty="0" smtClean="0"/>
              <a:t>San Diego</a:t>
            </a:r>
            <a:endParaRPr lang="en-US" sz="2000" dirty="0"/>
          </a:p>
        </p:txBody>
      </p:sp>
      <p:sp>
        <p:nvSpPr>
          <p:cNvPr id="4" name="TextBox 3"/>
          <p:cNvSpPr txBox="1"/>
          <p:nvPr/>
        </p:nvSpPr>
        <p:spPr>
          <a:xfrm>
            <a:off x="2690200" y="4191000"/>
            <a:ext cx="3865962" cy="584776"/>
          </a:xfrm>
          <a:prstGeom prst="rect">
            <a:avLst/>
          </a:prstGeom>
          <a:noFill/>
        </p:spPr>
        <p:txBody>
          <a:bodyPr wrap="none" rtlCol="0">
            <a:spAutoFit/>
          </a:bodyPr>
          <a:lstStyle/>
          <a:p>
            <a:r>
              <a:rPr lang="en-US" sz="3200" dirty="0" smtClean="0"/>
              <a:t>Howaida El-Said, MD</a:t>
            </a:r>
            <a:endParaRPr lang="en-US" sz="3200" dirty="0"/>
          </a:p>
        </p:txBody>
      </p:sp>
    </p:spTree>
    <p:extLst>
      <p:ext uri="{BB962C8B-B14F-4D97-AF65-F5344CB8AC3E}">
        <p14:creationId xmlns:p14="http://schemas.microsoft.com/office/powerpoint/2010/main" val="34477273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Picture 4" descr="Screen Shot 2016-01-03 at 2.28.3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56" y="762000"/>
            <a:ext cx="9567820" cy="2057400"/>
          </a:xfrm>
          <a:prstGeom prst="rect">
            <a:avLst/>
          </a:prstGeom>
        </p:spPr>
      </p:pic>
      <p:pic>
        <p:nvPicPr>
          <p:cNvPr id="3" name="Picture 2" descr="Screen Shot 2016-01-03 at 2.35.50 PM.png"/>
          <p:cNvPicPr>
            <a:picLocks noChangeAspect="1"/>
          </p:cNvPicPr>
          <p:nvPr/>
        </p:nvPicPr>
        <p:blipFill rotWithShape="1">
          <a:blip r:embed="rId3" cstate="print">
            <a:extLst>
              <a:ext uri="{28A0092B-C50C-407E-A947-70E740481C1C}">
                <a14:useLocalDpi xmlns:a14="http://schemas.microsoft.com/office/drawing/2010/main" val="0"/>
              </a:ext>
            </a:extLst>
          </a:blip>
          <a:srcRect l="6054" t="15026" r="4939"/>
          <a:stretch/>
        </p:blipFill>
        <p:spPr>
          <a:xfrm>
            <a:off x="685800" y="3124200"/>
            <a:ext cx="4905854" cy="3620450"/>
          </a:xfrm>
          <a:prstGeom prst="rect">
            <a:avLst/>
          </a:prstGeom>
        </p:spPr>
      </p:pic>
      <p:pic>
        <p:nvPicPr>
          <p:cNvPr id="4" name="Picture 3" descr="Screen Shot 2016-01-03 at 2.39.57 PM.png"/>
          <p:cNvPicPr>
            <a:picLocks noChangeAspect="1"/>
          </p:cNvPicPr>
          <p:nvPr/>
        </p:nvPicPr>
        <p:blipFill rotWithShape="1">
          <a:blip r:embed="rId4" cstate="print">
            <a:extLst>
              <a:ext uri="{28A0092B-C50C-407E-A947-70E740481C1C}">
                <a14:useLocalDpi xmlns:a14="http://schemas.microsoft.com/office/drawing/2010/main" val="0"/>
              </a:ext>
            </a:extLst>
          </a:blip>
          <a:srcRect l="2876" t="3619"/>
          <a:stretch/>
        </p:blipFill>
        <p:spPr>
          <a:xfrm>
            <a:off x="5943600" y="3439065"/>
            <a:ext cx="2563822" cy="2312930"/>
          </a:xfrm>
          <a:prstGeom prst="rect">
            <a:avLst/>
          </a:prstGeom>
        </p:spPr>
      </p:pic>
      <p:sp>
        <p:nvSpPr>
          <p:cNvPr id="6" name="TextBox 5"/>
          <p:cNvSpPr txBox="1"/>
          <p:nvPr/>
        </p:nvSpPr>
        <p:spPr>
          <a:xfrm>
            <a:off x="6477000" y="3551872"/>
            <a:ext cx="1295400" cy="1477328"/>
          </a:xfrm>
          <a:prstGeom prst="rect">
            <a:avLst/>
          </a:prstGeom>
          <a:noFill/>
        </p:spPr>
        <p:txBody>
          <a:bodyPr wrap="square" rtlCol="0">
            <a:spAutoFit/>
          </a:bodyPr>
          <a:lstStyle/>
          <a:p>
            <a:r>
              <a:rPr lang="en-US" dirty="0" smtClean="0"/>
              <a:t>Master’s of Engineering</a:t>
            </a:r>
          </a:p>
          <a:p>
            <a:r>
              <a:rPr lang="en-US" dirty="0" err="1" smtClean="0"/>
              <a:t>Khaled</a:t>
            </a:r>
            <a:r>
              <a:rPr lang="en-US" dirty="0" smtClean="0"/>
              <a:t> </a:t>
            </a:r>
          </a:p>
          <a:p>
            <a:r>
              <a:rPr lang="en-US" dirty="0" smtClean="0"/>
              <a:t>El-Said</a:t>
            </a:r>
          </a:p>
          <a:p>
            <a:r>
              <a:rPr lang="en-US" dirty="0"/>
              <a:t> </a:t>
            </a:r>
            <a:r>
              <a:rPr lang="en-US" dirty="0" smtClean="0"/>
              <a:t>         2002</a:t>
            </a:r>
            <a:endParaRPr lang="en-US" dirty="0"/>
          </a:p>
        </p:txBody>
      </p:sp>
    </p:spTree>
    <p:extLst>
      <p:ext uri="{BB962C8B-B14F-4D97-AF65-F5344CB8AC3E}">
        <p14:creationId xmlns:p14="http://schemas.microsoft.com/office/powerpoint/2010/main" val="41927201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noAutofit/>
          </a:bodyPr>
          <a:lstStyle/>
          <a:p>
            <a:r>
              <a:rPr lang="en-US" sz="3600" dirty="0" err="1" smtClean="0"/>
              <a:t>Stereolithographic</a:t>
            </a:r>
            <a:r>
              <a:rPr lang="en-US" sz="3600" dirty="0" smtClean="0"/>
              <a:t> modeling from MRI</a:t>
            </a:r>
            <a:endParaRPr lang="en-US" sz="3600" dirty="0"/>
          </a:p>
        </p:txBody>
      </p:sp>
      <p:pic>
        <p:nvPicPr>
          <p:cNvPr id="4" name="Picture 3" descr="Screen Shot 2016-01-03 at 2.31.17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1905000"/>
            <a:ext cx="3462130" cy="4953000"/>
          </a:xfrm>
          <a:prstGeom prst="rect">
            <a:avLst/>
          </a:prstGeom>
        </p:spPr>
      </p:pic>
      <p:pic>
        <p:nvPicPr>
          <p:cNvPr id="5" name="Picture 4" descr="Screen Shot 2016-01-03 at 2.31.5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1917700"/>
            <a:ext cx="4864100" cy="4635500"/>
          </a:xfrm>
          <a:prstGeom prst="rect">
            <a:avLst/>
          </a:prstGeom>
        </p:spPr>
      </p:pic>
    </p:spTree>
    <p:extLst>
      <p:ext uri="{BB962C8B-B14F-4D97-AF65-F5344CB8AC3E}">
        <p14:creationId xmlns:p14="http://schemas.microsoft.com/office/powerpoint/2010/main" val="20470780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Adjacent structures!!</a:t>
            </a:r>
            <a:endParaRPr lang="en-US" dirty="0"/>
          </a:p>
        </p:txBody>
      </p:sp>
      <p:pic>
        <p:nvPicPr>
          <p:cNvPr id="4" name="Content Placeholder 3" descr="Screen Shot 2016-01-03 at 12.18.47 PM.png"/>
          <p:cNvPicPr>
            <a:picLocks noGrp="1" noChangeAspect="1"/>
          </p:cNvPicPr>
          <p:nvPr>
            <p:ph idx="1"/>
          </p:nvPr>
        </p:nvPicPr>
        <p:blipFill>
          <a:blip r:embed="rId2">
            <a:extLst>
              <a:ext uri="{28A0092B-C50C-407E-A947-70E740481C1C}">
                <a14:useLocalDpi xmlns:a14="http://schemas.microsoft.com/office/drawing/2010/main" val="0"/>
              </a:ext>
            </a:extLst>
          </a:blip>
          <a:srcRect t="1804" b="1804"/>
          <a:stretch>
            <a:fillRect/>
          </a:stretch>
        </p:blipFill>
        <p:spPr/>
      </p:pic>
    </p:spTree>
    <p:extLst>
      <p:ext uri="{BB962C8B-B14F-4D97-AF65-F5344CB8AC3E}">
        <p14:creationId xmlns:p14="http://schemas.microsoft.com/office/powerpoint/2010/main" val="33248668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home run.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65200" y="1397000"/>
            <a:ext cx="9017000" cy="5080000"/>
          </a:xfrm>
          <a:prstGeom prst="rect">
            <a:avLst/>
          </a:prstGeom>
        </p:spPr>
      </p:pic>
    </p:spTree>
    <p:extLst>
      <p:ext uri="{BB962C8B-B14F-4D97-AF65-F5344CB8AC3E}">
        <p14:creationId xmlns:p14="http://schemas.microsoft.com/office/powerpoint/2010/main" val="1492684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Bronchial Compression</a:t>
            </a:r>
            <a:endParaRPr lang="en-US" dirty="0"/>
          </a:p>
        </p:txBody>
      </p:sp>
      <p:sp>
        <p:nvSpPr>
          <p:cNvPr id="3" name="Picture Placeholder 2"/>
          <p:cNvSpPr>
            <a:spLocks noGrp="1"/>
          </p:cNvSpPr>
          <p:nvPr>
            <p:ph type="pic" idx="1"/>
          </p:nvPr>
        </p:nvSpPr>
        <p:spPr/>
      </p:sp>
      <p:sp>
        <p:nvSpPr>
          <p:cNvPr id="5" name="Text Placeholder 4"/>
          <p:cNvSpPr>
            <a:spLocks noGrp="1"/>
          </p:cNvSpPr>
          <p:nvPr>
            <p:ph type="body" sz="half" idx="2"/>
          </p:nvPr>
        </p:nvSpPr>
        <p:spPr/>
        <p:txBody>
          <a:bodyPr/>
          <a:lstStyle/>
          <a:p>
            <a:endParaRPr lang="en-US"/>
          </a:p>
        </p:txBody>
      </p:sp>
      <p:pic>
        <p:nvPicPr>
          <p:cNvPr id="4" name="Picture 3" descr="photo 1.PNG"/>
          <p:cNvPicPr>
            <a:picLocks noChangeAspect="1"/>
          </p:cNvPicPr>
          <p:nvPr/>
        </p:nvPicPr>
        <p:blipFill>
          <a:blip r:embed="rId2"/>
          <a:srcRect l="3750" r="4375"/>
          <a:stretch>
            <a:fillRect/>
          </a:stretch>
        </p:blipFill>
        <p:spPr>
          <a:xfrm>
            <a:off x="1417320" y="914400"/>
            <a:ext cx="5974080" cy="36576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descr="Vascular ring still.png"/>
          <p:cNvPicPr>
            <a:picLocks noGrp="1" noChangeAspect="1"/>
          </p:cNvPicPr>
          <p:nvPr>
            <p:ph idx="1"/>
          </p:nvPr>
        </p:nvPicPr>
        <p:blipFill>
          <a:blip r:embed="rId2"/>
          <a:stretch>
            <a:fillRect/>
          </a:stretch>
        </p:blipFill>
        <p:spPr>
          <a:xfrm>
            <a:off x="708818" y="0"/>
            <a:ext cx="6682582" cy="6682582"/>
          </a:xfrm>
        </p:spPr>
      </p:pic>
      <p:cxnSp>
        <p:nvCxnSpPr>
          <p:cNvPr id="10" name="Straight Arrow Connector 9"/>
          <p:cNvCxnSpPr/>
          <p:nvPr/>
        </p:nvCxnSpPr>
        <p:spPr>
          <a:xfrm>
            <a:off x="2667000" y="2590800"/>
            <a:ext cx="1066800" cy="304800"/>
          </a:xfrm>
          <a:prstGeom prst="straightConnector1">
            <a:avLst/>
          </a:prstGeom>
          <a:ln w="57150"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3" name="Vascular ring.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95401" y="457200"/>
            <a:ext cx="6172200" cy="61722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report</a:t>
            </a:r>
            <a:endParaRPr lang="en-US" dirty="0"/>
          </a:p>
        </p:txBody>
      </p:sp>
      <p:sp>
        <p:nvSpPr>
          <p:cNvPr id="3" name="Content Placeholder 2"/>
          <p:cNvSpPr>
            <a:spLocks noGrp="1"/>
          </p:cNvSpPr>
          <p:nvPr>
            <p:ph idx="1"/>
          </p:nvPr>
        </p:nvSpPr>
        <p:spPr>
          <a:xfrm>
            <a:off x="4648200" y="5715000"/>
            <a:ext cx="4267200" cy="838199"/>
          </a:xfrm>
        </p:spPr>
        <p:txBody>
          <a:bodyPr>
            <a:normAutofit fontScale="92500"/>
          </a:bodyPr>
          <a:lstStyle/>
          <a:p>
            <a:pPr marL="514350" indent="-514350">
              <a:buNone/>
            </a:pPr>
            <a:r>
              <a:rPr lang="en-US" dirty="0" smtClean="0"/>
              <a:t>Pediatric Anesthesia 2005 </a:t>
            </a:r>
            <a:endParaRPr lang="en-US" dirty="0"/>
          </a:p>
        </p:txBody>
      </p:sp>
      <p:pic>
        <p:nvPicPr>
          <p:cNvPr id="5" name="Picture 4" descr="Picture 2.png"/>
          <p:cNvPicPr>
            <a:picLocks noChangeAspect="1"/>
          </p:cNvPicPr>
          <p:nvPr/>
        </p:nvPicPr>
        <p:blipFill>
          <a:blip r:embed="rId2"/>
          <a:stretch>
            <a:fillRect/>
          </a:stretch>
        </p:blipFill>
        <p:spPr>
          <a:xfrm>
            <a:off x="45016" y="1841698"/>
            <a:ext cx="9053968" cy="3174603"/>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3200400" y="6142037"/>
            <a:ext cx="5867400" cy="1020763"/>
          </a:xfrm>
        </p:spPr>
        <p:txBody>
          <a:bodyPr/>
          <a:lstStyle/>
          <a:p>
            <a:pPr lvl="0">
              <a:buNone/>
            </a:pPr>
            <a:r>
              <a:rPr lang="en-US" dirty="0" smtClean="0"/>
              <a:t>Cardiovascular Interventions 2009</a:t>
            </a:r>
          </a:p>
          <a:p>
            <a:endParaRPr lang="en-US" dirty="0"/>
          </a:p>
        </p:txBody>
      </p:sp>
      <p:pic>
        <p:nvPicPr>
          <p:cNvPr id="4" name="Picture 3" descr="Picture 10.png"/>
          <p:cNvPicPr>
            <a:picLocks noChangeAspect="1"/>
          </p:cNvPicPr>
          <p:nvPr/>
        </p:nvPicPr>
        <p:blipFill>
          <a:blip r:embed="rId2"/>
          <a:stretch>
            <a:fillRect/>
          </a:stretch>
        </p:blipFill>
        <p:spPr>
          <a:xfrm>
            <a:off x="137657" y="2514600"/>
            <a:ext cx="8853943" cy="1844572"/>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type="title"/>
          </p:nvPr>
        </p:nvSpPr>
        <p:spPr>
          <a:xfrm>
            <a:off x="609600" y="152400"/>
            <a:ext cx="7772400" cy="1143000"/>
          </a:xfrm>
        </p:spPr>
        <p:txBody>
          <a:bodyPr/>
          <a:lstStyle/>
          <a:p>
            <a:pPr eaLnBrk="1" hangingPunct="1"/>
            <a:endParaRPr lang="en-US" dirty="0">
              <a:latin typeface="Times New Roman" charset="0"/>
            </a:endParaRPr>
          </a:p>
        </p:txBody>
      </p:sp>
      <p:sp>
        <p:nvSpPr>
          <p:cNvPr id="22532" name="Rectangle 4" descr="Rectangle: Click to edit Master text styles&#10;Second level&#10;Third level&#10;Fourth level&#10;Fifth level"/>
          <p:cNvSpPr>
            <a:spLocks noGrp="1" noChangeArrowheads="1"/>
          </p:cNvSpPr>
          <p:nvPr>
            <p:ph type="body" idx="1"/>
          </p:nvPr>
        </p:nvSpPr>
        <p:spPr>
          <a:xfrm>
            <a:off x="457200" y="990600"/>
            <a:ext cx="8534400" cy="5105400"/>
          </a:xfrm>
        </p:spPr>
        <p:txBody>
          <a:bodyPr>
            <a:normAutofit/>
          </a:bodyPr>
          <a:lstStyle/>
          <a:p>
            <a:pPr eaLnBrk="1" hangingPunct="1"/>
            <a:r>
              <a:rPr lang="en-US" dirty="0" smtClean="0">
                <a:latin typeface="Times New Roman" charset="0"/>
              </a:rPr>
              <a:t>Review </a:t>
            </a:r>
            <a:r>
              <a:rPr lang="en-US" dirty="0">
                <a:latin typeface="Times New Roman" charset="0"/>
              </a:rPr>
              <a:t>of stents placed</a:t>
            </a:r>
            <a:r>
              <a:rPr lang="en-US" dirty="0" smtClean="0">
                <a:latin typeface="Times New Roman" charset="0"/>
              </a:rPr>
              <a:t> from  </a:t>
            </a:r>
            <a:r>
              <a:rPr lang="en-US" dirty="0">
                <a:latin typeface="Times New Roman" charset="0"/>
              </a:rPr>
              <a:t>August 2005 until November </a:t>
            </a:r>
            <a:r>
              <a:rPr lang="en-US" dirty="0" smtClean="0">
                <a:latin typeface="Times New Roman" charset="0"/>
              </a:rPr>
              <a:t>2007</a:t>
            </a:r>
          </a:p>
          <a:p>
            <a:pPr eaLnBrk="1" hangingPunct="1"/>
            <a:r>
              <a:rPr lang="en-US" dirty="0">
                <a:latin typeface="Times New Roman" charset="0"/>
              </a:rPr>
              <a:t>120 </a:t>
            </a:r>
            <a:r>
              <a:rPr lang="en-US" dirty="0" smtClean="0">
                <a:latin typeface="Times New Roman" charset="0"/>
              </a:rPr>
              <a:t>pts who received </a:t>
            </a:r>
            <a:r>
              <a:rPr lang="en-US" dirty="0">
                <a:latin typeface="Times New Roman" charset="0"/>
              </a:rPr>
              <a:t>147 </a:t>
            </a:r>
            <a:r>
              <a:rPr lang="en-US" dirty="0" smtClean="0">
                <a:latin typeface="Times New Roman" charset="0"/>
              </a:rPr>
              <a:t>stents</a:t>
            </a:r>
          </a:p>
          <a:p>
            <a:pPr eaLnBrk="1" hangingPunct="1"/>
            <a:r>
              <a:rPr lang="en-US" dirty="0" smtClean="0">
                <a:latin typeface="Times New Roman" charset="0"/>
              </a:rPr>
              <a:t>Those who </a:t>
            </a:r>
            <a:r>
              <a:rPr lang="en-US" dirty="0">
                <a:latin typeface="Times New Roman" charset="0"/>
              </a:rPr>
              <a:t>had</a:t>
            </a:r>
            <a:r>
              <a:rPr lang="en-US" dirty="0" smtClean="0">
                <a:latin typeface="Times New Roman" charset="0"/>
              </a:rPr>
              <a:t> CT angiography (CTA) </a:t>
            </a:r>
            <a:r>
              <a:rPr lang="en-US" dirty="0">
                <a:latin typeface="Times New Roman" charset="0"/>
              </a:rPr>
              <a:t>were </a:t>
            </a:r>
            <a:r>
              <a:rPr lang="en-US" dirty="0" smtClean="0">
                <a:latin typeface="Times New Roman" charset="0"/>
              </a:rPr>
              <a:t>analyzed</a:t>
            </a:r>
            <a:endParaRPr lang="en-US" dirty="0">
              <a:latin typeface="Times New Roman"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Vertical Text Placeholder 2"/>
          <p:cNvSpPr>
            <a:spLocks noGrp="1"/>
          </p:cNvSpPr>
          <p:nvPr>
            <p:ph type="body" orient="vert" idx="1"/>
          </p:nvPr>
        </p:nvSpPr>
        <p:spPr>
          <a:xfrm>
            <a:off x="-152400" y="1600200"/>
            <a:ext cx="8839200" cy="5486400"/>
          </a:xfrm>
        </p:spPr>
        <p:txBody>
          <a:bodyPr/>
          <a:lstStyle/>
          <a:p>
            <a:r>
              <a:rPr lang="en-US" sz="4400" dirty="0" smtClean="0"/>
              <a:t>I have no disclosur</a:t>
            </a:r>
            <a:r>
              <a:rPr lang="en-US" dirty="0" smtClean="0"/>
              <a:t>es</a:t>
            </a:r>
            <a:endParaRPr lang="en-US" dirty="0"/>
          </a:p>
        </p:txBody>
      </p:sp>
    </p:spTree>
    <p:extLst>
      <p:ext uri="{BB962C8B-B14F-4D97-AF65-F5344CB8AC3E}">
        <p14:creationId xmlns:p14="http://schemas.microsoft.com/office/powerpoint/2010/main" val="31893036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title"/>
          </p:nvPr>
        </p:nvSpPr>
        <p:spPr>
          <a:xfrm>
            <a:off x="609600" y="76200"/>
            <a:ext cx="7772400" cy="1143000"/>
          </a:xfrm>
        </p:spPr>
        <p:txBody>
          <a:bodyPr/>
          <a:lstStyle/>
          <a:p>
            <a:pPr eaLnBrk="1" hangingPunct="1"/>
            <a:endParaRPr lang="en-US" dirty="0">
              <a:latin typeface="Times New Roman" charset="0"/>
            </a:endParaRPr>
          </a:p>
        </p:txBody>
      </p:sp>
      <p:sp>
        <p:nvSpPr>
          <p:cNvPr id="26628" name="Rectangle 4" descr="Rectangle: Click to edit Master text styles&#10;Second level&#10;Third level&#10;Fourth level&#10;Fifth level"/>
          <p:cNvSpPr>
            <a:spLocks noGrp="1" noChangeArrowheads="1"/>
          </p:cNvSpPr>
          <p:nvPr>
            <p:ph type="body" idx="1"/>
          </p:nvPr>
        </p:nvSpPr>
        <p:spPr>
          <a:xfrm>
            <a:off x="228600" y="1447800"/>
            <a:ext cx="8534400" cy="4343400"/>
          </a:xfrm>
        </p:spPr>
        <p:txBody>
          <a:bodyPr>
            <a:normAutofit/>
          </a:bodyPr>
          <a:lstStyle/>
          <a:p>
            <a:pPr eaLnBrk="1" hangingPunct="1">
              <a:lnSpc>
                <a:spcPct val="80000"/>
              </a:lnSpc>
            </a:pPr>
            <a:r>
              <a:rPr lang="en-US" sz="4000" dirty="0">
                <a:latin typeface="Times New Roman" charset="0"/>
              </a:rPr>
              <a:t>Indications for post-stent CTA imaging</a:t>
            </a:r>
          </a:p>
          <a:p>
            <a:pPr lvl="1" eaLnBrk="1" hangingPunct="1">
              <a:lnSpc>
                <a:spcPct val="80000"/>
              </a:lnSpc>
            </a:pPr>
            <a:r>
              <a:rPr lang="en-US" sz="3600" dirty="0">
                <a:latin typeface="Times New Roman" charset="0"/>
                <a:ea typeface="ＭＳ Ｐゴシック" charset="-128"/>
              </a:rPr>
              <a:t>Inability to wean from ventilator support</a:t>
            </a:r>
          </a:p>
          <a:p>
            <a:pPr lvl="1" eaLnBrk="1" hangingPunct="1">
              <a:lnSpc>
                <a:spcPct val="80000"/>
              </a:lnSpc>
            </a:pPr>
            <a:r>
              <a:rPr lang="en-US" sz="3600" dirty="0">
                <a:latin typeface="Times New Roman" charset="0"/>
                <a:ea typeface="ＭＳ Ｐゴシック" charset="-128"/>
              </a:rPr>
              <a:t>Persistent coughing episodes</a:t>
            </a:r>
          </a:p>
          <a:p>
            <a:pPr lvl="1" eaLnBrk="1" hangingPunct="1">
              <a:lnSpc>
                <a:spcPct val="80000"/>
              </a:lnSpc>
            </a:pPr>
            <a:r>
              <a:rPr lang="en-US" sz="3600" dirty="0">
                <a:latin typeface="Times New Roman" charset="0"/>
                <a:ea typeface="ＭＳ Ｐゴシック" charset="-128"/>
              </a:rPr>
              <a:t>Continued hypoxia</a:t>
            </a:r>
          </a:p>
          <a:p>
            <a:pPr lvl="1" eaLnBrk="1" hangingPunct="1">
              <a:lnSpc>
                <a:spcPct val="80000"/>
              </a:lnSpc>
            </a:pPr>
            <a:r>
              <a:rPr lang="en-US" sz="3600" dirty="0">
                <a:latin typeface="Times New Roman" charset="0"/>
                <a:ea typeface="ＭＳ Ｐゴシック" charset="-128"/>
              </a:rPr>
              <a:t>Follow-up study after complex repairs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4" descr="Rectangle: Click to edit Master text styles&#10;Second level&#10;Third level&#10;Fourth level&#10;Fifth level"/>
          <p:cNvSpPr>
            <a:spLocks noGrp="1" noChangeArrowheads="1"/>
          </p:cNvSpPr>
          <p:nvPr>
            <p:ph type="body" idx="1"/>
          </p:nvPr>
        </p:nvSpPr>
        <p:spPr>
          <a:xfrm>
            <a:off x="457200" y="1447800"/>
            <a:ext cx="8534400" cy="4953000"/>
          </a:xfrm>
        </p:spPr>
        <p:txBody>
          <a:bodyPr>
            <a:normAutofit/>
          </a:bodyPr>
          <a:lstStyle/>
          <a:p>
            <a:pPr eaLnBrk="1" hangingPunct="1">
              <a:lnSpc>
                <a:spcPct val="80000"/>
              </a:lnSpc>
            </a:pPr>
            <a:r>
              <a:rPr lang="en-US" sz="3600" dirty="0" smtClean="0">
                <a:latin typeface="Times New Roman" charset="0"/>
              </a:rPr>
              <a:t>21/120 pts </a:t>
            </a:r>
            <a:r>
              <a:rPr lang="en-US" sz="3600" dirty="0">
                <a:latin typeface="Times New Roman" charset="0"/>
              </a:rPr>
              <a:t>underwent post-stent</a:t>
            </a:r>
            <a:r>
              <a:rPr lang="en-US" sz="3600" dirty="0" smtClean="0">
                <a:latin typeface="Times New Roman" charset="0"/>
              </a:rPr>
              <a:t> CTA</a:t>
            </a:r>
          </a:p>
          <a:p>
            <a:pPr>
              <a:lnSpc>
                <a:spcPct val="80000"/>
              </a:lnSpc>
            </a:pPr>
            <a:r>
              <a:rPr lang="en-US" sz="3600" dirty="0" smtClean="0">
                <a:latin typeface="Times New Roman" charset="0"/>
              </a:rPr>
              <a:t>Age: median 10 </a:t>
            </a:r>
            <a:r>
              <a:rPr lang="en-US" sz="3600" dirty="0" err="1" smtClean="0">
                <a:latin typeface="Times New Roman" charset="0"/>
              </a:rPr>
              <a:t>m</a:t>
            </a:r>
            <a:r>
              <a:rPr lang="en-US" sz="3600" dirty="0" smtClean="0">
                <a:latin typeface="Times New Roman" charset="0"/>
              </a:rPr>
              <a:t> (1 d-17 </a:t>
            </a:r>
            <a:r>
              <a:rPr lang="en-US" sz="3600" dirty="0" err="1" smtClean="0">
                <a:latin typeface="Times New Roman" charset="0"/>
              </a:rPr>
              <a:t>y</a:t>
            </a:r>
            <a:r>
              <a:rPr lang="en-US" sz="3600" dirty="0" smtClean="0">
                <a:latin typeface="Times New Roman" charset="0"/>
              </a:rPr>
              <a:t>)</a:t>
            </a:r>
          </a:p>
          <a:p>
            <a:pPr>
              <a:lnSpc>
                <a:spcPct val="80000"/>
              </a:lnSpc>
            </a:pPr>
            <a:r>
              <a:rPr lang="en-US" sz="3600" dirty="0" smtClean="0">
                <a:latin typeface="Times New Roman" charset="0"/>
              </a:rPr>
              <a:t>Wt: </a:t>
            </a:r>
            <a:r>
              <a:rPr lang="en-US" sz="3600" dirty="0" smtClean="0">
                <a:latin typeface="Times New Roman" charset="0"/>
                <a:ea typeface="ＭＳ Ｐゴシック" charset="-128"/>
              </a:rPr>
              <a:t>median 7.3 kg (</a:t>
            </a:r>
            <a:r>
              <a:rPr lang="en-US" sz="3600" dirty="0" smtClean="0">
                <a:latin typeface="Times New Roman" charset="0"/>
              </a:rPr>
              <a:t>2.7-80 kg</a:t>
            </a:r>
            <a:r>
              <a:rPr lang="en-US" sz="3600" dirty="0" smtClean="0">
                <a:latin typeface="Times New Roman" charset="0"/>
                <a:ea typeface="ＭＳ Ｐゴシック" charset="-128"/>
              </a:rPr>
              <a:t>)</a:t>
            </a:r>
          </a:p>
          <a:p>
            <a:pPr eaLnBrk="1" hangingPunct="1">
              <a:lnSpc>
                <a:spcPct val="80000"/>
              </a:lnSpc>
            </a:pPr>
            <a:r>
              <a:rPr lang="en-US" sz="3600" dirty="0">
                <a:latin typeface="Times New Roman" charset="0"/>
              </a:rPr>
              <a:t>22 stents were implanted in 21 </a:t>
            </a:r>
            <a:r>
              <a:rPr lang="en-US" sz="3600" dirty="0" smtClean="0">
                <a:latin typeface="Times New Roman" charset="0"/>
              </a:rPr>
              <a:t>pts</a:t>
            </a:r>
            <a:endParaRPr lang="en-US" sz="3200" dirty="0" smtClean="0">
              <a:latin typeface="Times New Roman" charset="0"/>
              <a:ea typeface="ＭＳ Ｐゴシック" charset="-128"/>
            </a:endParaRPr>
          </a:p>
          <a:p>
            <a:pPr eaLnBrk="1" hangingPunct="1">
              <a:lnSpc>
                <a:spcPct val="80000"/>
              </a:lnSpc>
            </a:pPr>
            <a:r>
              <a:rPr lang="en-US" sz="3600" dirty="0" smtClean="0">
                <a:latin typeface="Times New Roman" charset="0"/>
              </a:rPr>
              <a:t>Stent length (8-38 mm)</a:t>
            </a:r>
          </a:p>
          <a:p>
            <a:pPr eaLnBrk="1" hangingPunct="1">
              <a:lnSpc>
                <a:spcPct val="80000"/>
              </a:lnSpc>
            </a:pPr>
            <a:r>
              <a:rPr lang="en-US" sz="3600" dirty="0" smtClean="0">
                <a:latin typeface="Times New Roman" charset="0"/>
              </a:rPr>
              <a:t>Diameter (6-18 mm)</a:t>
            </a:r>
            <a:endParaRPr lang="en-US" sz="3600" dirty="0">
              <a:latin typeface="Times New Roman"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4" descr="Rectangle: Click to edit Master text styles&#10;Second level&#10;Third level&#10;Fourth level&#10;Fifth level"/>
          <p:cNvSpPr>
            <a:spLocks noGrp="1" noChangeArrowheads="1"/>
          </p:cNvSpPr>
          <p:nvPr>
            <p:ph type="body" idx="1"/>
          </p:nvPr>
        </p:nvSpPr>
        <p:spPr>
          <a:xfrm>
            <a:off x="304800" y="1371600"/>
            <a:ext cx="8534400" cy="5334000"/>
          </a:xfrm>
        </p:spPr>
        <p:txBody>
          <a:bodyPr>
            <a:normAutofit/>
          </a:bodyPr>
          <a:lstStyle/>
          <a:p>
            <a:pPr eaLnBrk="1" hangingPunct="1">
              <a:lnSpc>
                <a:spcPct val="80000"/>
              </a:lnSpc>
            </a:pPr>
            <a:r>
              <a:rPr lang="en-US" sz="4000" dirty="0">
                <a:latin typeface="Times New Roman" charset="0"/>
              </a:rPr>
              <a:t>6/21 (29%)</a:t>
            </a:r>
            <a:r>
              <a:rPr lang="en-US" sz="4000" dirty="0" smtClean="0">
                <a:latin typeface="Times New Roman" charset="0"/>
              </a:rPr>
              <a:t> had </a:t>
            </a:r>
            <a:r>
              <a:rPr lang="en-US" sz="4000" dirty="0">
                <a:latin typeface="Times New Roman" charset="0"/>
              </a:rPr>
              <a:t>bronchial </a:t>
            </a:r>
            <a:r>
              <a:rPr lang="en-US" sz="4000" dirty="0" smtClean="0">
                <a:latin typeface="Times New Roman" charset="0"/>
              </a:rPr>
              <a:t>compression</a:t>
            </a:r>
          </a:p>
          <a:p>
            <a:pPr eaLnBrk="1" hangingPunct="1">
              <a:lnSpc>
                <a:spcPct val="80000"/>
              </a:lnSpc>
            </a:pPr>
            <a:endParaRPr lang="en-US" sz="4000" dirty="0" smtClean="0">
              <a:latin typeface="Times New Roman" charset="0"/>
            </a:endParaRPr>
          </a:p>
          <a:p>
            <a:pPr>
              <a:lnSpc>
                <a:spcPct val="80000"/>
              </a:lnSpc>
            </a:pPr>
            <a:r>
              <a:rPr lang="en-US" sz="4000" dirty="0" smtClean="0">
                <a:latin typeface="Times New Roman" charset="0"/>
              </a:rPr>
              <a:t>5/21 (23%) had significant, clinically apparent adverse events from stent bronchial compression, one patient was asymptomatic</a:t>
            </a:r>
          </a:p>
          <a:p>
            <a:pPr>
              <a:lnSpc>
                <a:spcPct val="80000"/>
              </a:lnSpc>
            </a:pPr>
            <a:endParaRPr lang="en-US" sz="4000" dirty="0" smtClean="0">
              <a:latin typeface="Times New Roman" charset="0"/>
            </a:endParaRPr>
          </a:p>
          <a:p>
            <a:pPr eaLnBrk="1" hangingPunct="1">
              <a:lnSpc>
                <a:spcPct val="80000"/>
              </a:lnSpc>
            </a:pPr>
            <a:r>
              <a:rPr lang="en-US" sz="4000" i="1" dirty="0" smtClean="0">
                <a:latin typeface="Times New Roman" charset="0"/>
              </a:rPr>
              <a:t>At </a:t>
            </a:r>
            <a:r>
              <a:rPr lang="en-US" sz="4000" i="1" dirty="0">
                <a:latin typeface="Times New Roman" charset="0"/>
              </a:rPr>
              <a:t>least</a:t>
            </a:r>
            <a:r>
              <a:rPr lang="en-US" sz="4000" dirty="0">
                <a:latin typeface="Times New Roman" charset="0"/>
              </a:rPr>
              <a:t> 5% (6/120) of all </a:t>
            </a:r>
            <a:r>
              <a:rPr lang="en-US" sz="4000" dirty="0" err="1">
                <a:latin typeface="Times New Roman" charset="0"/>
              </a:rPr>
              <a:t>stented</a:t>
            </a:r>
            <a:r>
              <a:rPr lang="en-US" sz="4000" dirty="0">
                <a:latin typeface="Times New Roman" charset="0"/>
              </a:rPr>
              <a:t> </a:t>
            </a:r>
            <a:r>
              <a:rPr lang="en-US" sz="4000" dirty="0" smtClean="0">
                <a:latin typeface="Times New Roman" charset="0"/>
              </a:rPr>
              <a:t>pts </a:t>
            </a:r>
            <a:r>
              <a:rPr lang="en-US" sz="4000" dirty="0">
                <a:latin typeface="Times New Roman" charset="0"/>
              </a:rPr>
              <a:t>had bronchial </a:t>
            </a:r>
            <a:r>
              <a:rPr lang="en-US" sz="4000" dirty="0" smtClean="0">
                <a:latin typeface="Times New Roman" charset="0"/>
              </a:rPr>
              <a:t>compression</a:t>
            </a:r>
          </a:p>
          <a:p>
            <a:pPr eaLnBrk="1" hangingPunct="1">
              <a:lnSpc>
                <a:spcPct val="80000"/>
              </a:lnSpc>
            </a:pPr>
            <a:endParaRPr lang="en-US" sz="4000" dirty="0" smtClean="0">
              <a:latin typeface="Times New Roman"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4" descr="Rectangle: Click to edit Master text styles&#10;Second level&#10;Third level&#10;Fourth level&#10;Fifth level"/>
          <p:cNvSpPr>
            <a:spLocks noGrp="1" noChangeArrowheads="1"/>
          </p:cNvSpPr>
          <p:nvPr>
            <p:ph type="body" idx="1"/>
          </p:nvPr>
        </p:nvSpPr>
        <p:spPr>
          <a:xfrm>
            <a:off x="609600" y="762000"/>
            <a:ext cx="8305800" cy="5410200"/>
          </a:xfrm>
        </p:spPr>
        <p:txBody>
          <a:bodyPr>
            <a:noAutofit/>
          </a:bodyPr>
          <a:lstStyle/>
          <a:p>
            <a:pPr eaLnBrk="1" hangingPunct="1">
              <a:lnSpc>
                <a:spcPct val="80000"/>
              </a:lnSpc>
              <a:buNone/>
            </a:pPr>
            <a:endParaRPr lang="en-US" dirty="0" smtClean="0">
              <a:latin typeface="Times New Roman" charset="0"/>
            </a:endParaRPr>
          </a:p>
          <a:p>
            <a:pPr eaLnBrk="1" hangingPunct="1">
              <a:lnSpc>
                <a:spcPct val="80000"/>
              </a:lnSpc>
            </a:pPr>
            <a:r>
              <a:rPr lang="en-US" sz="4000" dirty="0">
                <a:latin typeface="Times New Roman" charset="0"/>
              </a:rPr>
              <a:t>2/6 </a:t>
            </a:r>
            <a:r>
              <a:rPr lang="en-US" sz="4000" dirty="0" smtClean="0">
                <a:latin typeface="Times New Roman" charset="0"/>
              </a:rPr>
              <a:t>pts expired </a:t>
            </a:r>
            <a:r>
              <a:rPr lang="en-US" sz="4000" dirty="0">
                <a:latin typeface="Times New Roman" charset="0"/>
              </a:rPr>
              <a:t>as a result of</a:t>
            </a:r>
            <a:r>
              <a:rPr lang="en-US" sz="4000" dirty="0" smtClean="0">
                <a:latin typeface="Times New Roman" charset="0"/>
              </a:rPr>
              <a:t> this complication</a:t>
            </a:r>
          </a:p>
          <a:p>
            <a:pPr eaLnBrk="1" hangingPunct="1">
              <a:lnSpc>
                <a:spcPct val="80000"/>
              </a:lnSpc>
            </a:pPr>
            <a:endParaRPr lang="en-US" sz="4000" dirty="0" smtClean="0">
              <a:latin typeface="Times New Roman" charset="0"/>
            </a:endParaRPr>
          </a:p>
          <a:p>
            <a:pPr eaLnBrk="1" hangingPunct="1">
              <a:lnSpc>
                <a:spcPct val="80000"/>
              </a:lnSpc>
            </a:pPr>
            <a:r>
              <a:rPr lang="en-US" sz="4000" dirty="0">
                <a:latin typeface="Times New Roman" charset="0"/>
              </a:rPr>
              <a:t>Of the 4 surviving </a:t>
            </a:r>
            <a:r>
              <a:rPr lang="en-US" sz="4000" dirty="0" smtClean="0">
                <a:latin typeface="Times New Roman" charset="0"/>
              </a:rPr>
              <a:t>pts</a:t>
            </a:r>
            <a:endParaRPr lang="en-US" sz="4000" dirty="0">
              <a:latin typeface="Times New Roman" charset="0"/>
            </a:endParaRPr>
          </a:p>
          <a:p>
            <a:pPr lvl="1" eaLnBrk="1" hangingPunct="1">
              <a:lnSpc>
                <a:spcPct val="80000"/>
              </a:lnSpc>
            </a:pPr>
            <a:r>
              <a:rPr lang="en-US" sz="3600" dirty="0">
                <a:latin typeface="Times New Roman" charset="0"/>
                <a:ea typeface="ＭＳ Ｐゴシック" charset="-128"/>
              </a:rPr>
              <a:t>1 required a </a:t>
            </a:r>
            <a:r>
              <a:rPr lang="en-US" sz="3600" dirty="0" err="1">
                <a:latin typeface="Times New Roman" charset="0"/>
                <a:ea typeface="ＭＳ Ｐゴシック" charset="-128"/>
              </a:rPr>
              <a:t>tracheostomy</a:t>
            </a:r>
            <a:endParaRPr lang="en-US" sz="3600" dirty="0">
              <a:latin typeface="Times New Roman" charset="0"/>
              <a:ea typeface="ＭＳ Ｐゴシック" charset="-128"/>
            </a:endParaRPr>
          </a:p>
          <a:p>
            <a:pPr lvl="1" eaLnBrk="1" hangingPunct="1">
              <a:lnSpc>
                <a:spcPct val="80000"/>
              </a:lnSpc>
            </a:pPr>
            <a:r>
              <a:rPr lang="en-US" sz="3600" dirty="0">
                <a:latin typeface="Times New Roman" charset="0"/>
                <a:ea typeface="ＭＳ Ｐゴシック" charset="-128"/>
              </a:rPr>
              <a:t>1 was asymptomatic</a:t>
            </a:r>
          </a:p>
          <a:p>
            <a:pPr lvl="1" eaLnBrk="1" hangingPunct="1">
              <a:lnSpc>
                <a:spcPct val="80000"/>
              </a:lnSpc>
            </a:pPr>
            <a:r>
              <a:rPr lang="en-US" sz="3600" dirty="0">
                <a:latin typeface="Times New Roman" charset="0"/>
                <a:ea typeface="ＭＳ Ｐゴシック" charset="-128"/>
              </a:rPr>
              <a:t>2 required slow weaning from mechanical </a:t>
            </a:r>
            <a:r>
              <a:rPr lang="en-US" sz="3600" dirty="0" smtClean="0">
                <a:latin typeface="Times New Roman" charset="0"/>
                <a:ea typeface="ＭＳ Ｐゴシック" charset="-128"/>
              </a:rPr>
              <a:t>ventilation (9,16 days)</a:t>
            </a:r>
            <a:endParaRPr lang="en-US" sz="3200" dirty="0">
              <a:latin typeface="Times New Roman" charset="0"/>
              <a:ea typeface="ＭＳ Ｐゴシック" charset="-128"/>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3"/>
          <p:cNvSpPr>
            <a:spLocks noGrp="1" noChangeArrowheads="1"/>
          </p:cNvSpPr>
          <p:nvPr>
            <p:ph type="title"/>
          </p:nvPr>
        </p:nvSpPr>
        <p:spPr/>
        <p:txBody>
          <a:bodyPr/>
          <a:lstStyle/>
          <a:p>
            <a:pPr eaLnBrk="1" hangingPunct="1"/>
            <a:r>
              <a:rPr lang="en-US">
                <a:latin typeface="Times New Roman" charset="0"/>
              </a:rPr>
              <a:t>Results</a:t>
            </a:r>
          </a:p>
        </p:txBody>
      </p:sp>
      <p:graphicFrame>
        <p:nvGraphicFramePr>
          <p:cNvPr id="30723" name="Object 3"/>
          <p:cNvGraphicFramePr>
            <a:graphicFrameLocks noChangeAspect="1"/>
          </p:cNvGraphicFramePr>
          <p:nvPr/>
        </p:nvGraphicFramePr>
        <p:xfrm>
          <a:off x="152400" y="1295401"/>
          <a:ext cx="8861254" cy="5111750"/>
        </p:xfrm>
        <a:graphic>
          <a:graphicData uri="http://schemas.openxmlformats.org/presentationml/2006/ole">
            <mc:AlternateContent xmlns:mc="http://schemas.openxmlformats.org/markup-compatibility/2006">
              <mc:Choice xmlns:v="urn:schemas-microsoft-com:vml" Requires="v">
                <p:oleObj spid="_x0000_s143415" name="Document" r:id="rId5" imgW="6426200" imgH="3708400" progId="Word.Document.8">
                  <p:embed/>
                </p:oleObj>
              </mc:Choice>
              <mc:Fallback>
                <p:oleObj name="Document" r:id="rId5" imgW="6426200" imgH="3708400" progId="Word.Document.8">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1295401"/>
                        <a:ext cx="8861254" cy="511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4" name="Rectangle 3"/>
          <p:cNvSpPr/>
          <p:nvPr/>
        </p:nvSpPr>
        <p:spPr>
          <a:xfrm>
            <a:off x="5943600" y="1905000"/>
            <a:ext cx="1600200" cy="3886200"/>
          </a:xfrm>
          <a:prstGeom prst="rect">
            <a:avLst/>
          </a:pr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3200400" y="2667000"/>
            <a:ext cx="12954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648200" y="1905000"/>
            <a:ext cx="1219200" cy="609600"/>
          </a:xfrm>
          <a:prstGeom prst="rect">
            <a:avLst/>
          </a:prstGeom>
          <a:noFill/>
          <a:ln w="57150" cap="flat" cmpd="sng" algn="ctr">
            <a:solidFill>
              <a:srgbClr val="FF66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648200" y="4648200"/>
            <a:ext cx="1219200" cy="609600"/>
          </a:xfrm>
          <a:prstGeom prst="rect">
            <a:avLst/>
          </a:prstGeom>
          <a:noFill/>
          <a:ln w="57150" cap="flat" cmpd="sng" algn="ctr">
            <a:solidFill>
              <a:srgbClr val="FF66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648200" y="3962400"/>
            <a:ext cx="1219200" cy="609600"/>
          </a:xfrm>
          <a:prstGeom prst="rect">
            <a:avLst/>
          </a:prstGeom>
          <a:noFill/>
          <a:ln w="57150" cap="flat" cmpd="sng" algn="ctr">
            <a:solidFill>
              <a:srgbClr val="FF66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1"/>
          <p:cNvGrpSpPr/>
          <p:nvPr/>
        </p:nvGrpSpPr>
        <p:grpSpPr>
          <a:xfrm>
            <a:off x="7620000" y="1981200"/>
            <a:ext cx="1371600" cy="2590800"/>
            <a:chOff x="7620000" y="1981200"/>
            <a:chExt cx="1371600" cy="2590800"/>
          </a:xfrm>
        </p:grpSpPr>
        <p:sp>
          <p:nvSpPr>
            <p:cNvPr id="9" name="Rectangle 8"/>
            <p:cNvSpPr/>
            <p:nvPr/>
          </p:nvSpPr>
          <p:spPr>
            <a:xfrm>
              <a:off x="7620000" y="1981200"/>
              <a:ext cx="1371600" cy="609600"/>
            </a:xfrm>
            <a:prstGeom prst="rect">
              <a:avLst/>
            </a:prstGeom>
            <a:noFill/>
            <a:ln w="57150"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7620000" y="3962400"/>
              <a:ext cx="1371600" cy="609600"/>
            </a:xfrm>
            <a:prstGeom prst="rect">
              <a:avLst/>
            </a:prstGeom>
            <a:noFill/>
            <a:ln w="57150"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Rectangle 10"/>
          <p:cNvSpPr/>
          <p:nvPr/>
        </p:nvSpPr>
        <p:spPr>
          <a:xfrm>
            <a:off x="7620000" y="2667000"/>
            <a:ext cx="1371600" cy="609600"/>
          </a:xfrm>
          <a:prstGeom prst="rect">
            <a:avLst/>
          </a:prstGeom>
          <a:noFill/>
          <a:ln w="57150"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7620000" y="5257800"/>
            <a:ext cx="1371600" cy="609600"/>
          </a:xfrm>
          <a:prstGeom prst="rect">
            <a:avLst/>
          </a:prstGeom>
          <a:noFill/>
          <a:ln w="57150"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lide(fromBottom)">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slide(fromBottom)">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slide(fromBottom)">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slide(fromBottom)">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2" presetClass="entr" presetSubtype="4"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slide(fromBottom)">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4"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slide(fromBottom)">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1"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4" descr="Rectangle: Click to edit Master text styles&#10;Second level&#10;Third level&#10;Fourth level&#10;Fifth level"/>
          <p:cNvSpPr>
            <a:spLocks noGrp="1" noChangeArrowheads="1"/>
          </p:cNvSpPr>
          <p:nvPr>
            <p:ph type="body" idx="1"/>
          </p:nvPr>
        </p:nvSpPr>
        <p:spPr>
          <a:xfrm>
            <a:off x="762000" y="685800"/>
            <a:ext cx="8305800" cy="5410200"/>
          </a:xfrm>
        </p:spPr>
        <p:txBody>
          <a:bodyPr>
            <a:noAutofit/>
          </a:bodyPr>
          <a:lstStyle/>
          <a:p>
            <a:pPr eaLnBrk="1" hangingPunct="1">
              <a:lnSpc>
                <a:spcPct val="80000"/>
              </a:lnSpc>
            </a:pPr>
            <a:r>
              <a:rPr lang="en-US" dirty="0" smtClean="0">
                <a:latin typeface="Times New Roman" charset="0"/>
              </a:rPr>
              <a:t>5</a:t>
            </a:r>
            <a:r>
              <a:rPr lang="en-US" dirty="0">
                <a:latin typeface="Times New Roman" charset="0"/>
              </a:rPr>
              <a:t>/6 (83%) had aortic arch anomalies and subsequent arch reconstruction</a:t>
            </a:r>
            <a:r>
              <a:rPr lang="en-US" dirty="0" smtClean="0">
                <a:latin typeface="Times New Roman" charset="0"/>
              </a:rPr>
              <a:t> or </a:t>
            </a:r>
            <a:r>
              <a:rPr lang="en-US" dirty="0">
                <a:latin typeface="Times New Roman" charset="0"/>
              </a:rPr>
              <a:t>hybrid </a:t>
            </a:r>
            <a:r>
              <a:rPr lang="en-US" dirty="0" smtClean="0">
                <a:latin typeface="Times New Roman" charset="0"/>
              </a:rPr>
              <a:t>interventions</a:t>
            </a:r>
          </a:p>
          <a:p>
            <a:pPr eaLnBrk="1" hangingPunct="1">
              <a:lnSpc>
                <a:spcPct val="80000"/>
              </a:lnSpc>
              <a:buNone/>
            </a:pPr>
            <a:endParaRPr lang="en-US" dirty="0" smtClean="0">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build="p" bldLvl="2"/>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geometry</a:t>
            </a:r>
            <a:endParaRPr lang="en-US" dirty="0"/>
          </a:p>
        </p:txBody>
      </p:sp>
      <p:grpSp>
        <p:nvGrpSpPr>
          <p:cNvPr id="3" name="Group 21"/>
          <p:cNvGrpSpPr/>
          <p:nvPr/>
        </p:nvGrpSpPr>
        <p:grpSpPr>
          <a:xfrm>
            <a:off x="1524000" y="2133600"/>
            <a:ext cx="3048000" cy="4038600"/>
            <a:chOff x="1524000" y="2133600"/>
            <a:chExt cx="3048000" cy="4038600"/>
          </a:xfrm>
        </p:grpSpPr>
        <p:sp>
          <p:nvSpPr>
            <p:cNvPr id="10" name="Block Arc 9"/>
            <p:cNvSpPr/>
            <p:nvPr/>
          </p:nvSpPr>
          <p:spPr>
            <a:xfrm>
              <a:off x="1587543" y="2133600"/>
              <a:ext cx="2984457" cy="3579668"/>
            </a:xfrm>
            <a:prstGeom prst="blockArc">
              <a:avLst>
                <a:gd name="adj1" fmla="val 10837183"/>
                <a:gd name="adj2" fmla="val 0"/>
                <a:gd name="adj3" fmla="val 25000"/>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Rectangle 10"/>
            <p:cNvSpPr/>
            <p:nvPr/>
          </p:nvSpPr>
          <p:spPr>
            <a:xfrm>
              <a:off x="3810000" y="3877541"/>
              <a:ext cx="762000" cy="2294659"/>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Heart 13"/>
            <p:cNvSpPr/>
            <p:nvPr/>
          </p:nvSpPr>
          <p:spPr>
            <a:xfrm rot="10800000">
              <a:off x="1524000" y="3457630"/>
              <a:ext cx="884283" cy="734291"/>
            </a:xfrm>
            <a:prstGeom prst="hear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 name="Group 27"/>
          <p:cNvGrpSpPr/>
          <p:nvPr/>
        </p:nvGrpSpPr>
        <p:grpSpPr>
          <a:xfrm>
            <a:off x="2461181" y="3200400"/>
            <a:ext cx="586819" cy="826532"/>
            <a:chOff x="2461181" y="3200400"/>
            <a:chExt cx="586819" cy="826532"/>
          </a:xfrm>
        </p:grpSpPr>
        <p:sp>
          <p:nvSpPr>
            <p:cNvPr id="18" name="Oval 17"/>
            <p:cNvSpPr/>
            <p:nvPr/>
          </p:nvSpPr>
          <p:spPr>
            <a:xfrm>
              <a:off x="2590800" y="3200400"/>
              <a:ext cx="457200" cy="457200"/>
            </a:xfrm>
            <a:prstGeom prst="ellipse">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TextBox 23"/>
            <p:cNvSpPr txBox="1"/>
            <p:nvPr/>
          </p:nvSpPr>
          <p:spPr>
            <a:xfrm>
              <a:off x="2461181" y="3657600"/>
              <a:ext cx="586819" cy="369332"/>
            </a:xfrm>
            <a:prstGeom prst="rect">
              <a:avLst/>
            </a:prstGeom>
            <a:noFill/>
          </p:spPr>
          <p:txBody>
            <a:bodyPr wrap="none" rtlCol="0">
              <a:spAutoFit/>
            </a:bodyPr>
            <a:lstStyle/>
            <a:p>
              <a:r>
                <a:rPr lang="en-US" dirty="0" smtClean="0"/>
                <a:t>LPA</a:t>
              </a:r>
              <a:endParaRPr lang="en-US" dirty="0"/>
            </a:p>
          </p:txBody>
        </p:sp>
      </p:grpSp>
      <p:grpSp>
        <p:nvGrpSpPr>
          <p:cNvPr id="6" name="Group 28"/>
          <p:cNvGrpSpPr/>
          <p:nvPr/>
        </p:nvGrpSpPr>
        <p:grpSpPr>
          <a:xfrm>
            <a:off x="3165902" y="3505200"/>
            <a:ext cx="415498" cy="685800"/>
            <a:chOff x="3165902" y="3505200"/>
            <a:chExt cx="415498" cy="685800"/>
          </a:xfrm>
        </p:grpSpPr>
        <p:sp>
          <p:nvSpPr>
            <p:cNvPr id="19" name="Oval 18"/>
            <p:cNvSpPr/>
            <p:nvPr/>
          </p:nvSpPr>
          <p:spPr>
            <a:xfrm>
              <a:off x="3200400" y="3505200"/>
              <a:ext cx="304800" cy="3048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TextBox 24"/>
            <p:cNvSpPr txBox="1"/>
            <p:nvPr/>
          </p:nvSpPr>
          <p:spPr>
            <a:xfrm>
              <a:off x="3165902" y="3821668"/>
              <a:ext cx="415498" cy="369332"/>
            </a:xfrm>
            <a:prstGeom prst="rect">
              <a:avLst/>
            </a:prstGeom>
            <a:noFill/>
          </p:spPr>
          <p:txBody>
            <a:bodyPr wrap="none" rtlCol="0">
              <a:spAutoFit/>
            </a:bodyPr>
            <a:lstStyle/>
            <a:p>
              <a:r>
                <a:rPr lang="en-US" dirty="0" smtClean="0"/>
                <a:t>Br</a:t>
              </a:r>
              <a:endParaRPr lang="en-US" dirty="0"/>
            </a:p>
          </p:txBody>
        </p: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geometry</a:t>
            </a:r>
            <a:endParaRPr lang="en-US" dirty="0"/>
          </a:p>
        </p:txBody>
      </p:sp>
      <p:grpSp>
        <p:nvGrpSpPr>
          <p:cNvPr id="3" name="Group 21"/>
          <p:cNvGrpSpPr/>
          <p:nvPr/>
        </p:nvGrpSpPr>
        <p:grpSpPr>
          <a:xfrm>
            <a:off x="1524000" y="2133600"/>
            <a:ext cx="3048000" cy="4038600"/>
            <a:chOff x="1524000" y="2133600"/>
            <a:chExt cx="3048000" cy="4038600"/>
          </a:xfrm>
        </p:grpSpPr>
        <p:sp>
          <p:nvSpPr>
            <p:cNvPr id="10" name="Block Arc 9"/>
            <p:cNvSpPr/>
            <p:nvPr/>
          </p:nvSpPr>
          <p:spPr>
            <a:xfrm>
              <a:off x="1587543" y="2133600"/>
              <a:ext cx="2984457" cy="3579668"/>
            </a:xfrm>
            <a:prstGeom prst="blockArc">
              <a:avLst>
                <a:gd name="adj1" fmla="val 10837183"/>
                <a:gd name="adj2" fmla="val 0"/>
                <a:gd name="adj3" fmla="val 25000"/>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Rectangle 10"/>
            <p:cNvSpPr/>
            <p:nvPr/>
          </p:nvSpPr>
          <p:spPr>
            <a:xfrm>
              <a:off x="3810000" y="3877541"/>
              <a:ext cx="762000" cy="2294659"/>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Heart 13"/>
            <p:cNvSpPr/>
            <p:nvPr/>
          </p:nvSpPr>
          <p:spPr>
            <a:xfrm rot="10800000">
              <a:off x="1524000" y="3457630"/>
              <a:ext cx="884283" cy="734291"/>
            </a:xfrm>
            <a:prstGeom prst="hear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 name="Group 16"/>
          <p:cNvGrpSpPr/>
          <p:nvPr/>
        </p:nvGrpSpPr>
        <p:grpSpPr>
          <a:xfrm>
            <a:off x="6248401" y="2133600"/>
            <a:ext cx="1524000" cy="4038600"/>
            <a:chOff x="6509997" y="2209800"/>
            <a:chExt cx="1262403" cy="3352800"/>
          </a:xfrm>
          <a:solidFill>
            <a:srgbClr val="FF0000"/>
          </a:solidFill>
        </p:grpSpPr>
        <p:sp>
          <p:nvSpPr>
            <p:cNvPr id="12" name="Block Arc 11"/>
            <p:cNvSpPr/>
            <p:nvPr/>
          </p:nvSpPr>
          <p:spPr>
            <a:xfrm>
              <a:off x="6553200" y="2209800"/>
              <a:ext cx="1219200" cy="2667000"/>
            </a:xfrm>
            <a:prstGeom prst="blockArc">
              <a:avLst>
                <a:gd name="adj1" fmla="val 10837183"/>
                <a:gd name="adj2" fmla="val 0"/>
                <a:gd name="adj3" fmla="val 25000"/>
              </a:avLst>
            </a:prstGeom>
            <a:grp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Rectangle 12"/>
            <p:cNvSpPr/>
            <p:nvPr/>
          </p:nvSpPr>
          <p:spPr>
            <a:xfrm>
              <a:off x="7467600" y="3429000"/>
              <a:ext cx="304800" cy="2133600"/>
            </a:xfrm>
            <a:prstGeom prst="rect">
              <a:avLst/>
            </a:prstGeom>
            <a:grp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Heart 14"/>
            <p:cNvSpPr/>
            <p:nvPr/>
          </p:nvSpPr>
          <p:spPr>
            <a:xfrm rot="10411928">
              <a:off x="6509997" y="3145938"/>
              <a:ext cx="420392" cy="609600"/>
            </a:xfrm>
            <a:prstGeom prst="heart">
              <a:avLst/>
            </a:prstGeom>
            <a:grp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0" name="Oval 19"/>
          <p:cNvSpPr/>
          <p:nvPr/>
        </p:nvSpPr>
        <p:spPr>
          <a:xfrm>
            <a:off x="6705600" y="2819400"/>
            <a:ext cx="457200" cy="457200"/>
          </a:xfrm>
          <a:prstGeom prst="ellipse">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7086600" y="3048000"/>
            <a:ext cx="304800" cy="3048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27"/>
          <p:cNvGrpSpPr/>
          <p:nvPr/>
        </p:nvGrpSpPr>
        <p:grpSpPr>
          <a:xfrm>
            <a:off x="2461181" y="3200400"/>
            <a:ext cx="586819" cy="826532"/>
            <a:chOff x="2461181" y="3200400"/>
            <a:chExt cx="586819" cy="826532"/>
          </a:xfrm>
        </p:grpSpPr>
        <p:sp>
          <p:nvSpPr>
            <p:cNvPr id="18" name="Oval 17"/>
            <p:cNvSpPr/>
            <p:nvPr/>
          </p:nvSpPr>
          <p:spPr>
            <a:xfrm>
              <a:off x="2590800" y="3200400"/>
              <a:ext cx="457200" cy="457200"/>
            </a:xfrm>
            <a:prstGeom prst="ellipse">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TextBox 23"/>
            <p:cNvSpPr txBox="1"/>
            <p:nvPr/>
          </p:nvSpPr>
          <p:spPr>
            <a:xfrm>
              <a:off x="2461181" y="3657600"/>
              <a:ext cx="586819" cy="369332"/>
            </a:xfrm>
            <a:prstGeom prst="rect">
              <a:avLst/>
            </a:prstGeom>
            <a:noFill/>
          </p:spPr>
          <p:txBody>
            <a:bodyPr wrap="none" rtlCol="0">
              <a:spAutoFit/>
            </a:bodyPr>
            <a:lstStyle/>
            <a:p>
              <a:r>
                <a:rPr lang="en-US" dirty="0" smtClean="0"/>
                <a:t>LPA</a:t>
              </a:r>
              <a:endParaRPr lang="en-US" dirty="0"/>
            </a:p>
          </p:txBody>
        </p:sp>
      </p:grpSp>
      <p:grpSp>
        <p:nvGrpSpPr>
          <p:cNvPr id="6" name="Group 28"/>
          <p:cNvGrpSpPr/>
          <p:nvPr/>
        </p:nvGrpSpPr>
        <p:grpSpPr>
          <a:xfrm>
            <a:off x="3165902" y="3505200"/>
            <a:ext cx="415498" cy="685800"/>
            <a:chOff x="3165902" y="3505200"/>
            <a:chExt cx="415498" cy="685800"/>
          </a:xfrm>
        </p:grpSpPr>
        <p:sp>
          <p:nvSpPr>
            <p:cNvPr id="19" name="Oval 18"/>
            <p:cNvSpPr/>
            <p:nvPr/>
          </p:nvSpPr>
          <p:spPr>
            <a:xfrm>
              <a:off x="3200400" y="3505200"/>
              <a:ext cx="304800" cy="3048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TextBox 24"/>
            <p:cNvSpPr txBox="1"/>
            <p:nvPr/>
          </p:nvSpPr>
          <p:spPr>
            <a:xfrm>
              <a:off x="3165902" y="3821668"/>
              <a:ext cx="415498" cy="369332"/>
            </a:xfrm>
            <a:prstGeom prst="rect">
              <a:avLst/>
            </a:prstGeom>
            <a:noFill/>
          </p:spPr>
          <p:txBody>
            <a:bodyPr wrap="none" rtlCol="0">
              <a:spAutoFit/>
            </a:bodyPr>
            <a:lstStyle/>
            <a:p>
              <a:r>
                <a:rPr lang="en-US" dirty="0" smtClean="0"/>
                <a:t>Br</a:t>
              </a: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geometry</a:t>
            </a:r>
            <a:endParaRPr lang="en-US" dirty="0"/>
          </a:p>
        </p:txBody>
      </p:sp>
      <p:grpSp>
        <p:nvGrpSpPr>
          <p:cNvPr id="3" name="Group 21"/>
          <p:cNvGrpSpPr/>
          <p:nvPr/>
        </p:nvGrpSpPr>
        <p:grpSpPr>
          <a:xfrm>
            <a:off x="1524000" y="2133600"/>
            <a:ext cx="3048000" cy="4038600"/>
            <a:chOff x="1524000" y="2133600"/>
            <a:chExt cx="3048000" cy="4038600"/>
          </a:xfrm>
        </p:grpSpPr>
        <p:sp>
          <p:nvSpPr>
            <p:cNvPr id="10" name="Block Arc 9"/>
            <p:cNvSpPr/>
            <p:nvPr/>
          </p:nvSpPr>
          <p:spPr>
            <a:xfrm>
              <a:off x="1587543" y="2133600"/>
              <a:ext cx="2984457" cy="3579668"/>
            </a:xfrm>
            <a:prstGeom prst="blockArc">
              <a:avLst>
                <a:gd name="adj1" fmla="val 10837183"/>
                <a:gd name="adj2" fmla="val 0"/>
                <a:gd name="adj3" fmla="val 25000"/>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Rectangle 10"/>
            <p:cNvSpPr/>
            <p:nvPr/>
          </p:nvSpPr>
          <p:spPr>
            <a:xfrm>
              <a:off x="3810000" y="3877541"/>
              <a:ext cx="762000" cy="2294659"/>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Heart 13"/>
            <p:cNvSpPr/>
            <p:nvPr/>
          </p:nvSpPr>
          <p:spPr>
            <a:xfrm rot="10800000">
              <a:off x="1524000" y="3457630"/>
              <a:ext cx="884283" cy="734291"/>
            </a:xfrm>
            <a:prstGeom prst="hear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 name="Group 16"/>
          <p:cNvGrpSpPr/>
          <p:nvPr/>
        </p:nvGrpSpPr>
        <p:grpSpPr>
          <a:xfrm>
            <a:off x="6248401" y="2133600"/>
            <a:ext cx="1524000" cy="4038600"/>
            <a:chOff x="6509997" y="2209800"/>
            <a:chExt cx="1262403" cy="3352800"/>
          </a:xfrm>
          <a:solidFill>
            <a:srgbClr val="FF0000"/>
          </a:solidFill>
        </p:grpSpPr>
        <p:sp>
          <p:nvSpPr>
            <p:cNvPr id="12" name="Block Arc 11"/>
            <p:cNvSpPr/>
            <p:nvPr/>
          </p:nvSpPr>
          <p:spPr>
            <a:xfrm>
              <a:off x="6553200" y="2209800"/>
              <a:ext cx="1219200" cy="2667000"/>
            </a:xfrm>
            <a:prstGeom prst="blockArc">
              <a:avLst>
                <a:gd name="adj1" fmla="val 10837183"/>
                <a:gd name="adj2" fmla="val 0"/>
                <a:gd name="adj3" fmla="val 25000"/>
              </a:avLst>
            </a:prstGeom>
            <a:grp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Rectangle 12"/>
            <p:cNvSpPr/>
            <p:nvPr/>
          </p:nvSpPr>
          <p:spPr>
            <a:xfrm>
              <a:off x="7467600" y="3429000"/>
              <a:ext cx="304800" cy="2133600"/>
            </a:xfrm>
            <a:prstGeom prst="rect">
              <a:avLst/>
            </a:prstGeom>
            <a:grp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Heart 14"/>
            <p:cNvSpPr/>
            <p:nvPr/>
          </p:nvSpPr>
          <p:spPr>
            <a:xfrm rot="10411928">
              <a:off x="6509997" y="3145938"/>
              <a:ext cx="420392" cy="609600"/>
            </a:xfrm>
            <a:prstGeom prst="heart">
              <a:avLst/>
            </a:prstGeom>
            <a:grp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0" name="Oval 19"/>
          <p:cNvSpPr/>
          <p:nvPr/>
        </p:nvSpPr>
        <p:spPr>
          <a:xfrm>
            <a:off x="6705600" y="2819400"/>
            <a:ext cx="457200" cy="457200"/>
          </a:xfrm>
          <a:prstGeom prst="ellipse">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7086600" y="3048000"/>
            <a:ext cx="304800" cy="3048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27"/>
          <p:cNvGrpSpPr/>
          <p:nvPr/>
        </p:nvGrpSpPr>
        <p:grpSpPr>
          <a:xfrm>
            <a:off x="2461181" y="3200400"/>
            <a:ext cx="586819" cy="826532"/>
            <a:chOff x="2461181" y="3200400"/>
            <a:chExt cx="586819" cy="826532"/>
          </a:xfrm>
        </p:grpSpPr>
        <p:sp>
          <p:nvSpPr>
            <p:cNvPr id="18" name="Oval 17"/>
            <p:cNvSpPr/>
            <p:nvPr/>
          </p:nvSpPr>
          <p:spPr>
            <a:xfrm>
              <a:off x="2590800" y="3200400"/>
              <a:ext cx="457200" cy="457200"/>
            </a:xfrm>
            <a:prstGeom prst="ellipse">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TextBox 23"/>
            <p:cNvSpPr txBox="1"/>
            <p:nvPr/>
          </p:nvSpPr>
          <p:spPr>
            <a:xfrm>
              <a:off x="2461181" y="3657600"/>
              <a:ext cx="586819" cy="369332"/>
            </a:xfrm>
            <a:prstGeom prst="rect">
              <a:avLst/>
            </a:prstGeom>
            <a:noFill/>
          </p:spPr>
          <p:txBody>
            <a:bodyPr wrap="none" rtlCol="0">
              <a:spAutoFit/>
            </a:bodyPr>
            <a:lstStyle/>
            <a:p>
              <a:r>
                <a:rPr lang="en-US" dirty="0" smtClean="0"/>
                <a:t>LPA</a:t>
              </a:r>
              <a:endParaRPr lang="en-US" dirty="0"/>
            </a:p>
          </p:txBody>
        </p:sp>
      </p:grpSp>
      <p:grpSp>
        <p:nvGrpSpPr>
          <p:cNvPr id="6" name="Group 28"/>
          <p:cNvGrpSpPr/>
          <p:nvPr/>
        </p:nvGrpSpPr>
        <p:grpSpPr>
          <a:xfrm>
            <a:off x="3165902" y="3505200"/>
            <a:ext cx="415498" cy="685800"/>
            <a:chOff x="3165902" y="3505200"/>
            <a:chExt cx="415498" cy="685800"/>
          </a:xfrm>
        </p:grpSpPr>
        <p:sp>
          <p:nvSpPr>
            <p:cNvPr id="19" name="Oval 18"/>
            <p:cNvSpPr/>
            <p:nvPr/>
          </p:nvSpPr>
          <p:spPr>
            <a:xfrm>
              <a:off x="3200400" y="3505200"/>
              <a:ext cx="304800" cy="3048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TextBox 24"/>
            <p:cNvSpPr txBox="1"/>
            <p:nvPr/>
          </p:nvSpPr>
          <p:spPr>
            <a:xfrm>
              <a:off x="3165902" y="3821668"/>
              <a:ext cx="415498" cy="369332"/>
            </a:xfrm>
            <a:prstGeom prst="rect">
              <a:avLst/>
            </a:prstGeom>
            <a:noFill/>
          </p:spPr>
          <p:txBody>
            <a:bodyPr wrap="none" rtlCol="0">
              <a:spAutoFit/>
            </a:bodyPr>
            <a:lstStyle/>
            <a:p>
              <a:r>
                <a:rPr lang="en-US" dirty="0" smtClean="0"/>
                <a:t>Br</a:t>
              </a:r>
              <a:endParaRPr lang="en-US" dirty="0"/>
            </a:p>
          </p:txBody>
        </p:sp>
      </p:grpSp>
      <p:pic>
        <p:nvPicPr>
          <p:cNvPr id="23" name="Picture 22" descr="Picture 17.png"/>
          <p:cNvPicPr>
            <a:picLocks noChangeAspect="1"/>
          </p:cNvPicPr>
          <p:nvPr/>
        </p:nvPicPr>
        <p:blipFill>
          <a:blip r:embed="rId2"/>
          <a:stretch>
            <a:fillRect/>
          </a:stretch>
        </p:blipFill>
        <p:spPr>
          <a:xfrm>
            <a:off x="3048000" y="4495800"/>
            <a:ext cx="3268530" cy="2070238"/>
          </a:xfrm>
          <a:prstGeom prst="rect">
            <a:avLst/>
          </a:prstGeom>
        </p:spPr>
      </p:pic>
      <p:grpSp>
        <p:nvGrpSpPr>
          <p:cNvPr id="31" name="Group 30"/>
          <p:cNvGrpSpPr/>
          <p:nvPr/>
        </p:nvGrpSpPr>
        <p:grpSpPr>
          <a:xfrm>
            <a:off x="6096000" y="4673024"/>
            <a:ext cx="1219200" cy="584776"/>
            <a:chOff x="6096000" y="4673024"/>
            <a:chExt cx="1219200" cy="584776"/>
          </a:xfrm>
        </p:grpSpPr>
        <p:sp>
          <p:nvSpPr>
            <p:cNvPr id="26" name="TextBox 25"/>
            <p:cNvSpPr txBox="1"/>
            <p:nvPr/>
          </p:nvSpPr>
          <p:spPr>
            <a:xfrm>
              <a:off x="6332840" y="4673024"/>
              <a:ext cx="982360" cy="584776"/>
            </a:xfrm>
            <a:prstGeom prst="rect">
              <a:avLst/>
            </a:prstGeom>
            <a:noFill/>
            <a:ln>
              <a:solidFill>
                <a:srgbClr val="4F81BD"/>
              </a:solidFill>
            </a:ln>
          </p:spPr>
          <p:txBody>
            <a:bodyPr wrap="none" rtlCol="0">
              <a:spAutoFit/>
            </a:bodyPr>
            <a:lstStyle/>
            <a:p>
              <a:r>
                <a:rPr lang="en-US" sz="3200" dirty="0" smtClean="0"/>
                <a:t>Peak</a:t>
              </a:r>
              <a:endParaRPr lang="en-US" sz="3200" dirty="0"/>
            </a:p>
          </p:txBody>
        </p:sp>
        <p:cxnSp>
          <p:nvCxnSpPr>
            <p:cNvPr id="28" name="Straight Arrow Connector 27"/>
            <p:cNvCxnSpPr/>
            <p:nvPr/>
          </p:nvCxnSpPr>
          <p:spPr>
            <a:xfrm rot="10800000" flipV="1">
              <a:off x="6096000" y="4800600"/>
              <a:ext cx="228600" cy="76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32" name="Group 31"/>
          <p:cNvGrpSpPr/>
          <p:nvPr/>
        </p:nvGrpSpPr>
        <p:grpSpPr>
          <a:xfrm>
            <a:off x="1752600" y="4724400"/>
            <a:ext cx="2057400" cy="584776"/>
            <a:chOff x="1752600" y="4724400"/>
            <a:chExt cx="2057400" cy="584776"/>
          </a:xfrm>
        </p:grpSpPr>
        <p:sp>
          <p:nvSpPr>
            <p:cNvPr id="22" name="TextBox 21"/>
            <p:cNvSpPr txBox="1"/>
            <p:nvPr/>
          </p:nvSpPr>
          <p:spPr>
            <a:xfrm>
              <a:off x="1752600" y="4724400"/>
              <a:ext cx="1187545" cy="584776"/>
            </a:xfrm>
            <a:prstGeom prst="rect">
              <a:avLst/>
            </a:prstGeom>
            <a:noFill/>
            <a:ln>
              <a:solidFill>
                <a:srgbClr val="4F81BD"/>
              </a:solidFill>
            </a:ln>
          </p:spPr>
          <p:txBody>
            <a:bodyPr wrap="none" rtlCol="0">
              <a:spAutoFit/>
            </a:bodyPr>
            <a:lstStyle/>
            <a:p>
              <a:r>
                <a:rPr lang="en-US" sz="3200" dirty="0" smtClean="0"/>
                <a:t>Dome</a:t>
              </a:r>
              <a:endParaRPr lang="en-US" sz="3200" dirty="0"/>
            </a:p>
          </p:txBody>
        </p:sp>
        <p:cxnSp>
          <p:nvCxnSpPr>
            <p:cNvPr id="30" name="Straight Arrow Connector 29"/>
            <p:cNvCxnSpPr>
              <a:stCxn id="22" idx="3"/>
            </p:cNvCxnSpPr>
            <p:nvPr/>
          </p:nvCxnSpPr>
          <p:spPr>
            <a:xfrm>
              <a:off x="2940145" y="5016788"/>
              <a:ext cx="869855" cy="886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4" name="Rectangle 6"/>
          <p:cNvSpPr>
            <a:spLocks noChangeArrowheads="1"/>
          </p:cNvSpPr>
          <p:nvPr/>
        </p:nvSpPr>
        <p:spPr bwMode="auto">
          <a:xfrm>
            <a:off x="2217738" y="2889250"/>
            <a:ext cx="184150" cy="457200"/>
          </a:xfrm>
          <a:prstGeom prst="rect">
            <a:avLst/>
          </a:prstGeom>
          <a:noFill/>
          <a:ln w="9525">
            <a:noFill/>
            <a:miter lim="800000"/>
            <a:headEnd/>
            <a:tailEnd/>
          </a:ln>
        </p:spPr>
        <p:txBody>
          <a:bodyPr wrap="none">
            <a:prstTxWarp prst="textNoShape">
              <a:avLst/>
            </a:prstTxWarp>
            <a:spAutoFit/>
          </a:bodyPr>
          <a:lstStyle/>
          <a:p>
            <a:endParaRPr lang="en-US"/>
          </a:p>
        </p:txBody>
      </p:sp>
      <p:pic>
        <p:nvPicPr>
          <p:cNvPr id="7" name="Picture 6" descr="Picture 7.png"/>
          <p:cNvPicPr>
            <a:picLocks noChangeAspect="1"/>
          </p:cNvPicPr>
          <p:nvPr/>
        </p:nvPicPr>
        <p:blipFill>
          <a:blip r:embed="rId3"/>
          <a:srcRect l="2353" r="3529" b="8980"/>
          <a:stretch>
            <a:fillRect/>
          </a:stretch>
        </p:blipFill>
        <p:spPr>
          <a:xfrm>
            <a:off x="1524000" y="1403445"/>
            <a:ext cx="6096000" cy="4311555"/>
          </a:xfrm>
          <a:prstGeom prst="rect">
            <a:avLst/>
          </a:prstGeom>
        </p:spPr>
      </p:pic>
      <p:sp>
        <p:nvSpPr>
          <p:cNvPr id="9" name="Rectangle 14" descr="Rectangle: Click to edit Master text styles&#10;Second level&#10;Third level&#10;Fourth level&#10;Fifth level"/>
          <p:cNvSpPr>
            <a:spLocks noGrp="1" noChangeArrowheads="1"/>
          </p:cNvSpPr>
          <p:nvPr>
            <p:ph type="body" sz="half" idx="4294967295"/>
          </p:nvPr>
        </p:nvSpPr>
        <p:spPr>
          <a:xfrm>
            <a:off x="1066800" y="5791200"/>
            <a:ext cx="7772400" cy="838200"/>
          </a:xfrm>
          <a:prstGeom prst="rect">
            <a:avLst/>
          </a:prstGeom>
        </p:spPr>
        <p:txBody>
          <a:bodyPr>
            <a:normAutofit fontScale="92500"/>
          </a:bodyPr>
          <a:lstStyle/>
          <a:p>
            <a:pPr eaLnBrk="1" hangingPunct="1">
              <a:lnSpc>
                <a:spcPct val="90000"/>
              </a:lnSpc>
              <a:buNone/>
            </a:pPr>
            <a:r>
              <a:rPr lang="en-US" dirty="0" smtClean="0">
                <a:latin typeface="Times New Roman" charset="0"/>
              </a:rPr>
              <a:t>Stent in proximal LPA compresses Left bronchus</a:t>
            </a:r>
            <a:endParaRPr lang="en-US" dirty="0">
              <a:latin typeface="Times New Roman"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use the force.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4724" y="1219200"/>
            <a:ext cx="8710676" cy="4906963"/>
          </a:xfrm>
        </p:spPr>
      </p:pic>
    </p:spTree>
    <p:extLst>
      <p:ext uri="{BB962C8B-B14F-4D97-AF65-F5344CB8AC3E}">
        <p14:creationId xmlns:p14="http://schemas.microsoft.com/office/powerpoint/2010/main" val="197270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4" name="Rectangle 14" descr="Rectangle: Click to edit Master text styles&#10;Second level&#10;Third level&#10;Fourth level&#10;Fifth level"/>
          <p:cNvSpPr>
            <a:spLocks noGrp="1" noChangeArrowheads="1"/>
          </p:cNvSpPr>
          <p:nvPr>
            <p:ph type="body" sz="half" idx="3"/>
          </p:nvPr>
        </p:nvSpPr>
        <p:spPr>
          <a:xfrm>
            <a:off x="1066800" y="5105400"/>
            <a:ext cx="7772400" cy="1752600"/>
          </a:xfrm>
        </p:spPr>
        <p:txBody>
          <a:bodyPr>
            <a:normAutofit/>
          </a:bodyPr>
          <a:lstStyle/>
          <a:p>
            <a:pPr eaLnBrk="1" hangingPunct="1">
              <a:lnSpc>
                <a:spcPct val="90000"/>
              </a:lnSpc>
              <a:buNone/>
            </a:pPr>
            <a:r>
              <a:rPr lang="en-US" dirty="0" smtClean="0">
                <a:latin typeface="Times New Roman" charset="0"/>
              </a:rPr>
              <a:t>Stent in distal LPA compresses Left bronchus</a:t>
            </a:r>
            <a:endParaRPr lang="en-US" dirty="0">
              <a:latin typeface="Times New Roman" charset="0"/>
            </a:endParaRPr>
          </a:p>
        </p:txBody>
      </p:sp>
      <p:pic>
        <p:nvPicPr>
          <p:cNvPr id="9" name="Picture 8" descr="Castro Villanueva CT 1.jpg"/>
          <p:cNvPicPr>
            <a:picLocks noChangeAspect="1"/>
          </p:cNvPicPr>
          <p:nvPr/>
        </p:nvPicPr>
        <p:blipFill>
          <a:blip r:embed="rId3"/>
          <a:stretch>
            <a:fillRect/>
          </a:stretch>
        </p:blipFill>
        <p:spPr>
          <a:xfrm>
            <a:off x="1981200" y="1143000"/>
            <a:ext cx="5715000" cy="4421517"/>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9507" name="Object 3"/>
          <p:cNvGraphicFramePr>
            <a:graphicFrameLocks noChangeAspect="1"/>
          </p:cNvGraphicFramePr>
          <p:nvPr/>
        </p:nvGraphicFramePr>
        <p:xfrm>
          <a:off x="1981200" y="1447800"/>
          <a:ext cx="5486400" cy="4249882"/>
        </p:xfrm>
        <a:graphic>
          <a:graphicData uri="http://schemas.openxmlformats.org/presentationml/2006/ole">
            <mc:AlternateContent xmlns:mc="http://schemas.openxmlformats.org/markup-compatibility/2006">
              <mc:Choice xmlns:v="urn:schemas-microsoft-com:vml" Requires="v">
                <p:oleObj spid="_x0000_s149560" name="Document" r:id="rId5" imgW="1929384" imgH="1493520" progId="Word.Document.8">
                  <p:embed/>
                </p:oleObj>
              </mc:Choice>
              <mc:Fallback>
                <p:oleObj name="Document" r:id="rId5" imgW="1929384" imgH="1493520" progId="Word.Document.8">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1200" y="1447800"/>
                        <a:ext cx="5486400" cy="4249882"/>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8" name="TextBox 7"/>
          <p:cNvSpPr txBox="1"/>
          <p:nvPr/>
        </p:nvSpPr>
        <p:spPr>
          <a:xfrm>
            <a:off x="914400" y="6019800"/>
            <a:ext cx="7489701" cy="646331"/>
          </a:xfrm>
          <a:prstGeom prst="rect">
            <a:avLst/>
          </a:prstGeom>
          <a:noFill/>
        </p:spPr>
        <p:txBody>
          <a:bodyPr wrap="none" rtlCol="0">
            <a:spAutoFit/>
          </a:bodyPr>
          <a:lstStyle/>
          <a:p>
            <a:r>
              <a:rPr lang="en-US" sz="3600" dirty="0" smtClean="0"/>
              <a:t>Stent in RPA compresses Left bronchus</a:t>
            </a:r>
            <a:endParaRPr lang="en-US" sz="36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9" name="Rectangle 11"/>
          <p:cNvSpPr>
            <a:spLocks noChangeArrowheads="1"/>
          </p:cNvSpPr>
          <p:nvPr/>
        </p:nvSpPr>
        <p:spPr bwMode="auto">
          <a:xfrm>
            <a:off x="2217738" y="2889250"/>
            <a:ext cx="184150" cy="457200"/>
          </a:xfrm>
          <a:prstGeom prst="rect">
            <a:avLst/>
          </a:prstGeom>
          <a:noFill/>
          <a:ln w="9525">
            <a:noFill/>
            <a:miter lim="800000"/>
            <a:headEnd/>
            <a:tailEnd/>
          </a:ln>
        </p:spPr>
        <p:txBody>
          <a:bodyPr wrap="none">
            <a:prstTxWarp prst="textNoShape">
              <a:avLst/>
            </a:prstTxWarp>
            <a:spAutoFit/>
          </a:bodyPr>
          <a:lstStyle/>
          <a:p>
            <a:endParaRPr lang="en-US"/>
          </a:p>
        </p:txBody>
      </p:sp>
      <p:graphicFrame>
        <p:nvGraphicFramePr>
          <p:cNvPr id="38915" name="Object 3"/>
          <p:cNvGraphicFramePr>
            <a:graphicFrameLocks noChangeAspect="1"/>
          </p:cNvGraphicFramePr>
          <p:nvPr/>
        </p:nvGraphicFramePr>
        <p:xfrm>
          <a:off x="1447800" y="1389720"/>
          <a:ext cx="6248400" cy="4553880"/>
        </p:xfrm>
        <a:graphic>
          <a:graphicData uri="http://schemas.openxmlformats.org/presentationml/2006/ole">
            <mc:AlternateContent xmlns:mc="http://schemas.openxmlformats.org/markup-compatibility/2006">
              <mc:Choice xmlns:v="urn:schemas-microsoft-com:vml" Requires="v">
                <p:oleObj spid="_x0000_s167991" name="Document" r:id="rId5" imgW="3697224" imgH="2694432" progId="Word.Document.8">
                  <p:embed/>
                </p:oleObj>
              </mc:Choice>
              <mc:Fallback>
                <p:oleObj name="Document" r:id="rId5" imgW="3697224" imgH="2694432" progId="Word.Document.8">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1389720"/>
                        <a:ext cx="6248400" cy="455388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8" name="Rectangle 14" descr="Rectangle: Click to edit Master text styles&#10;Second level&#10;Third level&#10;Fourth level&#10;Fifth level"/>
          <p:cNvSpPr>
            <a:spLocks noGrp="1" noChangeArrowheads="1"/>
          </p:cNvSpPr>
          <p:nvPr>
            <p:ph type="body" sz="half" idx="4294967295"/>
          </p:nvPr>
        </p:nvSpPr>
        <p:spPr>
          <a:xfrm>
            <a:off x="3124200" y="6096000"/>
            <a:ext cx="2743200" cy="609600"/>
          </a:xfrm>
          <a:prstGeom prst="rect">
            <a:avLst/>
          </a:prstGeom>
        </p:spPr>
        <p:txBody>
          <a:bodyPr>
            <a:normAutofit/>
          </a:bodyPr>
          <a:lstStyle/>
          <a:p>
            <a:pPr eaLnBrk="1" hangingPunct="1">
              <a:lnSpc>
                <a:spcPct val="90000"/>
              </a:lnSpc>
              <a:buNone/>
            </a:pPr>
            <a:r>
              <a:rPr lang="en-US" dirty="0" smtClean="0">
                <a:latin typeface="Times New Roman" charset="0"/>
              </a:rPr>
              <a:t>Stent </a:t>
            </a:r>
            <a:r>
              <a:rPr lang="en-US" dirty="0" err="1" smtClean="0">
                <a:latin typeface="Times New Roman" charset="0"/>
              </a:rPr>
              <a:t>CoA</a:t>
            </a:r>
            <a:endParaRPr lang="en-US" dirty="0">
              <a:latin typeface="Times New Roman" charset="0"/>
            </a:endParaRPr>
          </a:p>
        </p:txBody>
      </p:sp>
      <p:cxnSp>
        <p:nvCxnSpPr>
          <p:cNvPr id="11" name="Straight Connector 10"/>
          <p:cNvCxnSpPr/>
          <p:nvPr/>
        </p:nvCxnSpPr>
        <p:spPr>
          <a:xfrm rot="16200000" flipH="1">
            <a:off x="4762500" y="2552700"/>
            <a:ext cx="1143000" cy="304800"/>
          </a:xfrm>
          <a:prstGeom prst="line">
            <a:avLst/>
          </a:prstGeom>
          <a:ln w="5715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191000" y="2057400"/>
            <a:ext cx="1219200" cy="304800"/>
          </a:xfrm>
          <a:prstGeom prst="line">
            <a:avLst/>
          </a:prstGeom>
          <a:ln w="5715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Rectangle 3"/>
          <p:cNvSpPr>
            <a:spLocks noGrp="1" noChangeArrowheads="1"/>
          </p:cNvSpPr>
          <p:nvPr>
            <p:ph type="title"/>
          </p:nvPr>
        </p:nvSpPr>
        <p:spPr/>
        <p:txBody>
          <a:bodyPr/>
          <a:lstStyle/>
          <a:p>
            <a:pPr eaLnBrk="1" hangingPunct="1"/>
            <a:r>
              <a:rPr lang="en-US" dirty="0" smtClean="0">
                <a:latin typeface="Times New Roman" charset="0"/>
              </a:rPr>
              <a:t>Worst Scenario!</a:t>
            </a:r>
            <a:endParaRPr lang="en-US" dirty="0">
              <a:latin typeface="Times New Roman" charset="0"/>
            </a:endParaRPr>
          </a:p>
        </p:txBody>
      </p:sp>
      <p:graphicFrame>
        <p:nvGraphicFramePr>
          <p:cNvPr id="32771" name="Object 3"/>
          <p:cNvGraphicFramePr>
            <a:graphicFrameLocks noGrp="1" noChangeAspect="1"/>
          </p:cNvGraphicFramePr>
          <p:nvPr>
            <p:ph sz="quarter" idx="1"/>
          </p:nvPr>
        </p:nvGraphicFramePr>
        <p:xfrm>
          <a:off x="1662113" y="1905000"/>
          <a:ext cx="2162175" cy="1981200"/>
        </p:xfrm>
        <a:graphic>
          <a:graphicData uri="http://schemas.openxmlformats.org/presentationml/2006/ole">
            <mc:AlternateContent xmlns:mc="http://schemas.openxmlformats.org/markup-compatibility/2006">
              <mc:Choice xmlns:v="urn:schemas-microsoft-com:vml" Requires="v">
                <p:oleObj spid="_x0000_s146579" name="Photo Editor Photo" r:id="rId4" imgW="4001058" imgH="3666667" progId="">
                  <p:embed/>
                </p:oleObj>
              </mc:Choice>
              <mc:Fallback>
                <p:oleObj name="Photo Editor Photo" r:id="rId4" imgW="4001058" imgH="3666667" progId="">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2113" y="1905000"/>
                        <a:ext cx="2162175" cy="19812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32772" name="Object 4"/>
          <p:cNvGraphicFramePr>
            <a:graphicFrameLocks noGrp="1" noChangeAspect="1"/>
          </p:cNvGraphicFramePr>
          <p:nvPr>
            <p:ph sz="quarter" idx="2"/>
          </p:nvPr>
        </p:nvGraphicFramePr>
        <p:xfrm>
          <a:off x="161365" y="1673352"/>
          <a:ext cx="4486835" cy="3051048"/>
        </p:xfrm>
        <a:graphic>
          <a:graphicData uri="http://schemas.openxmlformats.org/presentationml/2006/ole">
            <mc:AlternateContent xmlns:mc="http://schemas.openxmlformats.org/markup-compatibility/2006">
              <mc:Choice xmlns:v="urn:schemas-microsoft-com:vml" Requires="v">
                <p:oleObj spid="_x0000_s146580" name="Document" r:id="rId7" imgW="1792224" imgH="1469136" progId="Word.Document.8">
                  <p:embed/>
                </p:oleObj>
              </mc:Choice>
              <mc:Fallback>
                <p:oleObj name="Document" r:id="rId7" imgW="1792224" imgH="1469136" progId="Word.Document.8">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1365" y="1673352"/>
                        <a:ext cx="4486835" cy="305104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146438" name="Object 6"/>
          <p:cNvGraphicFramePr>
            <a:graphicFrameLocks noChangeAspect="1"/>
          </p:cNvGraphicFramePr>
          <p:nvPr/>
        </p:nvGraphicFramePr>
        <p:xfrm>
          <a:off x="4952999" y="1676400"/>
          <a:ext cx="3934959" cy="3048000"/>
        </p:xfrm>
        <a:graphic>
          <a:graphicData uri="http://schemas.openxmlformats.org/presentationml/2006/ole">
            <mc:AlternateContent xmlns:mc="http://schemas.openxmlformats.org/markup-compatibility/2006">
              <mc:Choice xmlns:v="urn:schemas-microsoft-com:vml" Requires="v">
                <p:oleObj spid="_x0000_s146581" name="Document" r:id="rId10" imgW="1929384" imgH="1493520" progId="Word.Document.8">
                  <p:embed/>
                </p:oleObj>
              </mc:Choice>
              <mc:Fallback>
                <p:oleObj name="Document" r:id="rId10" imgW="1929384" imgH="1493520" progId="Word.Document.8">
                  <p:embed/>
                  <p:pic>
                    <p:nvPicPr>
                      <p:cNvPr id="0"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52999" y="1676400"/>
                        <a:ext cx="3934959" cy="30480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0" name="Rectangle 14" descr="Rectangle: Click to edit Master text styles&#10;Second level&#10;Third level&#10;Fourth level&#10;Fifth level"/>
          <p:cNvSpPr>
            <a:spLocks noGrp="1" noChangeArrowheads="1"/>
          </p:cNvSpPr>
          <p:nvPr>
            <p:ph type="body" sz="half" idx="3"/>
          </p:nvPr>
        </p:nvSpPr>
        <p:spPr>
          <a:xfrm>
            <a:off x="685800" y="4800600"/>
            <a:ext cx="7772400" cy="1752600"/>
          </a:xfrm>
        </p:spPr>
        <p:txBody>
          <a:bodyPr>
            <a:normAutofit/>
          </a:bodyPr>
          <a:lstStyle/>
          <a:p>
            <a:pPr>
              <a:lnSpc>
                <a:spcPct val="90000"/>
              </a:lnSpc>
            </a:pPr>
            <a:r>
              <a:rPr lang="en-US" dirty="0" smtClean="0">
                <a:latin typeface="Times New Roman" charset="0"/>
              </a:rPr>
              <a:t>Arch repair (geometry change)</a:t>
            </a:r>
          </a:p>
          <a:p>
            <a:pPr>
              <a:lnSpc>
                <a:spcPct val="90000"/>
              </a:lnSpc>
            </a:pPr>
            <a:r>
              <a:rPr lang="en-US" dirty="0" smtClean="0">
                <a:latin typeface="Times New Roman" charset="0"/>
              </a:rPr>
              <a:t>Stent of </a:t>
            </a:r>
            <a:r>
              <a:rPr lang="en-US" dirty="0" err="1" smtClean="0">
                <a:latin typeface="Times New Roman" charset="0"/>
              </a:rPr>
              <a:t>CoA</a:t>
            </a:r>
            <a:endParaRPr lang="en-US" dirty="0" smtClean="0">
              <a:latin typeface="Times New Roman" charset="0"/>
            </a:endParaRPr>
          </a:p>
          <a:p>
            <a:pPr>
              <a:lnSpc>
                <a:spcPct val="90000"/>
              </a:lnSpc>
            </a:pPr>
            <a:r>
              <a:rPr lang="en-US" dirty="0" smtClean="0">
                <a:latin typeface="Times New Roman" charset="0"/>
              </a:rPr>
              <a:t>Stent of branch PA (especially the left)</a:t>
            </a:r>
            <a:endParaRPr lang="en-US" dirty="0">
              <a:latin typeface="Times New Roman"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Dilated aortic root</a:t>
            </a:r>
            <a:endParaRPr lang="en-US" dirty="0"/>
          </a:p>
        </p:txBody>
      </p:sp>
      <p:grpSp>
        <p:nvGrpSpPr>
          <p:cNvPr id="3" name="Group 21"/>
          <p:cNvGrpSpPr/>
          <p:nvPr/>
        </p:nvGrpSpPr>
        <p:grpSpPr>
          <a:xfrm>
            <a:off x="1524000" y="2133600"/>
            <a:ext cx="3048000" cy="4038600"/>
            <a:chOff x="1524000" y="2133600"/>
            <a:chExt cx="3048000" cy="4038600"/>
          </a:xfrm>
        </p:grpSpPr>
        <p:sp>
          <p:nvSpPr>
            <p:cNvPr id="10" name="Block Arc 9"/>
            <p:cNvSpPr/>
            <p:nvPr/>
          </p:nvSpPr>
          <p:spPr>
            <a:xfrm>
              <a:off x="1587543" y="2133600"/>
              <a:ext cx="2984457" cy="3579668"/>
            </a:xfrm>
            <a:prstGeom prst="blockArc">
              <a:avLst>
                <a:gd name="adj1" fmla="val 10837183"/>
                <a:gd name="adj2" fmla="val 0"/>
                <a:gd name="adj3" fmla="val 25000"/>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Rectangle 10"/>
            <p:cNvSpPr/>
            <p:nvPr/>
          </p:nvSpPr>
          <p:spPr>
            <a:xfrm>
              <a:off x="3810000" y="3877541"/>
              <a:ext cx="762000" cy="2294659"/>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Heart 13"/>
            <p:cNvSpPr/>
            <p:nvPr/>
          </p:nvSpPr>
          <p:spPr>
            <a:xfrm rot="10800000">
              <a:off x="1524000" y="3457630"/>
              <a:ext cx="884283" cy="734291"/>
            </a:xfrm>
            <a:prstGeom prst="hear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 name="Group 27"/>
          <p:cNvGrpSpPr/>
          <p:nvPr/>
        </p:nvGrpSpPr>
        <p:grpSpPr>
          <a:xfrm>
            <a:off x="2461181" y="3200400"/>
            <a:ext cx="586819" cy="826532"/>
            <a:chOff x="2461181" y="3200400"/>
            <a:chExt cx="586819" cy="826532"/>
          </a:xfrm>
        </p:grpSpPr>
        <p:sp>
          <p:nvSpPr>
            <p:cNvPr id="18" name="Oval 17"/>
            <p:cNvSpPr/>
            <p:nvPr/>
          </p:nvSpPr>
          <p:spPr>
            <a:xfrm>
              <a:off x="2590800" y="3200400"/>
              <a:ext cx="457200" cy="457200"/>
            </a:xfrm>
            <a:prstGeom prst="ellipse">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TextBox 23"/>
            <p:cNvSpPr txBox="1"/>
            <p:nvPr/>
          </p:nvSpPr>
          <p:spPr>
            <a:xfrm>
              <a:off x="2461181" y="3657600"/>
              <a:ext cx="586819" cy="369332"/>
            </a:xfrm>
            <a:prstGeom prst="rect">
              <a:avLst/>
            </a:prstGeom>
            <a:noFill/>
          </p:spPr>
          <p:txBody>
            <a:bodyPr wrap="none" rtlCol="0">
              <a:spAutoFit/>
            </a:bodyPr>
            <a:lstStyle/>
            <a:p>
              <a:r>
                <a:rPr lang="en-US" dirty="0" smtClean="0"/>
                <a:t>LPA</a:t>
              </a:r>
              <a:endParaRPr lang="en-US" dirty="0"/>
            </a:p>
          </p:txBody>
        </p:sp>
      </p:grpSp>
      <p:grpSp>
        <p:nvGrpSpPr>
          <p:cNvPr id="5" name="Group 28"/>
          <p:cNvGrpSpPr/>
          <p:nvPr/>
        </p:nvGrpSpPr>
        <p:grpSpPr>
          <a:xfrm>
            <a:off x="3165902" y="3505200"/>
            <a:ext cx="415498" cy="685800"/>
            <a:chOff x="3165902" y="3505200"/>
            <a:chExt cx="415498" cy="685800"/>
          </a:xfrm>
        </p:grpSpPr>
        <p:sp>
          <p:nvSpPr>
            <p:cNvPr id="19" name="Oval 18"/>
            <p:cNvSpPr/>
            <p:nvPr/>
          </p:nvSpPr>
          <p:spPr>
            <a:xfrm>
              <a:off x="3200400" y="3505200"/>
              <a:ext cx="304800" cy="3048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TextBox 24"/>
            <p:cNvSpPr txBox="1"/>
            <p:nvPr/>
          </p:nvSpPr>
          <p:spPr>
            <a:xfrm>
              <a:off x="3165902" y="3821668"/>
              <a:ext cx="415498" cy="369332"/>
            </a:xfrm>
            <a:prstGeom prst="rect">
              <a:avLst/>
            </a:prstGeom>
            <a:noFill/>
          </p:spPr>
          <p:txBody>
            <a:bodyPr wrap="none" rtlCol="0">
              <a:spAutoFit/>
            </a:bodyPr>
            <a:lstStyle/>
            <a:p>
              <a:r>
                <a:rPr lang="en-US" dirty="0" smtClean="0"/>
                <a:t>Br</a:t>
              </a:r>
              <a:endParaRPr lang="en-US" dirty="0"/>
            </a:p>
          </p:txBody>
        </p:sp>
      </p:grpSp>
      <p:grpSp>
        <p:nvGrpSpPr>
          <p:cNvPr id="6" name="Group 26"/>
          <p:cNvGrpSpPr/>
          <p:nvPr/>
        </p:nvGrpSpPr>
        <p:grpSpPr>
          <a:xfrm>
            <a:off x="6106946" y="2133600"/>
            <a:ext cx="1665455" cy="4038600"/>
            <a:chOff x="6106946" y="2133600"/>
            <a:chExt cx="1665455" cy="4038600"/>
          </a:xfrm>
        </p:grpSpPr>
        <p:grpSp>
          <p:nvGrpSpPr>
            <p:cNvPr id="7" name="Group 16"/>
            <p:cNvGrpSpPr/>
            <p:nvPr/>
          </p:nvGrpSpPr>
          <p:grpSpPr>
            <a:xfrm>
              <a:off x="6248401" y="2133600"/>
              <a:ext cx="1524000" cy="4038600"/>
              <a:chOff x="6509997" y="2209800"/>
              <a:chExt cx="1262403" cy="3352800"/>
            </a:xfrm>
            <a:solidFill>
              <a:srgbClr val="FF0000"/>
            </a:solidFill>
          </p:grpSpPr>
          <p:sp>
            <p:nvSpPr>
              <p:cNvPr id="12" name="Block Arc 11"/>
              <p:cNvSpPr/>
              <p:nvPr/>
            </p:nvSpPr>
            <p:spPr>
              <a:xfrm>
                <a:off x="6553200" y="2209800"/>
                <a:ext cx="1219200" cy="2667000"/>
              </a:xfrm>
              <a:prstGeom prst="blockArc">
                <a:avLst>
                  <a:gd name="adj1" fmla="val 10837183"/>
                  <a:gd name="adj2" fmla="val 0"/>
                  <a:gd name="adj3" fmla="val 25000"/>
                </a:avLst>
              </a:prstGeom>
              <a:grp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Rectangle 12"/>
              <p:cNvSpPr/>
              <p:nvPr/>
            </p:nvSpPr>
            <p:spPr>
              <a:xfrm>
                <a:off x="7467600" y="3429000"/>
                <a:ext cx="304800" cy="2133600"/>
              </a:xfrm>
              <a:prstGeom prst="rect">
                <a:avLst/>
              </a:prstGeom>
              <a:grp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Heart 14"/>
              <p:cNvSpPr/>
              <p:nvPr/>
            </p:nvSpPr>
            <p:spPr>
              <a:xfrm rot="10411928">
                <a:off x="6509997" y="3145938"/>
                <a:ext cx="420392" cy="609600"/>
              </a:xfrm>
              <a:prstGeom prst="heart">
                <a:avLst/>
              </a:prstGeom>
              <a:grp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0" name="Oval 19"/>
            <p:cNvSpPr/>
            <p:nvPr/>
          </p:nvSpPr>
          <p:spPr>
            <a:xfrm>
              <a:off x="6705600" y="2895600"/>
              <a:ext cx="457200" cy="457200"/>
            </a:xfrm>
            <a:prstGeom prst="ellipse">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Chord 21"/>
            <p:cNvSpPr/>
            <p:nvPr/>
          </p:nvSpPr>
          <p:spPr>
            <a:xfrm rot="1106773">
              <a:off x="6106946" y="3045171"/>
              <a:ext cx="570187" cy="996260"/>
            </a:xfrm>
            <a:prstGeom prst="chord">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Chord 22"/>
            <p:cNvSpPr/>
            <p:nvPr/>
          </p:nvSpPr>
          <p:spPr>
            <a:xfrm flipH="1">
              <a:off x="6400799" y="3048000"/>
              <a:ext cx="533400" cy="973767"/>
            </a:xfrm>
            <a:prstGeom prst="chord">
              <a:avLst>
                <a:gd name="adj1" fmla="val 2700000"/>
                <a:gd name="adj2" fmla="val 16291073"/>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6" name="Chord 25"/>
          <p:cNvSpPr/>
          <p:nvPr/>
        </p:nvSpPr>
        <p:spPr>
          <a:xfrm flipH="1">
            <a:off x="7162800" y="3048000"/>
            <a:ext cx="152400" cy="304800"/>
          </a:xfrm>
          <a:prstGeom prst="chord">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descr="Picture 12.png"/>
          <p:cNvPicPr>
            <a:picLocks noChangeAspect="1"/>
          </p:cNvPicPr>
          <p:nvPr/>
        </p:nvPicPr>
        <p:blipFill>
          <a:blip r:embed="rId2"/>
          <a:srcRect l="12278" t="20563" r="6382" b="15877"/>
          <a:stretch>
            <a:fillRect/>
          </a:stretch>
        </p:blipFill>
        <p:spPr>
          <a:xfrm>
            <a:off x="4419600" y="2514600"/>
            <a:ext cx="4513729" cy="2895600"/>
          </a:xfrm>
          <a:prstGeom prst="rect">
            <a:avLst/>
          </a:prstGeom>
        </p:spPr>
      </p:pic>
      <p:pic>
        <p:nvPicPr>
          <p:cNvPr id="7" name="Content Placeholder 6" descr="Picture 29.png"/>
          <p:cNvPicPr>
            <a:picLocks noGrp="1" noChangeAspect="1"/>
          </p:cNvPicPr>
          <p:nvPr>
            <p:ph idx="1"/>
          </p:nvPr>
        </p:nvPicPr>
        <p:blipFill>
          <a:blip r:embed="rId3"/>
          <a:stretch>
            <a:fillRect/>
          </a:stretch>
        </p:blipFill>
        <p:spPr>
          <a:xfrm>
            <a:off x="152400" y="1295400"/>
            <a:ext cx="4110737" cy="4525963"/>
          </a:xfr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Grp="1" noChangeArrowheads="1"/>
          </p:cNvSpPr>
          <p:nvPr>
            <p:ph type="title"/>
          </p:nvPr>
        </p:nvSpPr>
        <p:spPr>
          <a:xfrm>
            <a:off x="609600" y="76200"/>
            <a:ext cx="7772400" cy="1143000"/>
          </a:xfrm>
        </p:spPr>
        <p:txBody>
          <a:bodyPr/>
          <a:lstStyle/>
          <a:p>
            <a:pPr eaLnBrk="1" hangingPunct="1"/>
            <a:r>
              <a:rPr lang="en-US" dirty="0" smtClean="0">
                <a:solidFill>
                  <a:srgbClr val="FFFF00"/>
                </a:solidFill>
                <a:latin typeface="Times New Roman" charset="0"/>
              </a:rPr>
              <a:t>What did we find?</a:t>
            </a:r>
            <a:endParaRPr lang="en-US" dirty="0">
              <a:solidFill>
                <a:srgbClr val="FFFF00"/>
              </a:solidFill>
              <a:latin typeface="Times New Roman" charset="0"/>
            </a:endParaRPr>
          </a:p>
        </p:txBody>
      </p:sp>
      <p:sp>
        <p:nvSpPr>
          <p:cNvPr id="45060" name="Rectangle 4" descr="Rectangle: Click to edit Master text styles&#10;Second level&#10;Third level&#10;Fourth level&#10;Fifth level"/>
          <p:cNvSpPr>
            <a:spLocks noGrp="1" noChangeArrowheads="1"/>
          </p:cNvSpPr>
          <p:nvPr>
            <p:ph type="body" idx="1"/>
          </p:nvPr>
        </p:nvSpPr>
        <p:spPr>
          <a:xfrm>
            <a:off x="152400" y="1447800"/>
            <a:ext cx="9220200" cy="4495800"/>
          </a:xfrm>
        </p:spPr>
        <p:txBody>
          <a:bodyPr>
            <a:noAutofit/>
          </a:bodyPr>
          <a:lstStyle/>
          <a:p>
            <a:pPr eaLnBrk="1" hangingPunct="1"/>
            <a:r>
              <a:rPr lang="en-US" dirty="0" smtClean="0">
                <a:latin typeface="Times New Roman" charset="0"/>
              </a:rPr>
              <a:t>Unexpected </a:t>
            </a:r>
            <a:r>
              <a:rPr lang="en-US" dirty="0">
                <a:latin typeface="Times New Roman" charset="0"/>
              </a:rPr>
              <a:t>incidence of clinically significant</a:t>
            </a:r>
            <a:r>
              <a:rPr lang="en-US" dirty="0" smtClean="0">
                <a:latin typeface="Times New Roman" charset="0"/>
              </a:rPr>
              <a:t> bronchial compression (Br comp) from stents</a:t>
            </a:r>
          </a:p>
          <a:p>
            <a:pPr eaLnBrk="1" hangingPunct="1"/>
            <a:r>
              <a:rPr lang="en-US" dirty="0">
                <a:latin typeface="Times New Roman" charset="0"/>
              </a:rPr>
              <a:t>29% of </a:t>
            </a:r>
            <a:r>
              <a:rPr lang="en-US" dirty="0" smtClean="0">
                <a:latin typeface="Times New Roman" charset="0"/>
              </a:rPr>
              <a:t>pts </a:t>
            </a:r>
            <a:r>
              <a:rPr lang="en-US" dirty="0">
                <a:latin typeface="Times New Roman" charset="0"/>
              </a:rPr>
              <a:t>with stents</a:t>
            </a:r>
            <a:r>
              <a:rPr lang="en-US" dirty="0" smtClean="0">
                <a:latin typeface="Times New Roman" charset="0"/>
              </a:rPr>
              <a:t> who had a CTA had Br comp</a:t>
            </a:r>
          </a:p>
          <a:p>
            <a:pPr eaLnBrk="1" hangingPunct="1"/>
            <a:r>
              <a:rPr lang="en-US" dirty="0" smtClean="0">
                <a:latin typeface="Times New Roman" charset="0"/>
              </a:rPr>
              <a:t>At least 5</a:t>
            </a:r>
            <a:r>
              <a:rPr lang="en-US" dirty="0">
                <a:latin typeface="Times New Roman" charset="0"/>
              </a:rPr>
              <a:t>% of all </a:t>
            </a:r>
            <a:r>
              <a:rPr lang="en-US" dirty="0" err="1" smtClean="0">
                <a:latin typeface="Times New Roman" charset="0"/>
              </a:rPr>
              <a:t>stented</a:t>
            </a:r>
            <a:r>
              <a:rPr lang="en-US" dirty="0" smtClean="0">
                <a:latin typeface="Times New Roman" charset="0"/>
              </a:rPr>
              <a:t> pts have Br comp</a:t>
            </a:r>
          </a:p>
          <a:p>
            <a:pPr eaLnBrk="1" hangingPunct="1"/>
            <a:r>
              <a:rPr lang="en-US" dirty="0" smtClean="0">
                <a:latin typeface="Times New Roman" charset="0"/>
              </a:rPr>
              <a:t>More likely with arch re-construction</a:t>
            </a:r>
          </a:p>
          <a:p>
            <a:pPr eaLnBrk="1" hangingPunct="1">
              <a:buNone/>
            </a:pPr>
            <a:endParaRPr lang="en-US" dirty="0">
              <a:latin typeface="Times New Roman"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dirty="0" smtClean="0">
                <a:solidFill>
                  <a:srgbClr val="FFFF00"/>
                </a:solidFill>
              </a:rPr>
              <a:t>Decided to do something about it!!</a:t>
            </a:r>
            <a:endParaRPr lang="en-US" dirty="0">
              <a:solidFill>
                <a:srgbClr val="FFFF00"/>
              </a:solidFill>
            </a:endParaRPr>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Warning!</a:t>
            </a:r>
            <a:endParaRPr lang="en-US" dirty="0"/>
          </a:p>
        </p:txBody>
      </p:sp>
      <p:sp>
        <p:nvSpPr>
          <p:cNvPr id="3" name="Content Placeholder 2"/>
          <p:cNvSpPr>
            <a:spLocks noGrp="1"/>
          </p:cNvSpPr>
          <p:nvPr>
            <p:ph idx="1"/>
          </p:nvPr>
        </p:nvSpPr>
        <p:spPr>
          <a:xfrm>
            <a:off x="4191000" y="1905000"/>
            <a:ext cx="4953000" cy="1401763"/>
          </a:xfrm>
        </p:spPr>
        <p:txBody>
          <a:bodyPr>
            <a:normAutofit/>
          </a:bodyPr>
          <a:lstStyle/>
          <a:p>
            <a:pPr>
              <a:buNone/>
            </a:pPr>
            <a:r>
              <a:rPr lang="en-US" sz="4000" dirty="0" smtClean="0"/>
              <a:t>Arch reconstruction</a:t>
            </a:r>
            <a:endParaRPr lang="en-US" sz="4000" dirty="0"/>
          </a:p>
        </p:txBody>
      </p:sp>
      <p:pic>
        <p:nvPicPr>
          <p:cNvPr id="4" name="Picture 3" descr="Picture 18.png"/>
          <p:cNvPicPr>
            <a:picLocks noChangeAspect="1"/>
          </p:cNvPicPr>
          <p:nvPr/>
        </p:nvPicPr>
        <p:blipFill>
          <a:blip r:embed="rId2"/>
          <a:stretch>
            <a:fillRect/>
          </a:stretch>
        </p:blipFill>
        <p:spPr>
          <a:xfrm>
            <a:off x="1143000" y="1524000"/>
            <a:ext cx="2971800" cy="2604286"/>
          </a:xfrm>
          <a:prstGeom prst="rect">
            <a:avLst/>
          </a:prstGeom>
        </p:spPr>
      </p:pic>
      <p:pic>
        <p:nvPicPr>
          <p:cNvPr id="5" name="Picture 4" descr="Picture 19.png"/>
          <p:cNvPicPr>
            <a:picLocks noChangeAspect="1"/>
          </p:cNvPicPr>
          <p:nvPr/>
        </p:nvPicPr>
        <p:blipFill>
          <a:blip r:embed="rId3"/>
          <a:stretch>
            <a:fillRect/>
          </a:stretch>
        </p:blipFill>
        <p:spPr>
          <a:xfrm>
            <a:off x="5410200" y="3962400"/>
            <a:ext cx="2946022" cy="26798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Better visualization</a:t>
            </a:r>
            <a:endParaRPr lang="en-US" dirty="0"/>
          </a:p>
        </p:txBody>
      </p:sp>
      <p:pic>
        <p:nvPicPr>
          <p:cNvPr id="5" name="Content Placeholder 4" descr="Screen Shot 2016-01-03 at 1.32.15 PM.png"/>
          <p:cNvPicPr>
            <a:picLocks noGrp="1" noChangeAspect="1"/>
          </p:cNvPicPr>
          <p:nvPr>
            <p:ph idx="1"/>
          </p:nvPr>
        </p:nvPicPr>
        <p:blipFill>
          <a:blip r:embed="rId2">
            <a:extLst>
              <a:ext uri="{28A0092B-C50C-407E-A947-70E740481C1C}">
                <a14:useLocalDpi xmlns:a14="http://schemas.microsoft.com/office/drawing/2010/main" val="0"/>
              </a:ext>
            </a:extLst>
          </a:blip>
          <a:srcRect l="8039" r="8039"/>
          <a:stretch>
            <a:fillRect/>
          </a:stretch>
        </p:blip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6-01-03 at 11.06.20 A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417048"/>
            <a:ext cx="8053686" cy="5440952"/>
          </a:xfrm>
          <a:prstGeom prst="rect">
            <a:avLst/>
          </a:prstGeom>
        </p:spPr>
      </p:pic>
      <p:sp>
        <p:nvSpPr>
          <p:cNvPr id="8" name="Cloud Callout 7"/>
          <p:cNvSpPr/>
          <p:nvPr/>
        </p:nvSpPr>
        <p:spPr>
          <a:xfrm>
            <a:off x="2362200" y="990600"/>
            <a:ext cx="1219200" cy="609600"/>
          </a:xfrm>
          <a:prstGeom prst="cloudCallout">
            <a:avLst>
              <a:gd name="adj1" fmla="val -31356"/>
              <a:gd name="adj2" fmla="val 9196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Dark side</a:t>
            </a:r>
            <a:endParaRPr lang="en-US" dirty="0"/>
          </a:p>
        </p:txBody>
      </p:sp>
      <p:sp>
        <p:nvSpPr>
          <p:cNvPr id="9" name="Cloud Callout 8"/>
          <p:cNvSpPr/>
          <p:nvPr/>
        </p:nvSpPr>
        <p:spPr>
          <a:xfrm>
            <a:off x="4648200" y="762000"/>
            <a:ext cx="1905000" cy="762000"/>
          </a:xfrm>
          <a:prstGeom prst="cloudCallout">
            <a:avLst>
              <a:gd name="adj1" fmla="val -20160"/>
              <a:gd name="adj2" fmla="val 9448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Negotiator Guardian</a:t>
            </a:r>
            <a:endParaRPr lang="en-US" dirty="0"/>
          </a:p>
        </p:txBody>
      </p:sp>
      <p:sp>
        <p:nvSpPr>
          <p:cNvPr id="10" name="Cloud Callout 9"/>
          <p:cNvSpPr/>
          <p:nvPr/>
        </p:nvSpPr>
        <p:spPr>
          <a:xfrm>
            <a:off x="6705600" y="76200"/>
            <a:ext cx="2438400" cy="1143000"/>
          </a:xfrm>
          <a:prstGeom prst="cloudCallout">
            <a:avLst>
              <a:gd name="adj1" fmla="val -41919"/>
              <a:gd name="adj2" fmla="val 12141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Both </a:t>
            </a:r>
          </a:p>
          <a:p>
            <a:pPr algn="ctr"/>
            <a:r>
              <a:rPr lang="en-US" dirty="0" smtClean="0"/>
              <a:t>Dark &amp; Light side techniques</a:t>
            </a:r>
            <a:endParaRPr lang="en-US" dirty="0"/>
          </a:p>
        </p:txBody>
      </p:sp>
    </p:spTree>
    <p:extLst>
      <p:ext uri="{BB962C8B-B14F-4D97-AF65-F5344CB8AC3E}">
        <p14:creationId xmlns:p14="http://schemas.microsoft.com/office/powerpoint/2010/main" val="2469271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Bronch 3D 2.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24012" y="404812"/>
            <a:ext cx="5843588" cy="5843588"/>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MAPCA.jpg"/>
          <p:cNvPicPr>
            <a:picLocks noGrp="1" noChangeAspect="1"/>
          </p:cNvPicPr>
          <p:nvPr>
            <p:ph idx="1"/>
          </p:nvPr>
        </p:nvPicPr>
        <p:blipFill>
          <a:blip r:embed="rId2"/>
          <a:srcRect l="18548" r="18559" b="19360"/>
          <a:stretch>
            <a:fillRect/>
          </a:stretch>
        </p:blipFill>
        <p:spPr>
          <a:xfrm>
            <a:off x="1066800" y="762000"/>
            <a:ext cx="6781800" cy="5870340"/>
          </a:xfr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icture 2.png"/>
          <p:cNvPicPr>
            <a:picLocks noGrp="1" noChangeAspect="1"/>
          </p:cNvPicPr>
          <p:nvPr>
            <p:ph idx="1"/>
          </p:nvPr>
        </p:nvPicPr>
        <p:blipFill>
          <a:blip r:embed="rId2"/>
          <a:stretch>
            <a:fillRect/>
          </a:stretch>
        </p:blipFill>
        <p:spPr>
          <a:xfrm>
            <a:off x="279988" y="1752600"/>
            <a:ext cx="8559212" cy="1600200"/>
          </a:xfrm>
        </p:spPr>
      </p:pic>
      <p:pic>
        <p:nvPicPr>
          <p:cNvPr id="6" name="Picture 5" descr="Picture 3.png"/>
          <p:cNvPicPr>
            <a:picLocks noChangeAspect="1"/>
          </p:cNvPicPr>
          <p:nvPr/>
        </p:nvPicPr>
        <p:blipFill>
          <a:blip r:embed="rId3"/>
          <a:stretch>
            <a:fillRect/>
          </a:stretch>
        </p:blipFill>
        <p:spPr>
          <a:xfrm>
            <a:off x="3505200" y="6324600"/>
            <a:ext cx="5523809" cy="304762"/>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a:t>
            </a:r>
            <a:endParaRPr lang="en-US" dirty="0"/>
          </a:p>
        </p:txBody>
      </p:sp>
      <p:sp>
        <p:nvSpPr>
          <p:cNvPr id="3" name="Content Placeholder 2"/>
          <p:cNvSpPr>
            <a:spLocks noGrp="1"/>
          </p:cNvSpPr>
          <p:nvPr>
            <p:ph idx="1"/>
          </p:nvPr>
        </p:nvSpPr>
        <p:spPr/>
        <p:txBody>
          <a:bodyPr/>
          <a:lstStyle/>
          <a:p>
            <a:pPr marL="514350" indent="-514350" algn="ctr">
              <a:buNone/>
            </a:pPr>
            <a:r>
              <a:rPr lang="en-US" dirty="0" smtClean="0"/>
              <a:t>To limit airway narrowing by endovascular</a:t>
            </a:r>
          </a:p>
          <a:p>
            <a:pPr marL="514350" indent="-514350" algn="ctr">
              <a:buNone/>
            </a:pPr>
            <a:r>
              <a:rPr lang="en-US" dirty="0" err="1" smtClean="0"/>
              <a:t>stenting</a:t>
            </a:r>
            <a:r>
              <a:rPr lang="en-US" dirty="0" smtClean="0"/>
              <a:t>, by using simultaneous flexible</a:t>
            </a:r>
          </a:p>
          <a:p>
            <a:pPr marL="514350" indent="-514350" algn="ctr">
              <a:buNone/>
            </a:pPr>
            <a:r>
              <a:rPr lang="en-US" dirty="0" err="1" smtClean="0"/>
              <a:t>bronchoscopy</a:t>
            </a:r>
            <a:r>
              <a:rPr lang="en-US" dirty="0" smtClean="0"/>
              <a:t> and graduated balloon stent</a:t>
            </a:r>
          </a:p>
          <a:p>
            <a:pPr marL="514350" indent="-514350" algn="ctr">
              <a:buNone/>
            </a:pPr>
            <a:r>
              <a:rPr lang="en-US" dirty="0" smtClean="0"/>
              <a:t>dilation</a:t>
            </a:r>
          </a:p>
          <a:p>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Two Scenarios</a:t>
            </a:r>
            <a:endParaRPr lang="en-US" dirty="0">
              <a:solidFill>
                <a:srgbClr val="FFFF00"/>
              </a:solidFill>
            </a:endParaRPr>
          </a:p>
        </p:txBody>
      </p:sp>
      <p:sp>
        <p:nvSpPr>
          <p:cNvPr id="3" name="Content Placeholder 2"/>
          <p:cNvSpPr>
            <a:spLocks noGrp="1"/>
          </p:cNvSpPr>
          <p:nvPr>
            <p:ph idx="1"/>
          </p:nvPr>
        </p:nvSpPr>
        <p:spPr>
          <a:xfrm>
            <a:off x="304800" y="1600200"/>
            <a:ext cx="8686800" cy="4525963"/>
          </a:xfrm>
        </p:spPr>
        <p:txBody>
          <a:bodyPr/>
          <a:lstStyle/>
          <a:p>
            <a:pPr marL="514350" indent="-514350"/>
            <a:r>
              <a:rPr lang="en-US" sz="4800" dirty="0" err="1" smtClean="0"/>
              <a:t>Denovo</a:t>
            </a:r>
            <a:r>
              <a:rPr lang="en-US" sz="4800" dirty="0" smtClean="0"/>
              <a:t> </a:t>
            </a:r>
            <a:r>
              <a:rPr lang="en-US" sz="4800" dirty="0" err="1" smtClean="0"/>
              <a:t>stenting</a:t>
            </a:r>
            <a:endParaRPr lang="en-US" sz="4800" dirty="0" smtClean="0"/>
          </a:p>
          <a:p>
            <a:pPr marL="514350" indent="-514350"/>
            <a:r>
              <a:rPr lang="en-US" sz="4800" dirty="0" smtClean="0"/>
              <a:t>Re-dilation of pre-existing stent</a:t>
            </a:r>
          </a:p>
          <a:p>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cap="none" dirty="0" err="1" smtClean="0"/>
              <a:t>Denovo</a:t>
            </a:r>
            <a:r>
              <a:rPr lang="en-US" cap="none" dirty="0" smtClean="0"/>
              <a:t> Stenting:</a:t>
            </a:r>
            <a:endParaRPr lang="en-US" cap="none" dirty="0"/>
          </a:p>
        </p:txBody>
      </p:sp>
      <p:sp>
        <p:nvSpPr>
          <p:cNvPr id="5" name="Text Placeholder 4"/>
          <p:cNvSpPr>
            <a:spLocks noGrp="1"/>
          </p:cNvSpPr>
          <p:nvPr>
            <p:ph type="body" idx="1"/>
          </p:nvPr>
        </p:nvSpPr>
        <p:spPr/>
        <p:txBody>
          <a:bodyPr/>
          <a:lstStyle/>
          <a:p>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Figure 1a.tif"/>
          <p:cNvPicPr>
            <a:picLocks noGrp="1" noChangeAspect="1"/>
          </p:cNvPicPr>
          <p:nvPr>
            <p:ph idx="1"/>
          </p:nvPr>
        </p:nvPicPr>
        <p:blipFill>
          <a:blip r:embed="rId2"/>
          <a:stretch>
            <a:fillRect/>
          </a:stretch>
        </p:blipFill>
        <p:spPr>
          <a:xfrm>
            <a:off x="-66704" y="2057400"/>
            <a:ext cx="2809904" cy="2316163"/>
          </a:xfrm>
        </p:spPr>
      </p:pic>
      <p:pic>
        <p:nvPicPr>
          <p:cNvPr id="12" name="Picture 11" descr="figure 2b.tif"/>
          <p:cNvPicPr>
            <a:picLocks noChangeAspect="1"/>
          </p:cNvPicPr>
          <p:nvPr/>
        </p:nvPicPr>
        <p:blipFill>
          <a:blip r:embed="rId3"/>
          <a:stretch>
            <a:fillRect/>
          </a:stretch>
        </p:blipFill>
        <p:spPr>
          <a:xfrm>
            <a:off x="152400" y="4495800"/>
            <a:ext cx="2286000" cy="2286000"/>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Figure 1a.tif"/>
          <p:cNvPicPr>
            <a:picLocks noGrp="1" noChangeAspect="1"/>
          </p:cNvPicPr>
          <p:nvPr>
            <p:ph idx="1"/>
          </p:nvPr>
        </p:nvPicPr>
        <p:blipFill>
          <a:blip r:embed="rId2"/>
          <a:stretch>
            <a:fillRect/>
          </a:stretch>
        </p:blipFill>
        <p:spPr>
          <a:xfrm>
            <a:off x="-66704" y="2057400"/>
            <a:ext cx="2809904" cy="2316163"/>
          </a:xfrm>
        </p:spPr>
      </p:pic>
      <p:pic>
        <p:nvPicPr>
          <p:cNvPr id="7" name="Picture 6" descr="figure 1b.tif"/>
          <p:cNvPicPr>
            <a:picLocks noChangeAspect="1"/>
          </p:cNvPicPr>
          <p:nvPr/>
        </p:nvPicPr>
        <p:blipFill>
          <a:blip r:embed="rId3"/>
          <a:srcRect l="11481"/>
          <a:stretch>
            <a:fillRect/>
          </a:stretch>
        </p:blipFill>
        <p:spPr>
          <a:xfrm>
            <a:off x="2819400" y="2057400"/>
            <a:ext cx="3048000" cy="2313579"/>
          </a:xfrm>
          <a:prstGeom prst="rect">
            <a:avLst/>
          </a:prstGeom>
        </p:spPr>
      </p:pic>
      <p:pic>
        <p:nvPicPr>
          <p:cNvPr id="10" name="Picture 9" descr="figure 2a.tif"/>
          <p:cNvPicPr>
            <a:picLocks noChangeAspect="1"/>
          </p:cNvPicPr>
          <p:nvPr/>
        </p:nvPicPr>
        <p:blipFill>
          <a:blip r:embed="rId4"/>
          <a:stretch>
            <a:fillRect/>
          </a:stretch>
        </p:blipFill>
        <p:spPr>
          <a:xfrm>
            <a:off x="3124200" y="4495800"/>
            <a:ext cx="2286000" cy="2286000"/>
          </a:xfrm>
          <a:prstGeom prst="rect">
            <a:avLst/>
          </a:prstGeom>
        </p:spPr>
      </p:pic>
      <p:pic>
        <p:nvPicPr>
          <p:cNvPr id="12" name="Picture 11" descr="figure 2b.tif"/>
          <p:cNvPicPr>
            <a:picLocks noChangeAspect="1"/>
          </p:cNvPicPr>
          <p:nvPr/>
        </p:nvPicPr>
        <p:blipFill>
          <a:blip r:embed="rId5"/>
          <a:stretch>
            <a:fillRect/>
          </a:stretch>
        </p:blipFill>
        <p:spPr>
          <a:xfrm>
            <a:off x="152400" y="4495800"/>
            <a:ext cx="2286000" cy="2286000"/>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Figure 1a.tif"/>
          <p:cNvPicPr>
            <a:picLocks noGrp="1" noChangeAspect="1"/>
          </p:cNvPicPr>
          <p:nvPr>
            <p:ph idx="1"/>
          </p:nvPr>
        </p:nvPicPr>
        <p:blipFill>
          <a:blip r:embed="rId2"/>
          <a:stretch>
            <a:fillRect/>
          </a:stretch>
        </p:blipFill>
        <p:spPr>
          <a:xfrm>
            <a:off x="-66704" y="2057400"/>
            <a:ext cx="2809904" cy="2316163"/>
          </a:xfrm>
        </p:spPr>
      </p:pic>
      <p:pic>
        <p:nvPicPr>
          <p:cNvPr id="7" name="Picture 6" descr="figure 1b.tif"/>
          <p:cNvPicPr>
            <a:picLocks noChangeAspect="1"/>
          </p:cNvPicPr>
          <p:nvPr/>
        </p:nvPicPr>
        <p:blipFill>
          <a:blip r:embed="rId3"/>
          <a:srcRect l="11481"/>
          <a:stretch>
            <a:fillRect/>
          </a:stretch>
        </p:blipFill>
        <p:spPr>
          <a:xfrm>
            <a:off x="2819400" y="2057400"/>
            <a:ext cx="3048000" cy="2313579"/>
          </a:xfrm>
          <a:prstGeom prst="rect">
            <a:avLst/>
          </a:prstGeom>
        </p:spPr>
      </p:pic>
      <p:pic>
        <p:nvPicPr>
          <p:cNvPr id="8" name="Picture 7" descr="figure 1c.tif"/>
          <p:cNvPicPr>
            <a:picLocks noChangeAspect="1"/>
          </p:cNvPicPr>
          <p:nvPr/>
        </p:nvPicPr>
        <p:blipFill>
          <a:blip r:embed="rId4"/>
          <a:stretch>
            <a:fillRect/>
          </a:stretch>
        </p:blipFill>
        <p:spPr>
          <a:xfrm>
            <a:off x="5924282" y="2057400"/>
            <a:ext cx="3219718" cy="2286000"/>
          </a:xfrm>
          <a:prstGeom prst="rect">
            <a:avLst/>
          </a:prstGeom>
        </p:spPr>
      </p:pic>
      <p:pic>
        <p:nvPicPr>
          <p:cNvPr id="10" name="Picture 9" descr="figure 2a.tif"/>
          <p:cNvPicPr>
            <a:picLocks noChangeAspect="1"/>
          </p:cNvPicPr>
          <p:nvPr/>
        </p:nvPicPr>
        <p:blipFill>
          <a:blip r:embed="rId5"/>
          <a:stretch>
            <a:fillRect/>
          </a:stretch>
        </p:blipFill>
        <p:spPr>
          <a:xfrm>
            <a:off x="3124200" y="4495800"/>
            <a:ext cx="2286000" cy="2286000"/>
          </a:xfrm>
          <a:prstGeom prst="rect">
            <a:avLst/>
          </a:prstGeom>
        </p:spPr>
      </p:pic>
      <p:pic>
        <p:nvPicPr>
          <p:cNvPr id="11" name="Picture 10" descr="figure 2b.tif"/>
          <p:cNvPicPr>
            <a:picLocks noChangeAspect="1"/>
          </p:cNvPicPr>
          <p:nvPr/>
        </p:nvPicPr>
        <p:blipFill>
          <a:blip r:embed="rId6"/>
          <a:stretch>
            <a:fillRect/>
          </a:stretch>
        </p:blipFill>
        <p:spPr>
          <a:xfrm>
            <a:off x="6477000" y="4495800"/>
            <a:ext cx="2286000" cy="2286000"/>
          </a:xfrm>
          <a:prstGeom prst="rect">
            <a:avLst/>
          </a:prstGeom>
        </p:spPr>
      </p:pic>
      <p:pic>
        <p:nvPicPr>
          <p:cNvPr id="12" name="Picture 11" descr="figure 2b.tif"/>
          <p:cNvPicPr>
            <a:picLocks noChangeAspect="1"/>
          </p:cNvPicPr>
          <p:nvPr/>
        </p:nvPicPr>
        <p:blipFill>
          <a:blip r:embed="rId6"/>
          <a:stretch>
            <a:fillRect/>
          </a:stretch>
        </p:blipFill>
        <p:spPr>
          <a:xfrm>
            <a:off x="152400" y="4495800"/>
            <a:ext cx="2286000" cy="2286000"/>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icture 2.png"/>
          <p:cNvPicPr>
            <a:picLocks noGrp="1" noChangeAspect="1"/>
          </p:cNvPicPr>
          <p:nvPr>
            <p:ph idx="1"/>
          </p:nvPr>
        </p:nvPicPr>
        <p:blipFill>
          <a:blip r:embed="rId2"/>
          <a:stretch>
            <a:fillRect/>
          </a:stretch>
        </p:blipFill>
        <p:spPr>
          <a:xfrm>
            <a:off x="685800" y="838200"/>
            <a:ext cx="7790759" cy="5845740"/>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Radiation</a:t>
            </a:r>
            <a:endParaRPr lang="en-US" dirty="0"/>
          </a:p>
        </p:txBody>
      </p:sp>
      <p:pic>
        <p:nvPicPr>
          <p:cNvPr id="4" name="Picture 3" descr="Screen Shot 2016-01-03 at 11.11.33 A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0" y="1905000"/>
            <a:ext cx="5283200" cy="4824634"/>
          </a:xfrm>
          <a:prstGeom prst="rect">
            <a:avLst/>
          </a:prstGeom>
        </p:spPr>
      </p:pic>
      <p:sp>
        <p:nvSpPr>
          <p:cNvPr id="5" name="Cloud Callout 4"/>
          <p:cNvSpPr/>
          <p:nvPr/>
        </p:nvSpPr>
        <p:spPr>
          <a:xfrm>
            <a:off x="6248400" y="1066800"/>
            <a:ext cx="1219200" cy="609600"/>
          </a:xfrm>
          <a:prstGeom prst="cloudCallout">
            <a:avLst>
              <a:gd name="adj1" fmla="val -31356"/>
              <a:gd name="adj2" fmla="val 9196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Dark side</a:t>
            </a:r>
            <a:endParaRPr lang="en-US" dirty="0"/>
          </a:p>
        </p:txBody>
      </p:sp>
    </p:spTree>
    <p:extLst>
      <p:ext uri="{BB962C8B-B14F-4D97-AF65-F5344CB8AC3E}">
        <p14:creationId xmlns:p14="http://schemas.microsoft.com/office/powerpoint/2010/main" val="418175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cap="none" dirty="0" smtClean="0"/>
              <a:t>Re-dilation Of Pre-existing Stent</a:t>
            </a:r>
            <a:endParaRPr lang="en-US" cap="none" dirty="0"/>
          </a:p>
        </p:txBody>
      </p:sp>
      <p:sp>
        <p:nvSpPr>
          <p:cNvPr id="5" name="Text Placeholder 4"/>
          <p:cNvSpPr>
            <a:spLocks noGrp="1"/>
          </p:cNvSpPr>
          <p:nvPr>
            <p:ph type="body" idx="1"/>
          </p:nvPr>
        </p:nvSpPr>
        <p:spPr/>
        <p:txBody>
          <a:bodyPr/>
          <a:lstStyle/>
          <a:p>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Picture 6" descr="Copy of Image5.jpg"/>
          <p:cNvPicPr>
            <a:picLocks noChangeAspect="1"/>
          </p:cNvPicPr>
          <p:nvPr/>
        </p:nvPicPr>
        <p:blipFill>
          <a:blip r:embed="rId2"/>
          <a:srcRect l="15278" r="17778"/>
          <a:stretch>
            <a:fillRect/>
          </a:stretch>
        </p:blipFill>
        <p:spPr>
          <a:xfrm>
            <a:off x="76200" y="2438400"/>
            <a:ext cx="2448560" cy="3657600"/>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opy of Image6.jpg"/>
          <p:cNvPicPr>
            <a:picLocks noGrp="1" noChangeAspect="1"/>
          </p:cNvPicPr>
          <p:nvPr>
            <p:ph idx="1"/>
          </p:nvPr>
        </p:nvPicPr>
        <p:blipFill>
          <a:blip r:embed="rId2"/>
          <a:srcRect l="33106" r="17339"/>
          <a:stretch>
            <a:fillRect/>
          </a:stretch>
        </p:blipFill>
        <p:spPr>
          <a:xfrm>
            <a:off x="2590800" y="2209800"/>
            <a:ext cx="1926454" cy="3887570"/>
          </a:xfrm>
        </p:spPr>
      </p:pic>
      <p:pic>
        <p:nvPicPr>
          <p:cNvPr id="7" name="Picture 6" descr="Copy of Image5.jpg"/>
          <p:cNvPicPr>
            <a:picLocks noChangeAspect="1"/>
          </p:cNvPicPr>
          <p:nvPr/>
        </p:nvPicPr>
        <p:blipFill>
          <a:blip r:embed="rId3"/>
          <a:srcRect l="15278" r="17778"/>
          <a:stretch>
            <a:fillRect/>
          </a:stretch>
        </p:blipFill>
        <p:spPr>
          <a:xfrm>
            <a:off x="76200" y="2438400"/>
            <a:ext cx="2448560" cy="3657600"/>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opy of Image6.jpg"/>
          <p:cNvPicPr>
            <a:picLocks noGrp="1" noChangeAspect="1"/>
          </p:cNvPicPr>
          <p:nvPr>
            <p:ph idx="1"/>
          </p:nvPr>
        </p:nvPicPr>
        <p:blipFill>
          <a:blip r:embed="rId2"/>
          <a:srcRect l="33106" r="17339"/>
          <a:stretch>
            <a:fillRect/>
          </a:stretch>
        </p:blipFill>
        <p:spPr>
          <a:xfrm>
            <a:off x="2590800" y="2209800"/>
            <a:ext cx="1926454" cy="3887570"/>
          </a:xfrm>
        </p:spPr>
      </p:pic>
      <p:pic>
        <p:nvPicPr>
          <p:cNvPr id="5" name="Picture 4" descr="Copy of Image7.jpg"/>
          <p:cNvPicPr>
            <a:picLocks noChangeAspect="1"/>
          </p:cNvPicPr>
          <p:nvPr/>
        </p:nvPicPr>
        <p:blipFill>
          <a:blip r:embed="rId3"/>
          <a:srcRect l="30623" r="19512"/>
          <a:stretch>
            <a:fillRect/>
          </a:stretch>
        </p:blipFill>
        <p:spPr>
          <a:xfrm>
            <a:off x="4495799" y="2275645"/>
            <a:ext cx="1905001" cy="3820356"/>
          </a:xfrm>
          <a:prstGeom prst="rect">
            <a:avLst/>
          </a:prstGeom>
        </p:spPr>
      </p:pic>
      <p:pic>
        <p:nvPicPr>
          <p:cNvPr id="7" name="Picture 6" descr="Copy of Image5.jpg"/>
          <p:cNvPicPr>
            <a:picLocks noChangeAspect="1"/>
          </p:cNvPicPr>
          <p:nvPr/>
        </p:nvPicPr>
        <p:blipFill>
          <a:blip r:embed="rId4"/>
          <a:srcRect l="15278" r="17778"/>
          <a:stretch>
            <a:fillRect/>
          </a:stretch>
        </p:blipFill>
        <p:spPr>
          <a:xfrm>
            <a:off x="76200" y="2438400"/>
            <a:ext cx="2448560" cy="3657600"/>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opy of Image6.jpg"/>
          <p:cNvPicPr>
            <a:picLocks noGrp="1" noChangeAspect="1"/>
          </p:cNvPicPr>
          <p:nvPr>
            <p:ph idx="1"/>
          </p:nvPr>
        </p:nvPicPr>
        <p:blipFill>
          <a:blip r:embed="rId2"/>
          <a:srcRect l="33106" r="17339"/>
          <a:stretch>
            <a:fillRect/>
          </a:stretch>
        </p:blipFill>
        <p:spPr>
          <a:xfrm>
            <a:off x="2590800" y="2209800"/>
            <a:ext cx="1926454" cy="3887570"/>
          </a:xfrm>
        </p:spPr>
      </p:pic>
      <p:pic>
        <p:nvPicPr>
          <p:cNvPr id="5" name="Picture 4" descr="Copy of Image7.jpg"/>
          <p:cNvPicPr>
            <a:picLocks noChangeAspect="1"/>
          </p:cNvPicPr>
          <p:nvPr/>
        </p:nvPicPr>
        <p:blipFill>
          <a:blip r:embed="rId3"/>
          <a:srcRect l="30623" r="19512"/>
          <a:stretch>
            <a:fillRect/>
          </a:stretch>
        </p:blipFill>
        <p:spPr>
          <a:xfrm>
            <a:off x="4495799" y="2275645"/>
            <a:ext cx="1905001" cy="3820356"/>
          </a:xfrm>
          <a:prstGeom prst="rect">
            <a:avLst/>
          </a:prstGeom>
        </p:spPr>
      </p:pic>
      <p:pic>
        <p:nvPicPr>
          <p:cNvPr id="6" name="Picture 5" descr="Copy of Image8.jpg"/>
          <p:cNvPicPr>
            <a:picLocks noChangeAspect="1"/>
          </p:cNvPicPr>
          <p:nvPr/>
        </p:nvPicPr>
        <p:blipFill>
          <a:blip r:embed="rId4"/>
          <a:srcRect l="13627" r="11905"/>
          <a:stretch>
            <a:fillRect/>
          </a:stretch>
        </p:blipFill>
        <p:spPr>
          <a:xfrm>
            <a:off x="6477000" y="2514600"/>
            <a:ext cx="2667000" cy="3581400"/>
          </a:xfrm>
          <a:prstGeom prst="rect">
            <a:avLst/>
          </a:prstGeom>
        </p:spPr>
      </p:pic>
      <p:pic>
        <p:nvPicPr>
          <p:cNvPr id="7" name="Picture 6" descr="Copy of Image5.jpg"/>
          <p:cNvPicPr>
            <a:picLocks noChangeAspect="1"/>
          </p:cNvPicPr>
          <p:nvPr/>
        </p:nvPicPr>
        <p:blipFill>
          <a:blip r:embed="rId5"/>
          <a:srcRect l="15278" r="17778"/>
          <a:stretch>
            <a:fillRect/>
          </a:stretch>
        </p:blipFill>
        <p:spPr>
          <a:xfrm>
            <a:off x="76200" y="2438400"/>
            <a:ext cx="2448560" cy="3657600"/>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Bronchus 3D.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46237" y="304800"/>
            <a:ext cx="5821363" cy="582136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figure 3c.tif"/>
          <p:cNvPicPr>
            <a:picLocks noGrp="1" noChangeAspect="1"/>
          </p:cNvPicPr>
          <p:nvPr>
            <p:ph idx="1"/>
          </p:nvPr>
        </p:nvPicPr>
        <p:blipFill>
          <a:blip r:embed="rId2"/>
          <a:stretch>
            <a:fillRect/>
          </a:stretch>
        </p:blipFill>
        <p:spPr>
          <a:xfrm>
            <a:off x="2590800" y="457200"/>
            <a:ext cx="4162362" cy="6299042"/>
          </a:xfr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icture 28.png"/>
          <p:cNvPicPr>
            <a:picLocks noGrp="1" noChangeAspect="1"/>
          </p:cNvPicPr>
          <p:nvPr>
            <p:ph idx="1"/>
          </p:nvPr>
        </p:nvPicPr>
        <p:blipFill>
          <a:blip r:embed="rId2"/>
          <a:stretch>
            <a:fillRect/>
          </a:stretch>
        </p:blipFill>
        <p:spPr>
          <a:xfrm>
            <a:off x="76200" y="1143000"/>
            <a:ext cx="9030938" cy="5592763"/>
          </a:xfrm>
        </p:spPr>
      </p:pic>
      <p:sp>
        <p:nvSpPr>
          <p:cNvPr id="5" name="Oval 4"/>
          <p:cNvSpPr/>
          <p:nvPr/>
        </p:nvSpPr>
        <p:spPr>
          <a:xfrm>
            <a:off x="4038600" y="2590800"/>
            <a:ext cx="381000" cy="381000"/>
          </a:xfrm>
          <a:prstGeom prst="ellipse">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4953000" y="2590800"/>
            <a:ext cx="381000" cy="381000"/>
          </a:xfrm>
          <a:prstGeom prst="ellipse">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562600" y="2590800"/>
            <a:ext cx="381000" cy="304800"/>
          </a:xfrm>
          <a:prstGeom prst="rect">
            <a:avLst/>
          </a:prstGeom>
          <a:noFill/>
          <a:ln w="28575" cap="flat" cmpd="sng" algn="ctr">
            <a:solidFill>
              <a:srgbClr val="008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495800" y="2590800"/>
            <a:ext cx="381000" cy="304800"/>
          </a:xfrm>
          <a:prstGeom prst="rect">
            <a:avLst/>
          </a:prstGeom>
          <a:noFill/>
          <a:ln w="28575" cap="flat" cmpd="sng" algn="ctr">
            <a:solidFill>
              <a:srgbClr val="008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6248400" y="2590800"/>
            <a:ext cx="381000" cy="381000"/>
          </a:xfrm>
          <a:prstGeom prst="ellipse">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6934200" y="2590800"/>
            <a:ext cx="381000" cy="304800"/>
          </a:xfrm>
          <a:prstGeom prst="rect">
            <a:avLst/>
          </a:prstGeom>
          <a:noFill/>
          <a:ln w="28575" cap="flat" cmpd="sng" algn="ctr">
            <a:solidFill>
              <a:srgbClr val="008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8001000" y="2590800"/>
            <a:ext cx="381000" cy="381000"/>
          </a:xfrm>
          <a:prstGeom prst="ellipse">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8686800" y="2590800"/>
            <a:ext cx="381000" cy="304800"/>
          </a:xfrm>
          <a:prstGeom prst="rect">
            <a:avLst/>
          </a:prstGeom>
          <a:noFill/>
          <a:ln w="28575" cap="flat" cmpd="sng" algn="ctr">
            <a:solidFill>
              <a:srgbClr val="008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2971800" y="2590800"/>
            <a:ext cx="381000" cy="1295400"/>
          </a:xfrm>
          <a:prstGeom prst="rect">
            <a:avLst/>
          </a:prstGeom>
          <a:noFill/>
          <a:ln w="28575"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2971800" y="4343400"/>
            <a:ext cx="381000" cy="2286000"/>
          </a:xfrm>
          <a:prstGeom prst="rect">
            <a:avLst/>
          </a:prstGeom>
          <a:noFill/>
          <a:ln w="28575"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3352800" y="5257800"/>
            <a:ext cx="381000" cy="381000"/>
          </a:xfrm>
          <a:prstGeom prst="ellipse">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4114800" y="5257800"/>
            <a:ext cx="381000" cy="381000"/>
          </a:xfrm>
          <a:prstGeom prst="ellipse">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4572000" y="5334000"/>
            <a:ext cx="381000" cy="304800"/>
          </a:xfrm>
          <a:prstGeom prst="rect">
            <a:avLst/>
          </a:prstGeom>
          <a:noFill/>
          <a:ln w="28575" cap="flat" cmpd="sng" algn="ctr">
            <a:solidFill>
              <a:srgbClr val="008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4953000" y="5257800"/>
            <a:ext cx="381000" cy="381000"/>
          </a:xfrm>
          <a:prstGeom prst="ellipse">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5562600" y="5334000"/>
            <a:ext cx="381000" cy="304800"/>
          </a:xfrm>
          <a:prstGeom prst="rect">
            <a:avLst/>
          </a:prstGeom>
          <a:noFill/>
          <a:ln w="28575" cap="flat" cmpd="sng" algn="ctr">
            <a:solidFill>
              <a:srgbClr val="008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6248400" y="5257800"/>
            <a:ext cx="381000" cy="381000"/>
          </a:xfrm>
          <a:prstGeom prst="ellipse">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8686800" y="5334000"/>
            <a:ext cx="381000" cy="304800"/>
          </a:xfrm>
          <a:prstGeom prst="rect">
            <a:avLst/>
          </a:prstGeom>
          <a:noFill/>
          <a:ln w="28575" cap="flat" cmpd="sng" algn="ctr">
            <a:solidFill>
              <a:srgbClr val="008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a:xfrm>
            <a:off x="228600" y="1295400"/>
            <a:ext cx="8839200" cy="4648200"/>
          </a:xfrm>
        </p:spPr>
        <p:txBody>
          <a:bodyPr>
            <a:normAutofit/>
          </a:bodyPr>
          <a:lstStyle/>
          <a:p>
            <a:r>
              <a:rPr lang="en-US" dirty="0" smtClean="0"/>
              <a:t>In cases at risk for airway compromise, flexible </a:t>
            </a:r>
            <a:r>
              <a:rPr lang="en-US" dirty="0" err="1" smtClean="0"/>
              <a:t>bronchoscopy</a:t>
            </a:r>
            <a:r>
              <a:rPr lang="en-US" dirty="0" smtClean="0"/>
              <a:t> is a useful tool to guide endovascular </a:t>
            </a:r>
            <a:r>
              <a:rPr lang="en-US" dirty="0" err="1" smtClean="0"/>
              <a:t>stenting</a:t>
            </a:r>
            <a:r>
              <a:rPr lang="en-US" dirty="0" smtClean="0"/>
              <a:t>. </a:t>
            </a:r>
          </a:p>
          <a:p>
            <a:r>
              <a:rPr lang="en-US" dirty="0" smtClean="0"/>
              <a:t>Maximum safe stent diameter can be determined without risking catastrophic airway compression.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Screen Shot 2016-01-03 at 11.15.0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500" y="0"/>
            <a:ext cx="5961935" cy="6858000"/>
          </a:xfrm>
          <a:prstGeom prst="rect">
            <a:avLst/>
          </a:prstGeom>
        </p:spPr>
      </p:pic>
      <p:sp>
        <p:nvSpPr>
          <p:cNvPr id="4" name="Cloud Callout 3"/>
          <p:cNvSpPr/>
          <p:nvPr/>
        </p:nvSpPr>
        <p:spPr>
          <a:xfrm>
            <a:off x="3124200" y="0"/>
            <a:ext cx="2438400" cy="1143000"/>
          </a:xfrm>
          <a:prstGeom prst="cloudCallout">
            <a:avLst>
              <a:gd name="adj1" fmla="val -41919"/>
              <a:gd name="adj2" fmla="val 12141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Both </a:t>
            </a:r>
          </a:p>
          <a:p>
            <a:pPr algn="ctr"/>
            <a:r>
              <a:rPr lang="en-US" dirty="0" smtClean="0"/>
              <a:t>Dark &amp; Light side techniques</a:t>
            </a:r>
            <a:endParaRPr lang="en-US" dirty="0"/>
          </a:p>
        </p:txBody>
      </p:sp>
    </p:spTree>
    <p:extLst>
      <p:ext uri="{BB962C8B-B14F-4D97-AF65-F5344CB8AC3E}">
        <p14:creationId xmlns:p14="http://schemas.microsoft.com/office/powerpoint/2010/main" val="401683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smtClean="0"/>
              <a:t>Radiation</a:t>
            </a:r>
            <a:endParaRPr lang="en-US" dirty="0"/>
          </a:p>
        </p:txBody>
      </p:sp>
      <p:pic>
        <p:nvPicPr>
          <p:cNvPr id="15" name="Content Placeholder 14" descr="Screen Shot 2016-01-03 at 11.45.40 AM.png"/>
          <p:cNvPicPr>
            <a:picLocks noGrp="1" noChangeAspect="1"/>
          </p:cNvPicPr>
          <p:nvPr>
            <p:ph sz="half" idx="1"/>
          </p:nvPr>
        </p:nvPicPr>
        <p:blipFill>
          <a:blip r:embed="rId2">
            <a:extLst>
              <a:ext uri="{28A0092B-C50C-407E-A947-70E740481C1C}">
                <a14:useLocalDpi xmlns:a14="http://schemas.microsoft.com/office/drawing/2010/main" val="0"/>
              </a:ext>
            </a:extLst>
          </a:blip>
          <a:srcRect t="9113" b="9113"/>
          <a:stretch>
            <a:fillRect/>
          </a:stretch>
        </p:blipFill>
        <p:spPr/>
      </p:pic>
      <p:sp>
        <p:nvSpPr>
          <p:cNvPr id="17" name="Content Placeholder 16"/>
          <p:cNvSpPr>
            <a:spLocks noGrp="1"/>
          </p:cNvSpPr>
          <p:nvPr>
            <p:ph sz="half" idx="2"/>
          </p:nvPr>
        </p:nvSpPr>
        <p:spPr/>
        <p:txBody>
          <a:bodyPr/>
          <a:lstStyle/>
          <a:p>
            <a:r>
              <a:rPr lang="en-US" dirty="0" smtClean="0"/>
              <a:t>Cancer</a:t>
            </a:r>
          </a:p>
          <a:p>
            <a:r>
              <a:rPr lang="en-US" dirty="0" smtClean="0"/>
              <a:t>Left brain hemisphere tumors</a:t>
            </a:r>
          </a:p>
          <a:p>
            <a:r>
              <a:rPr lang="en-US" dirty="0" smtClean="0"/>
              <a:t>Cataract</a:t>
            </a:r>
          </a:p>
          <a:p>
            <a:r>
              <a:rPr lang="en-US" dirty="0" smtClean="0"/>
              <a:t>DNA damage</a:t>
            </a:r>
          </a:p>
          <a:p>
            <a:endParaRPr lang="en-US" dirty="0"/>
          </a:p>
        </p:txBody>
      </p:sp>
    </p:spTree>
    <p:extLst>
      <p:ext uri="{BB962C8B-B14F-4D97-AF65-F5344CB8AC3E}">
        <p14:creationId xmlns:p14="http://schemas.microsoft.com/office/powerpoint/2010/main" val="269525316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Screen Shot 2016-01-03 at 1.50.4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2514600"/>
            <a:ext cx="8666780" cy="2984500"/>
          </a:xfrm>
          <a:prstGeom prst="rect">
            <a:avLst/>
          </a:prstGeom>
        </p:spPr>
      </p:pic>
    </p:spTree>
    <p:extLst>
      <p:ext uri="{BB962C8B-B14F-4D97-AF65-F5344CB8AC3E}">
        <p14:creationId xmlns:p14="http://schemas.microsoft.com/office/powerpoint/2010/main" val="303964173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Screen Shot 2016-01-03 at 2.05.3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100" y="279400"/>
            <a:ext cx="6286500" cy="6299200"/>
          </a:xfrm>
          <a:prstGeom prst="rect">
            <a:avLst/>
          </a:prstGeom>
        </p:spPr>
      </p:pic>
    </p:spTree>
    <p:extLst>
      <p:ext uri="{BB962C8B-B14F-4D97-AF65-F5344CB8AC3E}">
        <p14:creationId xmlns:p14="http://schemas.microsoft.com/office/powerpoint/2010/main" val="129344800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2288" y="5072062"/>
            <a:ext cx="5486400" cy="566738"/>
          </a:xfrm>
        </p:spPr>
        <p:txBody>
          <a:bodyPr/>
          <a:lstStyle/>
          <a:p>
            <a:r>
              <a:rPr lang="en-US" dirty="0" smtClean="0"/>
              <a:t>Dream Team!</a:t>
            </a:r>
            <a:endParaRPr lang="en-US" dirty="0"/>
          </a:p>
        </p:txBody>
      </p:sp>
      <p:pic>
        <p:nvPicPr>
          <p:cNvPr id="5" name="Picture Placeholder 4" descr="Screen Shot 2016-01-03 at 2.35.26 PM.png"/>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3022" r="3022"/>
          <a:stretch>
            <a:fillRect/>
          </a:stretch>
        </p:blipFill>
        <p:spPr>
          <a:xfrm>
            <a:off x="0" y="1752600"/>
            <a:ext cx="4572000" cy="3429000"/>
          </a:xfrm>
        </p:spPr>
      </p:pic>
      <p:sp>
        <p:nvSpPr>
          <p:cNvPr id="4" name="Text Placeholder 3"/>
          <p:cNvSpPr>
            <a:spLocks noGrp="1"/>
          </p:cNvSpPr>
          <p:nvPr>
            <p:ph type="body" sz="half" idx="2"/>
          </p:nvPr>
        </p:nvSpPr>
        <p:spPr>
          <a:xfrm>
            <a:off x="1792288" y="5748338"/>
            <a:ext cx="5486400" cy="804862"/>
          </a:xfrm>
        </p:spPr>
        <p:txBody>
          <a:bodyPr/>
          <a:lstStyle/>
          <a:p>
            <a:r>
              <a:rPr lang="en-US" dirty="0" smtClean="0"/>
              <a:t>“Dream Until Your Dreams Come True”</a:t>
            </a:r>
            <a:endParaRPr lang="en-US" dirty="0"/>
          </a:p>
        </p:txBody>
      </p:sp>
      <p:pic>
        <p:nvPicPr>
          <p:cNvPr id="6" name="Picture 5" descr="Screen Shot 2016-01-03 at 2.52.09 PM.png"/>
          <p:cNvPicPr>
            <a:picLocks noChangeAspect="1"/>
          </p:cNvPicPr>
          <p:nvPr/>
        </p:nvPicPr>
        <p:blipFill rotWithShape="1">
          <a:blip r:embed="rId3" cstate="print">
            <a:extLst>
              <a:ext uri="{28A0092B-C50C-407E-A947-70E740481C1C}">
                <a14:useLocalDpi xmlns:a14="http://schemas.microsoft.com/office/drawing/2010/main" val="0"/>
              </a:ext>
            </a:extLst>
          </a:blip>
          <a:srcRect l="3327" t="-1" b="2882"/>
          <a:stretch/>
        </p:blipFill>
        <p:spPr>
          <a:xfrm>
            <a:off x="4043572" y="533400"/>
            <a:ext cx="1056855" cy="1447800"/>
          </a:xfrm>
          <a:prstGeom prst="rect">
            <a:avLst/>
          </a:prstGeom>
        </p:spPr>
      </p:pic>
      <p:pic>
        <p:nvPicPr>
          <p:cNvPr id="7" name="Picture 6" descr="Screen Shot 2016-01-03 at 2.57.12 P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7799" y="1828800"/>
            <a:ext cx="1676401" cy="2166308"/>
          </a:xfrm>
          <a:prstGeom prst="rect">
            <a:avLst/>
          </a:prstGeom>
        </p:spPr>
      </p:pic>
      <p:pic>
        <p:nvPicPr>
          <p:cNvPr id="8" name="Picture 7" descr="Screen Shot 2016-01-03 at 2.57.33 PM.png"/>
          <p:cNvPicPr>
            <a:picLocks noChangeAspect="1"/>
          </p:cNvPicPr>
          <p:nvPr/>
        </p:nvPicPr>
        <p:blipFill rotWithShape="1">
          <a:blip r:embed="rId5">
            <a:extLst>
              <a:ext uri="{28A0092B-C50C-407E-A947-70E740481C1C}">
                <a14:useLocalDpi xmlns:a14="http://schemas.microsoft.com/office/drawing/2010/main" val="0"/>
              </a:ext>
            </a:extLst>
          </a:blip>
          <a:srcRect t="4355" b="8945"/>
          <a:stretch/>
        </p:blipFill>
        <p:spPr>
          <a:xfrm>
            <a:off x="7010400" y="1858396"/>
            <a:ext cx="1879600" cy="2106183"/>
          </a:xfrm>
          <a:prstGeom prst="rect">
            <a:avLst/>
          </a:prstGeom>
        </p:spPr>
      </p:pic>
    </p:spTree>
    <p:extLst>
      <p:ext uri="{BB962C8B-B14F-4D97-AF65-F5344CB8AC3E}">
        <p14:creationId xmlns:p14="http://schemas.microsoft.com/office/powerpoint/2010/main" val="674373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checkerboard(across)">
                                      <p:cBhvr>
                                        <p:cTn id="2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ext Placeholder 3"/>
          <p:cNvSpPr>
            <a:spLocks noGrp="1"/>
          </p:cNvSpPr>
          <p:nvPr>
            <p:ph type="body" idx="1"/>
          </p:nvPr>
        </p:nvSpPr>
        <p:spPr>
          <a:xfrm>
            <a:off x="4114799" y="0"/>
            <a:ext cx="5029201" cy="1500187"/>
          </a:xfrm>
          <a:noFill/>
        </p:spPr>
        <p:txBody>
          <a:bodyPr>
            <a:normAutofit/>
          </a:bodyPr>
          <a:lstStyle/>
          <a:p>
            <a:pPr algn="ctr"/>
            <a:r>
              <a:rPr lang="en-US" sz="6000" dirty="0" smtClean="0">
                <a:solidFill>
                  <a:schemeClr val="tx1"/>
                </a:solidFill>
              </a:rPr>
              <a:t>Thank </a:t>
            </a:r>
            <a:r>
              <a:rPr lang="en-US" sz="6000" dirty="0" smtClean="0">
                <a:ln>
                  <a:solidFill>
                    <a:schemeClr val="accent1"/>
                  </a:solidFill>
                </a:ln>
                <a:solidFill>
                  <a:schemeClr val="tx1"/>
                </a:solidFill>
              </a:rPr>
              <a:t>You</a:t>
            </a:r>
            <a:endParaRPr lang="en-US" sz="6000" dirty="0">
              <a:ln>
                <a:solidFill>
                  <a:schemeClr val="accent1"/>
                </a:solidFill>
              </a:ln>
              <a:solidFill>
                <a:schemeClr val="tx1"/>
              </a:solidFill>
            </a:endParaRPr>
          </a:p>
        </p:txBody>
      </p:sp>
    </p:spTree>
    <p:extLst>
      <p:ext uri="{BB962C8B-B14F-4D97-AF65-F5344CB8AC3E}">
        <p14:creationId xmlns:p14="http://schemas.microsoft.com/office/powerpoint/2010/main" val="613174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Screen Shot 2016-01-03 at 11.53.51 AM.png"/>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l="9453" r="9453"/>
          <a:stretch>
            <a:fillRect/>
          </a:stretch>
        </p:blipFill>
        <p:spPr>
          <a:xfrm>
            <a:off x="0" y="1600200"/>
            <a:ext cx="4038600" cy="4525963"/>
          </a:xfrm>
        </p:spPr>
      </p:pic>
      <p:sp>
        <p:nvSpPr>
          <p:cNvPr id="4" name="Content Placeholder 3"/>
          <p:cNvSpPr>
            <a:spLocks noGrp="1"/>
          </p:cNvSpPr>
          <p:nvPr>
            <p:ph sz="half" idx="2"/>
          </p:nvPr>
        </p:nvSpPr>
        <p:spPr>
          <a:xfrm>
            <a:off x="4114800" y="1600200"/>
            <a:ext cx="5181600" cy="4876800"/>
          </a:xfrm>
        </p:spPr>
        <p:txBody>
          <a:bodyPr>
            <a:normAutofit/>
          </a:bodyPr>
          <a:lstStyle/>
          <a:p>
            <a:r>
              <a:rPr lang="en-US" dirty="0" smtClean="0"/>
              <a:t> “Internationalist Disc Disease”</a:t>
            </a:r>
          </a:p>
          <a:p>
            <a:r>
              <a:rPr lang="en-US" dirty="0" smtClean="0"/>
              <a:t>Back, neck, hip problems</a:t>
            </a:r>
          </a:p>
          <a:p>
            <a:r>
              <a:rPr lang="en-US" dirty="0"/>
              <a:t>Physicians with more than 20 years of experience have a very high rate of back pain </a:t>
            </a:r>
            <a:r>
              <a:rPr lang="en-US" dirty="0" smtClean="0"/>
              <a:t>(60%)</a:t>
            </a:r>
            <a:endParaRPr lang="en-US" dirty="0"/>
          </a:p>
        </p:txBody>
      </p:sp>
    </p:spTree>
    <p:extLst>
      <p:ext uri="{BB962C8B-B14F-4D97-AF65-F5344CB8AC3E}">
        <p14:creationId xmlns:p14="http://schemas.microsoft.com/office/powerpoint/2010/main" val="2004969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MRI</a:t>
            </a:r>
            <a:endParaRPr lang="en-US" dirty="0"/>
          </a:p>
        </p:txBody>
      </p:sp>
      <p:pic>
        <p:nvPicPr>
          <p:cNvPr id="4" name="Picture 3" descr="Screen Shot 2016-01-03 at 11.09.41 A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7400" y="1676400"/>
            <a:ext cx="5029200" cy="5029200"/>
          </a:xfrm>
          <a:prstGeom prst="rect">
            <a:avLst/>
          </a:prstGeom>
        </p:spPr>
      </p:pic>
      <p:sp>
        <p:nvSpPr>
          <p:cNvPr id="5" name="Cloud Callout 4"/>
          <p:cNvSpPr/>
          <p:nvPr/>
        </p:nvSpPr>
        <p:spPr>
          <a:xfrm>
            <a:off x="1905000" y="533400"/>
            <a:ext cx="1905000" cy="762000"/>
          </a:xfrm>
          <a:prstGeom prst="cloudCallout">
            <a:avLst>
              <a:gd name="adj1" fmla="val -20160"/>
              <a:gd name="adj2" fmla="val 9448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Negotiator Guardian</a:t>
            </a:r>
            <a:endParaRPr lang="en-US" dirty="0"/>
          </a:p>
        </p:txBody>
      </p:sp>
    </p:spTree>
    <p:extLst>
      <p:ext uri="{BB962C8B-B14F-4D97-AF65-F5344CB8AC3E}">
        <p14:creationId xmlns:p14="http://schemas.microsoft.com/office/powerpoint/2010/main" val="4229458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Advantages of MRI</a:t>
            </a:r>
            <a:endParaRPr lang="en-US" dirty="0"/>
          </a:p>
        </p:txBody>
      </p:sp>
      <p:sp>
        <p:nvSpPr>
          <p:cNvPr id="3" name="Content Placeholder 2"/>
          <p:cNvSpPr>
            <a:spLocks noGrp="1"/>
          </p:cNvSpPr>
          <p:nvPr>
            <p:ph idx="1"/>
          </p:nvPr>
        </p:nvSpPr>
        <p:spPr>
          <a:xfrm>
            <a:off x="457200" y="1676400"/>
            <a:ext cx="8382000" cy="5029200"/>
          </a:xfrm>
        </p:spPr>
        <p:txBody>
          <a:bodyPr>
            <a:normAutofit fontScale="25000" lnSpcReduction="20000"/>
          </a:bodyPr>
          <a:lstStyle/>
          <a:p>
            <a:pPr lvl="0"/>
            <a:r>
              <a:rPr lang="en-US" sz="8600" dirty="0"/>
              <a:t>No ionizing radiation</a:t>
            </a:r>
          </a:p>
          <a:p>
            <a:pPr lvl="0"/>
            <a:r>
              <a:rPr lang="en-US" sz="8600" dirty="0"/>
              <a:t>High resolution and 3D images of the cardiac chambers and thoracic vessels. </a:t>
            </a:r>
          </a:p>
          <a:p>
            <a:pPr lvl="0"/>
            <a:r>
              <a:rPr lang="en-US" sz="8600" dirty="0"/>
              <a:t>MRI is also less operator </a:t>
            </a:r>
            <a:r>
              <a:rPr lang="en-US" sz="8600" dirty="0" err="1"/>
              <a:t>dependant</a:t>
            </a:r>
            <a:r>
              <a:rPr lang="en-US" sz="8600" dirty="0"/>
              <a:t> than echocardiography. </a:t>
            </a:r>
          </a:p>
          <a:p>
            <a:pPr lvl="0"/>
            <a:r>
              <a:rPr lang="en-US" sz="8600" dirty="0"/>
              <a:t>SSFP techniques can be used to assess global and regional ventricular contractile function, including the more difficult to assess right ventricle. </a:t>
            </a:r>
          </a:p>
          <a:p>
            <a:pPr lvl="0"/>
            <a:r>
              <a:rPr lang="en-US" sz="8600" dirty="0"/>
              <a:t>Measure blood flow. </a:t>
            </a:r>
          </a:p>
          <a:p>
            <a:pPr lvl="0"/>
            <a:r>
              <a:rPr lang="en-US" sz="8600" dirty="0"/>
              <a:t>MRI does not have the weakness of geometric assumptions (as do angiography and 2-D echocardiography) in assessing ventricular volumes.</a:t>
            </a:r>
          </a:p>
          <a:p>
            <a:pPr marL="0" lvl="0" indent="0">
              <a:buNone/>
            </a:pPr>
            <a:endParaRPr lang="en-US" sz="8600" dirty="0"/>
          </a:p>
          <a:p>
            <a:endParaRPr lang="en-US" dirty="0"/>
          </a:p>
        </p:txBody>
      </p:sp>
    </p:spTree>
    <p:extLst>
      <p:ext uri="{BB962C8B-B14F-4D97-AF65-F5344CB8AC3E}">
        <p14:creationId xmlns:p14="http://schemas.microsoft.com/office/powerpoint/2010/main" val="3283877095"/>
      </p:ext>
    </p:extLst>
  </p:cSld>
  <p:clrMapOvr>
    <a:masterClrMapping/>
  </p:clrMapOvr>
  <p:timing>
    <p:tnLst>
      <p:par>
        <p:cTn id="1" dur="indefinite" restart="never" nodeType="tmRoot"/>
      </p:par>
    </p:tnLst>
  </p:timing>
</p:sld>
</file>

<file path=ppt/theme/theme1.xml><?xml version="1.0" encoding="utf-8"?>
<a:theme xmlns:a="http://schemas.openxmlformats.org/drawingml/2006/main" name="Twilight">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wi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fov="600000">
              <a:rot lat="0" lon="0" rev="0"/>
            </a:camera>
            <a:lightRig rig="threePt" dir="t">
              <a:rot lat="0" lon="0" rev="1200000"/>
            </a:lightRig>
          </a:scene3d>
          <a:sp3d>
            <a:bevelT w="63500" h="25400"/>
          </a:sp3d>
        </a:effectStyle>
      </a:effectStyleLst>
      <a:bgFillStyleLst>
        <a:solidFill>
          <a:schemeClr val="phClr"/>
        </a:solidFill>
        <a:gradFill rotWithShape="1">
          <a:gsLst>
            <a:gs pos="0">
              <a:schemeClr val="bg1">
                <a:shade val="100000"/>
                <a:satMod val="300000"/>
              </a:schemeClr>
            </a:gs>
            <a:gs pos="31000">
              <a:schemeClr val="bg1">
                <a:tint val="100000"/>
                <a:satMod val="300000"/>
              </a:schemeClr>
            </a:gs>
            <a:gs pos="62000">
              <a:schemeClr val="phClr">
                <a:tint val="100000"/>
                <a:shade val="100000"/>
                <a:satMod val="100000"/>
              </a:schemeClr>
            </a:gs>
            <a:gs pos="100000">
              <a:schemeClr val="phClr">
                <a:shade val="100000"/>
                <a:hueMod val="93000"/>
                <a:satMod val="50000"/>
                <a:lumMod val="200000"/>
              </a:schemeClr>
            </a:gs>
          </a:gsLst>
          <a:lin ang="5400000" scaled="0"/>
        </a:gradFill>
        <a:gradFill rotWithShape="1">
          <a:gsLst>
            <a:gs pos="0">
              <a:schemeClr val="phClr">
                <a:tint val="100000"/>
                <a:satMod val="100000"/>
              </a:schemeClr>
            </a:gs>
            <a:gs pos="100000">
              <a:schemeClr val="phClr">
                <a:tint val="100000"/>
                <a:shade val="100000"/>
                <a:alpha val="100000"/>
                <a:hueMod val="100000"/>
                <a:satMod val="150000"/>
                <a:lumMod val="5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Cardiology Template Slide</Template>
  <TotalTime>2646</TotalTime>
  <Words>809</Words>
  <Application>Microsoft Office PowerPoint</Application>
  <PresentationFormat>On-screen Show (4:3)</PresentationFormat>
  <Paragraphs>137</Paragraphs>
  <Slides>63</Slides>
  <Notes>14</Notes>
  <HiddenSlides>0</HiddenSlides>
  <MMClips>5</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63</vt:i4>
      </vt:variant>
    </vt:vector>
  </HeadingPairs>
  <TitlesOfParts>
    <vt:vector size="71" baseType="lpstr">
      <vt:lpstr>ＭＳ Ｐゴシック</vt:lpstr>
      <vt:lpstr>Arial</vt:lpstr>
      <vt:lpstr>Arial Narrow</vt:lpstr>
      <vt:lpstr>Calibri</vt:lpstr>
      <vt:lpstr>Times New Roman</vt:lpstr>
      <vt:lpstr>Twilight</vt:lpstr>
      <vt:lpstr>Document</vt:lpstr>
      <vt:lpstr>Photo Editor Photo</vt:lpstr>
      <vt:lpstr>VISION by Outsider: What I need to do?</vt:lpstr>
      <vt:lpstr>PowerPoint Presentation</vt:lpstr>
      <vt:lpstr>PowerPoint Presentation</vt:lpstr>
      <vt:lpstr>PowerPoint Presentation</vt:lpstr>
      <vt:lpstr>Radiation</vt:lpstr>
      <vt:lpstr>Radiation</vt:lpstr>
      <vt:lpstr>PowerPoint Presentation</vt:lpstr>
      <vt:lpstr>MRI</vt:lpstr>
      <vt:lpstr>Advantages of MRI</vt:lpstr>
      <vt:lpstr>PowerPoint Presentation</vt:lpstr>
      <vt:lpstr>Stereolithographic modeling from MRI</vt:lpstr>
      <vt:lpstr>Adjacent structures!!</vt:lpstr>
      <vt:lpstr>PowerPoint Presentation</vt:lpstr>
      <vt:lpstr>Bronchial Compression</vt:lpstr>
      <vt:lpstr>PowerPoint Presentation</vt:lpstr>
      <vt:lpstr>PowerPoint Presentation</vt:lpstr>
      <vt:lpstr>First report</vt:lpstr>
      <vt:lpstr>PowerPoint Presentation</vt:lpstr>
      <vt:lpstr>PowerPoint Presentation</vt:lpstr>
      <vt:lpstr>PowerPoint Presentation</vt:lpstr>
      <vt:lpstr>PowerPoint Presentation</vt:lpstr>
      <vt:lpstr>PowerPoint Presentation</vt:lpstr>
      <vt:lpstr>PowerPoint Presentation</vt:lpstr>
      <vt:lpstr>Results</vt:lpstr>
      <vt:lpstr>PowerPoint Presentation</vt:lpstr>
      <vt:lpstr>The geometry</vt:lpstr>
      <vt:lpstr>The geometry</vt:lpstr>
      <vt:lpstr>The geometry</vt:lpstr>
      <vt:lpstr>PowerPoint Presentation</vt:lpstr>
      <vt:lpstr>PowerPoint Presentation</vt:lpstr>
      <vt:lpstr>PowerPoint Presentation</vt:lpstr>
      <vt:lpstr>PowerPoint Presentation</vt:lpstr>
      <vt:lpstr>Worst Scenario!</vt:lpstr>
      <vt:lpstr>Dilated aortic root</vt:lpstr>
      <vt:lpstr>PowerPoint Presentation</vt:lpstr>
      <vt:lpstr>What did we find?</vt:lpstr>
      <vt:lpstr>Decided to do something about it!!</vt:lpstr>
      <vt:lpstr>Warning!</vt:lpstr>
      <vt:lpstr>Better visualization</vt:lpstr>
      <vt:lpstr>PowerPoint Presentation</vt:lpstr>
      <vt:lpstr>PowerPoint Presentation</vt:lpstr>
      <vt:lpstr>PowerPoint Presentation</vt:lpstr>
      <vt:lpstr>Goal</vt:lpstr>
      <vt:lpstr>Two Scenarios</vt:lpstr>
      <vt:lpstr>Denovo Stenting:</vt:lpstr>
      <vt:lpstr>PowerPoint Presentation</vt:lpstr>
      <vt:lpstr>PowerPoint Presentation</vt:lpstr>
      <vt:lpstr>PowerPoint Presentation</vt:lpstr>
      <vt:lpstr>PowerPoint Presentation</vt:lpstr>
      <vt:lpstr>Re-dilation Of Pre-existing Stent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PowerPoint Presentation</vt:lpstr>
      <vt:lpstr>PowerPoint Presentation</vt:lpstr>
      <vt:lpstr>PowerPoint Presentation</vt:lpstr>
      <vt:lpstr>Dream Team!</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Kiran</dc:creator>
  <cp:lastModifiedBy>Robert J. Lederman</cp:lastModifiedBy>
  <cp:revision>316</cp:revision>
  <dcterms:created xsi:type="dcterms:W3CDTF">2015-04-03T12:37:24Z</dcterms:created>
  <dcterms:modified xsi:type="dcterms:W3CDTF">2016-01-30T05:00:19Z</dcterms:modified>
</cp:coreProperties>
</file>