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41" r:id="rId3"/>
    <p:sldId id="267" r:id="rId4"/>
    <p:sldId id="269" r:id="rId5"/>
    <p:sldId id="273" r:id="rId6"/>
    <p:sldId id="274" r:id="rId7"/>
    <p:sldId id="275" r:id="rId8"/>
    <p:sldId id="319" r:id="rId9"/>
    <p:sldId id="307" r:id="rId10"/>
    <p:sldId id="284" r:id="rId11"/>
    <p:sldId id="285" r:id="rId12"/>
    <p:sldId id="320" r:id="rId13"/>
    <p:sldId id="321" r:id="rId14"/>
    <p:sldId id="322" r:id="rId15"/>
    <p:sldId id="328" r:id="rId16"/>
    <p:sldId id="329" r:id="rId17"/>
    <p:sldId id="330" r:id="rId18"/>
    <p:sldId id="354" r:id="rId19"/>
    <p:sldId id="355" r:id="rId20"/>
  </p:sldIdLst>
  <p:sldSz cx="13004800" cy="9753600"/>
  <p:notesSz cx="6858000" cy="9144000"/>
  <p:defaultTextStyle>
    <a:defPPr marL="0" marR="0" indent="0" algn="l" defTabSz="91426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847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694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542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390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236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084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399931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2778" algn="ctr" defTabSz="5841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3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64529" dir="2700000" rotWithShape="0">
            <a:srgbClr val="000000">
              <a:alpha val="48275"/>
            </a:srgbClr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73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5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110" latinLnBrk="0">
      <a:defRPr sz="2100">
        <a:latin typeface="Lucida Grande"/>
        <a:ea typeface="Lucida Grande"/>
        <a:cs typeface="Lucida Grande"/>
        <a:sym typeface="Lucida Grande"/>
      </a:defRPr>
    </a:lvl1pPr>
    <a:lvl2pPr indent="228565" defTabSz="584110" latinLnBrk="0">
      <a:defRPr sz="2100">
        <a:latin typeface="Lucida Grande"/>
        <a:ea typeface="Lucida Grande"/>
        <a:cs typeface="Lucida Grande"/>
        <a:sym typeface="Lucida Grande"/>
      </a:defRPr>
    </a:lvl2pPr>
    <a:lvl3pPr indent="457129" defTabSz="584110" latinLnBrk="0">
      <a:defRPr sz="2100">
        <a:latin typeface="Lucida Grande"/>
        <a:ea typeface="Lucida Grande"/>
        <a:cs typeface="Lucida Grande"/>
        <a:sym typeface="Lucida Grande"/>
      </a:defRPr>
    </a:lvl3pPr>
    <a:lvl4pPr indent="685694" defTabSz="584110" latinLnBrk="0">
      <a:defRPr sz="2100">
        <a:latin typeface="Lucida Grande"/>
        <a:ea typeface="Lucida Grande"/>
        <a:cs typeface="Lucida Grande"/>
        <a:sym typeface="Lucida Grande"/>
      </a:defRPr>
    </a:lvl4pPr>
    <a:lvl5pPr indent="914260" defTabSz="584110" latinLnBrk="0">
      <a:defRPr sz="2100">
        <a:latin typeface="Lucida Grande"/>
        <a:ea typeface="Lucida Grande"/>
        <a:cs typeface="Lucida Grande"/>
        <a:sym typeface="Lucida Grande"/>
      </a:defRPr>
    </a:lvl5pPr>
    <a:lvl6pPr indent="1142824" defTabSz="584110" latinLnBrk="0">
      <a:defRPr sz="2100">
        <a:latin typeface="Lucida Grande"/>
        <a:ea typeface="Lucida Grande"/>
        <a:cs typeface="Lucida Grande"/>
        <a:sym typeface="Lucida Grande"/>
      </a:defRPr>
    </a:lvl6pPr>
    <a:lvl7pPr indent="1371390" defTabSz="584110" latinLnBrk="0">
      <a:defRPr sz="2100">
        <a:latin typeface="Lucida Grande"/>
        <a:ea typeface="Lucida Grande"/>
        <a:cs typeface="Lucida Grande"/>
        <a:sym typeface="Lucida Grande"/>
      </a:defRPr>
    </a:lvl7pPr>
    <a:lvl8pPr indent="1599957" defTabSz="584110" latinLnBrk="0">
      <a:defRPr sz="2100">
        <a:latin typeface="Lucida Grande"/>
        <a:ea typeface="Lucida Grande"/>
        <a:cs typeface="Lucida Grande"/>
        <a:sym typeface="Lucida Grande"/>
      </a:defRPr>
    </a:lvl8pPr>
    <a:lvl9pPr indent="1828518" defTabSz="584110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202"/>
            <a:ext cx="2972115" cy="457200"/>
          </a:xfrm>
          <a:prstGeom prst="rect">
            <a:avLst/>
          </a:prstGeom>
          <a:noFill/>
        </p:spPr>
        <p:txBody>
          <a:bodyPr/>
          <a:lstStyle/>
          <a:p>
            <a:fld id="{0DB6931C-4135-774E-9324-413787160873}" type="slidenum">
              <a:rPr lang="en-US">
                <a:latin typeface="Arial" pitchFamily="-105" charset="0"/>
              </a:rPr>
              <a:pPr/>
              <a:t>2</a:t>
            </a:fld>
            <a:endParaRPr lang="en-US">
              <a:latin typeface="Arial" pitchFamily="-105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…leading to improved RF ablation targeting accuracy.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-de-noising and edge preserving algorithm…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multiscale registration motivation</a:t>
            </a:r>
          </a:p>
          <a:p>
            <a:pPr marL="388730" indent="-388730">
              <a:buSzPct val="100000"/>
              <a:buAutoNum type="arabicParenR"/>
            </a:pPr>
            <a:r>
              <a:t>robustness</a:t>
            </a:r>
          </a:p>
          <a:p>
            <a:pPr marL="388730" indent="-388730">
              <a:buSzPct val="100000"/>
              <a:buAutoNum type="arabicParenR"/>
            </a:pPr>
            <a:r>
              <a:t>speed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0" name="Shape 6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-actually &lt; 200 ms due to time required for data acquisition/reconstruction -&gt; RT 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3" name="Shape 7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NGF distance transfer takes approximately 0.01 ms (measurement resolution ~0.05us)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-Model building itself requires ~8 ms</a:t>
            </a:r>
          </a:p>
          <a:p>
            <a:r>
              <a:t>-fast because linear least squares fitting has a closed-form solution.</a:t>
            </a:r>
          </a:p>
          <a:p>
            <a:r>
              <a:t>- x = inv(A</a:t>
            </a:r>
            <a:r>
              <a:rPr baseline="31999"/>
              <a:t>T</a:t>
            </a:r>
            <a:r>
              <a:t>A) A</a:t>
            </a:r>
            <a:r>
              <a:rPr baseline="31999"/>
              <a:t>T</a:t>
            </a:r>
            <a:r>
              <a:t>b      (solution to Ax = b)   or  min x ||b-AX||</a:t>
            </a:r>
            <a:r>
              <a:rPr baseline="31999"/>
              <a:t>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4" name="Shape 7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DSC = 2 (A &amp; B) / (A + B)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1" y="2044700"/>
            <a:ext cx="12293601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1" y="5270499"/>
            <a:ext cx="12293601" cy="1295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55601" y="3225801"/>
            <a:ext cx="12293601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60" y="533400"/>
            <a:ext cx="10388601" cy="5860235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1" y="7416801"/>
            <a:ext cx="12293601" cy="12826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60" y="533400"/>
            <a:ext cx="10388601" cy="5860235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1" y="7416801"/>
            <a:ext cx="12293601" cy="12826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3" y="679455"/>
            <a:ext cx="5994401" cy="8394699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3" y="679455"/>
            <a:ext cx="5994401" cy="8394699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sz="half" idx="13"/>
          </p:nvPr>
        </p:nvSpPr>
        <p:spPr>
          <a:xfrm>
            <a:off x="7518400" y="2819401"/>
            <a:ext cx="4381500" cy="6591300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 marL="264653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  <a:lvl2pPr marL="645595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2pPr>
            <a:lvl3pPr marL="102653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3pPr>
            <a:lvl4pPr marL="140747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4pPr>
            <a:lvl5pPr marL="1788421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 marL="264653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  <a:lvl2pPr marL="645595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2pPr>
            <a:lvl3pPr marL="102653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3pPr>
            <a:lvl4pPr marL="140747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4pPr>
            <a:lvl5pPr marL="1788421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1" y="3187700"/>
            <a:ext cx="5892800" cy="5842000"/>
          </a:xfrm>
          <a:prstGeom prst="rect">
            <a:avLst/>
          </a:prstGeom>
        </p:spPr>
        <p:txBody>
          <a:bodyPr/>
          <a:lstStyle>
            <a:lvl1pPr marL="264653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  <a:lvl2pPr marL="645595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2pPr>
            <a:lvl3pPr marL="102653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3pPr>
            <a:lvl4pPr marL="140747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4pPr>
            <a:lvl5pPr marL="1788421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06660" y="533400"/>
            <a:ext cx="10388601" cy="5860235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55601" y="6832602"/>
            <a:ext cx="12293601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55601" y="8077199"/>
            <a:ext cx="12293601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60" y="533400"/>
            <a:ext cx="10388601" cy="5860235"/>
          </a:xfrm>
          <a:prstGeom prst="rect">
            <a:avLst/>
          </a:prstGeom>
        </p:spPr>
        <p:txBody>
          <a:bodyPr lIns="91425" tIns="45712" rIns="91425" bIns="45712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1" y="6832602"/>
            <a:ext cx="12293601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1" y="8077199"/>
            <a:ext cx="12293601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2399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55601" y="3187700"/>
            <a:ext cx="12293601" cy="5842000"/>
          </a:xfrm>
          <a:prstGeom prst="rect">
            <a:avLst/>
          </a:prstGeom>
        </p:spPr>
        <p:txBody>
          <a:bodyPr/>
          <a:lstStyle>
            <a:lvl1pPr marL="264653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  <a:lvl2pPr marL="645595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2pPr>
            <a:lvl3pPr marL="102653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3pPr>
            <a:lvl4pPr marL="140747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4pPr>
            <a:lvl5pPr marL="1788421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55601" y="3187700"/>
            <a:ext cx="12293601" cy="5842000"/>
          </a:xfrm>
          <a:prstGeom prst="rect">
            <a:avLst/>
          </a:prstGeom>
        </p:spPr>
        <p:txBody>
          <a:bodyPr numCol="2" spcCol="614587" anchor="t"/>
          <a:lstStyle>
            <a:lvl1pPr marL="264653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1pPr>
            <a:lvl2pPr marL="645595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2pPr>
            <a:lvl3pPr marL="102653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3pPr>
            <a:lvl4pPr marL="1407477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4pPr>
            <a:lvl5pPr marL="1788421" indent="-264653">
              <a:lnSpc>
                <a:spcPct val="100000"/>
              </a:lnSpc>
              <a:defRPr sz="33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1" y="254001"/>
            <a:ext cx="12293601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1" y="254000"/>
            <a:ext cx="122936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7086" y="9271000"/>
            <a:ext cx="357928" cy="387109"/>
          </a:xfrm>
          <a:prstGeom prst="rect">
            <a:avLst/>
          </a:prstGeom>
          <a:ln w="12700">
            <a:miter lim="400000"/>
          </a:ln>
        </p:spPr>
        <p:txBody>
          <a:bodyPr wrap="none" lIns="50791" tIns="50791" rIns="50791" bIns="50791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xmlns:p14="http://schemas.microsoft.com/office/powerpoint/2010/main" spd="med"/>
  <p:txStyles>
    <p:titleStyle>
      <a:lvl1pPr marL="0" marR="0" indent="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565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129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694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26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2824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390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599957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518" algn="ctr" defTabSz="5841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753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694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636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578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518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460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401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344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286" marR="0" indent="-304753" algn="l" defTabSz="58411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565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129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694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260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2824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390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599957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518" algn="ctr" defTabSz="5841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64529" dir="2700000" rotWithShape="0">
              <a:srgbClr val="000000">
                <a:alpha val="48275"/>
              </a:srgbClr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ctrTitle"/>
          </p:nvPr>
        </p:nvSpPr>
        <p:spPr>
          <a:xfrm>
            <a:off x="317501" y="2263044"/>
            <a:ext cx="12293601" cy="1389835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4800" cap="none">
                <a:solidFill>
                  <a:srgbClr val="000000"/>
                </a:solidFill>
              </a:defRPr>
            </a:lvl1pPr>
          </a:lstStyle>
          <a:p>
            <a:r>
              <a:rPr dirty="0" smtClean="0"/>
              <a:t>Real</a:t>
            </a:r>
            <a:r>
              <a:rPr dirty="0"/>
              <a:t>-</a:t>
            </a:r>
            <a:r>
              <a:rPr dirty="0" smtClean="0"/>
              <a:t>Time</a:t>
            </a:r>
            <a:r>
              <a:rPr lang="en-CA" dirty="0" smtClean="0"/>
              <a:t> Image-Based Motion Compensation</a:t>
            </a:r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subTitle" sz="half" idx="1"/>
          </p:nvPr>
        </p:nvSpPr>
        <p:spPr>
          <a:xfrm>
            <a:off x="393705" y="3875233"/>
            <a:ext cx="12217399" cy="299373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endParaRPr dirty="0"/>
          </a:p>
          <a:p>
            <a:pPr algn="ctr">
              <a:spcBef>
                <a:spcPts val="0"/>
              </a:spcBef>
            </a:pPr>
            <a:r>
              <a:rPr lang="en-CA" dirty="0" smtClean="0"/>
              <a:t>Graham Wright</a:t>
            </a:r>
          </a:p>
          <a:p>
            <a:pPr algn="ctr">
              <a:spcBef>
                <a:spcPts val="0"/>
              </a:spcBef>
            </a:pPr>
            <a:r>
              <a:rPr lang="en-CA" dirty="0" smtClean="0"/>
              <a:t>Sunnybrook Health Sciences Centre, University of Toronto</a:t>
            </a:r>
          </a:p>
          <a:p>
            <a:pPr algn="ctr">
              <a:spcBef>
                <a:spcPts val="0"/>
              </a:spcBef>
            </a:pPr>
            <a:r>
              <a:rPr lang="en-CA" dirty="0" smtClean="0"/>
              <a:t>SCMR Interventional Workshop</a:t>
            </a:r>
            <a:endParaRPr dirty="0"/>
          </a:p>
          <a:p>
            <a:pPr algn="ctr">
              <a:spcBef>
                <a:spcPts val="0"/>
              </a:spcBef>
            </a:pPr>
            <a:r>
              <a:rPr dirty="0"/>
              <a:t>Jan. </a:t>
            </a:r>
            <a:r>
              <a:rPr lang="en-CA" dirty="0" smtClean="0"/>
              <a:t>28</a:t>
            </a:r>
            <a:r>
              <a:rPr dirty="0" smtClean="0"/>
              <a:t>, </a:t>
            </a:r>
            <a:r>
              <a:rPr dirty="0"/>
              <a:t>2016 </a:t>
            </a:r>
          </a:p>
          <a:p>
            <a:pPr algn="ctr">
              <a:spcBef>
                <a:spcPts val="0"/>
              </a:spcBef>
            </a:pPr>
            <a:endParaRPr dirty="0"/>
          </a:p>
          <a:p>
            <a:pPr algn="ctr">
              <a:spcBef>
                <a:spcPts val="0"/>
              </a:spcBef>
            </a:pPr>
            <a:endParaRPr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17501" y="7518400"/>
            <a:ext cx="1022350" cy="1981200"/>
            <a:chOff x="1276" y="2688"/>
            <a:chExt cx="644" cy="124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6" y="2688"/>
              <a:ext cx="644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296" y="368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0"/>
                <a:t>University of Toronto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0600" y="8805862"/>
            <a:ext cx="3124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xfrm>
            <a:off x="328259" y="0"/>
            <a:ext cx="12293601" cy="2438400"/>
          </a:xfrm>
          <a:prstGeom prst="rect">
            <a:avLst/>
          </a:prstGeom>
        </p:spPr>
        <p:txBody>
          <a:bodyPr/>
          <a:lstStyle/>
          <a:p>
            <a:r>
              <a:rPr lang="en-CA" dirty="0" err="1" smtClean="0"/>
              <a:t>Realtime</a:t>
            </a:r>
            <a:r>
              <a:rPr lang="en-CA" dirty="0" smtClean="0"/>
              <a:t> Registration for Dynamic </a:t>
            </a:r>
            <a:r>
              <a:rPr dirty="0" smtClean="0"/>
              <a:t>Motion </a:t>
            </a:r>
            <a:r>
              <a:rPr dirty="0"/>
              <a:t>Modeling</a:t>
            </a:r>
          </a:p>
        </p:txBody>
      </p:sp>
      <p:pic>
        <p:nvPicPr>
          <p:cNvPr id="4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2452133"/>
            <a:ext cx="6350000" cy="7305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2230" y="3188933"/>
            <a:ext cx="6350000" cy="46105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261229" y="9164565"/>
            <a:ext cx="3360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effectLst/>
              </a:defRPr>
            </a:pPr>
            <a:r>
              <a:rPr lang="en-US" dirty="0"/>
              <a:t>R.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IEEE TBME 2015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 smtClean="0"/>
              <a:t>Respiratory </a:t>
            </a:r>
            <a:r>
              <a:rPr dirty="0" smtClean="0"/>
              <a:t>Motion Model</a:t>
            </a:r>
            <a:endParaRPr dirty="0"/>
          </a:p>
        </p:txBody>
      </p:sp>
      <p:pic>
        <p:nvPicPr>
          <p:cNvPr id="4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618" y="4245585"/>
            <a:ext cx="3662077" cy="2966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MotionVideo-2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192515" y="3660477"/>
            <a:ext cx="8080464" cy="4136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88571" y="9122227"/>
            <a:ext cx="3360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effectLst/>
              </a:defRPr>
            </a:pPr>
            <a:r>
              <a:rPr lang="en-US" dirty="0"/>
              <a:t>R.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IEEE TBME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4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Dynamically Updated Motion Model</a:t>
            </a:r>
          </a:p>
        </p:txBody>
      </p:sp>
      <p:grpSp>
        <p:nvGrpSpPr>
          <p:cNvPr id="524" name="Group 524"/>
          <p:cNvGrpSpPr/>
          <p:nvPr/>
        </p:nvGrpSpPr>
        <p:grpSpPr>
          <a:xfrm>
            <a:off x="990604" y="4013200"/>
            <a:ext cx="11462711" cy="1016000"/>
            <a:chOff x="0" y="0"/>
            <a:chExt cx="11462711" cy="1016000"/>
          </a:xfrm>
        </p:grpSpPr>
        <p:pic>
          <p:nvPicPr>
            <p:cNvPr id="521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2016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40320" y="0"/>
              <a:ext cx="3822392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25" name="resp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2781301"/>
            <a:ext cx="114681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201" y="3175001"/>
            <a:ext cx="190500" cy="21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4" name="Group 534"/>
          <p:cNvGrpSpPr/>
          <p:nvPr/>
        </p:nvGrpSpPr>
        <p:grpSpPr>
          <a:xfrm>
            <a:off x="466925" y="4686301"/>
            <a:ext cx="6962578" cy="3734285"/>
            <a:chOff x="0" y="-1"/>
            <a:chExt cx="6962577" cy="3734284"/>
          </a:xfrm>
        </p:grpSpPr>
        <p:sp>
          <p:nvSpPr>
            <p:cNvPr id="527" name="Shape 527"/>
            <p:cNvSpPr/>
            <p:nvPr/>
          </p:nvSpPr>
          <p:spPr>
            <a:xfrm>
              <a:off x="561737" y="493057"/>
              <a:ext cx="4042942" cy="2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 flipH="1">
              <a:off x="5065340" y="-1"/>
              <a:ext cx="1" cy="86739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3165276" y="760954"/>
              <a:ext cx="379730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Predict Motion </a:t>
              </a:r>
            </a:p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Estimate</a:t>
              </a:r>
            </a:p>
          </p:txBody>
        </p:sp>
        <p:pic>
          <p:nvPicPr>
            <p:cNvPr id="530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6276" y="1194282"/>
              <a:ext cx="3139003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1" name="Shape 531"/>
            <p:cNvSpPr/>
            <p:nvPr/>
          </p:nvSpPr>
          <p:spPr>
            <a:xfrm>
              <a:off x="0" y="640821"/>
              <a:ext cx="37973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433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Build Motion Model</a:t>
              </a:r>
            </a:p>
          </p:txBody>
        </p:sp>
        <p:pic>
          <p:nvPicPr>
            <p:cNvPr id="532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92276" y="648182"/>
              <a:ext cx="4445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74976" y="1664182"/>
              <a:ext cx="9906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385401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Dynamically Updated Motion Model</a:t>
            </a:r>
          </a:p>
        </p:txBody>
      </p:sp>
      <p:grpSp>
        <p:nvGrpSpPr>
          <p:cNvPr id="542" name="Group 542"/>
          <p:cNvGrpSpPr/>
          <p:nvPr/>
        </p:nvGrpSpPr>
        <p:grpSpPr>
          <a:xfrm>
            <a:off x="990604" y="4013200"/>
            <a:ext cx="11462711" cy="1016000"/>
            <a:chOff x="0" y="0"/>
            <a:chExt cx="11462711" cy="1016000"/>
          </a:xfrm>
        </p:grpSpPr>
        <p:pic>
          <p:nvPicPr>
            <p:cNvPr id="539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2016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40320" y="0"/>
              <a:ext cx="3822392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43" name="resp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781301"/>
            <a:ext cx="114681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201" y="3175001"/>
            <a:ext cx="190500" cy="21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2" name="Group 552"/>
          <p:cNvGrpSpPr/>
          <p:nvPr/>
        </p:nvGrpSpPr>
        <p:grpSpPr>
          <a:xfrm>
            <a:off x="1267026" y="4699001"/>
            <a:ext cx="6962578" cy="3734285"/>
            <a:chOff x="0" y="-1"/>
            <a:chExt cx="6962577" cy="3734284"/>
          </a:xfrm>
        </p:grpSpPr>
        <p:sp>
          <p:nvSpPr>
            <p:cNvPr id="545" name="Shape 545"/>
            <p:cNvSpPr/>
            <p:nvPr/>
          </p:nvSpPr>
          <p:spPr>
            <a:xfrm>
              <a:off x="561737" y="493057"/>
              <a:ext cx="4042942" cy="2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 flipH="1">
              <a:off x="5065340" y="-1"/>
              <a:ext cx="1" cy="86739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3165276" y="760954"/>
              <a:ext cx="379730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Predict Motion </a:t>
              </a:r>
            </a:p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Estimate</a:t>
              </a:r>
            </a:p>
          </p:txBody>
        </p:sp>
        <p:pic>
          <p:nvPicPr>
            <p:cNvPr id="54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6276" y="1194282"/>
              <a:ext cx="3139003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Shape 549"/>
            <p:cNvSpPr/>
            <p:nvPr/>
          </p:nvSpPr>
          <p:spPr>
            <a:xfrm>
              <a:off x="0" y="640821"/>
              <a:ext cx="37973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433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Build Motion Model</a:t>
              </a:r>
            </a:p>
          </p:txBody>
        </p:sp>
        <p:pic>
          <p:nvPicPr>
            <p:cNvPr id="550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92276" y="648182"/>
              <a:ext cx="4445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1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4976" y="1664182"/>
              <a:ext cx="9906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5315866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Dynamically Updated Motion Model</a:t>
            </a:r>
          </a:p>
        </p:txBody>
      </p:sp>
      <p:grpSp>
        <p:nvGrpSpPr>
          <p:cNvPr id="558" name="Group 558"/>
          <p:cNvGrpSpPr/>
          <p:nvPr/>
        </p:nvGrpSpPr>
        <p:grpSpPr>
          <a:xfrm>
            <a:off x="990604" y="4013200"/>
            <a:ext cx="11462711" cy="1016000"/>
            <a:chOff x="0" y="0"/>
            <a:chExt cx="11462711" cy="1016000"/>
          </a:xfrm>
        </p:grpSpPr>
        <p:pic>
          <p:nvPicPr>
            <p:cNvPr id="555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6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20160" y="0"/>
              <a:ext cx="382239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7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40320" y="0"/>
              <a:ext cx="3822392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59" name="resp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781301"/>
            <a:ext cx="114681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201" y="3175001"/>
            <a:ext cx="190500" cy="21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8" name="Group 568"/>
          <p:cNvGrpSpPr/>
          <p:nvPr/>
        </p:nvGrpSpPr>
        <p:grpSpPr>
          <a:xfrm>
            <a:off x="2041726" y="4686301"/>
            <a:ext cx="6962578" cy="3734285"/>
            <a:chOff x="0" y="-1"/>
            <a:chExt cx="6962577" cy="3734284"/>
          </a:xfrm>
        </p:grpSpPr>
        <p:sp>
          <p:nvSpPr>
            <p:cNvPr id="561" name="Shape 561"/>
            <p:cNvSpPr/>
            <p:nvPr/>
          </p:nvSpPr>
          <p:spPr>
            <a:xfrm>
              <a:off x="561737" y="493057"/>
              <a:ext cx="4042942" cy="2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 flipH="1">
              <a:off x="5065340" y="-1"/>
              <a:ext cx="1" cy="86739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3165276" y="760954"/>
              <a:ext cx="379730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Predict Motion </a:t>
              </a:r>
            </a:p>
            <a:p>
              <a:pPr>
                <a:defRPr sz="2400">
                  <a:solidFill>
                    <a:srgbClr val="515151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Estimate</a:t>
              </a:r>
            </a:p>
          </p:txBody>
        </p:sp>
        <p:pic>
          <p:nvPicPr>
            <p:cNvPr id="564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6276" y="1194282"/>
              <a:ext cx="3139003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5" name="Shape 565"/>
            <p:cNvSpPr/>
            <p:nvPr/>
          </p:nvSpPr>
          <p:spPr>
            <a:xfrm>
              <a:off x="0" y="640821"/>
              <a:ext cx="37973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433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Build Motion Model</a:t>
              </a:r>
            </a:p>
          </p:txBody>
        </p:sp>
        <p:pic>
          <p:nvPicPr>
            <p:cNvPr id="566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92276" y="648182"/>
              <a:ext cx="4445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4976" y="1664182"/>
              <a:ext cx="9906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2708950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3"/>
          <p:cNvGrpSpPr/>
          <p:nvPr/>
        </p:nvGrpSpPr>
        <p:grpSpPr>
          <a:xfrm>
            <a:off x="287559" y="2173345"/>
            <a:ext cx="8179795" cy="6309584"/>
            <a:chOff x="81974" y="-15242"/>
            <a:chExt cx="8179792" cy="6309582"/>
          </a:xfrm>
        </p:grpSpPr>
        <p:pic>
          <p:nvPicPr>
            <p:cNvPr id="723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6765" y="829631"/>
              <a:ext cx="2669782" cy="2669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4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91984" y="829631"/>
              <a:ext cx="2669782" cy="2669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5" name="Shape 725"/>
            <p:cNvSpPr/>
            <p:nvPr/>
          </p:nvSpPr>
          <p:spPr>
            <a:xfrm flipH="1">
              <a:off x="4155575" y="2178861"/>
              <a:ext cx="2623952" cy="7138"/>
            </a:xfrm>
            <a:prstGeom prst="line">
              <a:avLst/>
            </a:prstGeom>
            <a:noFill/>
            <a:ln w="25400" cap="flat">
              <a:solidFill>
                <a:srgbClr val="E324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85689" y="1557837"/>
              <a:ext cx="1873809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Before</a:t>
              </a:r>
            </a:p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Motion Model </a:t>
              </a:r>
            </a:p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Correction</a:t>
              </a:r>
            </a:p>
          </p:txBody>
        </p:sp>
        <p:pic>
          <p:nvPicPr>
            <p:cNvPr id="727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6765" y="3624558"/>
              <a:ext cx="2669782" cy="2669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8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91984" y="3624558"/>
              <a:ext cx="2669782" cy="2669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9" name="Shape 729"/>
            <p:cNvSpPr/>
            <p:nvPr/>
          </p:nvSpPr>
          <p:spPr>
            <a:xfrm flipH="1">
              <a:off x="4163234" y="4969878"/>
              <a:ext cx="2546917" cy="27661"/>
            </a:xfrm>
            <a:prstGeom prst="line">
              <a:avLst/>
            </a:prstGeom>
            <a:noFill/>
            <a:ln w="25400" cap="flat">
              <a:solidFill>
                <a:srgbClr val="F5EC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81974" y="4428041"/>
              <a:ext cx="1873809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After</a:t>
              </a:r>
            </a:p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Motion Model </a:t>
              </a:r>
            </a:p>
            <a:p>
              <a:pPr>
                <a:defRPr sz="2400"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Correction</a:t>
              </a:r>
            </a:p>
          </p:txBody>
        </p:sp>
        <p:sp>
          <p:nvSpPr>
            <p:cNvPr id="731" name="Shape 731"/>
            <p:cNvSpPr/>
            <p:nvPr/>
          </p:nvSpPr>
          <p:spPr>
            <a:xfrm>
              <a:off x="3291749" y="-15242"/>
              <a:ext cx="1179810" cy="764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blurRad="38100" dist="64529" dir="2700000" rotWithShape="0">
                      <a:srgbClr val="000000">
                        <a:alpha val="10000"/>
                      </a:srgbClr>
                    </a:outerShdw>
                  </a:effectLst>
                </a:defRPr>
              </a:lvl1pPr>
            </a:lstStyle>
            <a:p>
              <a:r>
                <a:t>prior</a:t>
              </a:r>
            </a:p>
          </p:txBody>
        </p:sp>
        <p:sp>
          <p:nvSpPr>
            <p:cNvPr id="732" name="Shape 732"/>
            <p:cNvSpPr/>
            <p:nvPr/>
          </p:nvSpPr>
          <p:spPr>
            <a:xfrm>
              <a:off x="5844135" y="-15242"/>
              <a:ext cx="2165475" cy="764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effectLst>
                    <a:outerShdw blurRad="38100" dist="64529" dir="2700000" rotWithShape="0">
                      <a:srgbClr val="000000">
                        <a:alpha val="10000"/>
                      </a:srgbClr>
                    </a:outerShdw>
                  </a:effectLst>
                </a:defRPr>
              </a:lvl1pPr>
            </a:lstStyle>
            <a:p>
              <a:r>
                <a:t>real-time</a:t>
              </a:r>
            </a:p>
          </p:txBody>
        </p:sp>
      </p:grpSp>
      <p:sp>
        <p:nvSpPr>
          <p:cNvPr id="734" name="Shape 7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735" name="Shape 735"/>
          <p:cNvSpPr/>
          <p:nvPr/>
        </p:nvSpPr>
        <p:spPr>
          <a:xfrm>
            <a:off x="10488979" y="3692297"/>
            <a:ext cx="1270000" cy="1270000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600">
                <a:solidFill>
                  <a:srgbClr val="FF2600"/>
                </a:solidFill>
                <a:effectLst>
                  <a:outerShdw blurRad="38100" dist="64529" dir="27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A</a:t>
            </a:r>
          </a:p>
        </p:txBody>
      </p:sp>
      <p:sp>
        <p:nvSpPr>
          <p:cNvPr id="736" name="Shape 736"/>
          <p:cNvSpPr/>
          <p:nvPr/>
        </p:nvSpPr>
        <p:spPr>
          <a:xfrm>
            <a:off x="10202107" y="3888275"/>
            <a:ext cx="1270000" cy="1270000"/>
          </a:xfrm>
          <a:prstGeom prst="ellipse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600">
                <a:solidFill>
                  <a:srgbClr val="0433FF"/>
                </a:solidFill>
                <a:effectLst>
                  <a:outerShdw blurRad="38100" dist="64529" dir="27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B</a:t>
            </a:r>
          </a:p>
        </p:txBody>
      </p:sp>
      <p:sp>
        <p:nvSpPr>
          <p:cNvPr id="737" name="Shape 737"/>
          <p:cNvSpPr/>
          <p:nvPr/>
        </p:nvSpPr>
        <p:spPr>
          <a:xfrm>
            <a:off x="10535847" y="6420697"/>
            <a:ext cx="1270000" cy="1270000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600">
                <a:solidFill>
                  <a:srgbClr val="FF2600"/>
                </a:solidFill>
                <a:effectLst>
                  <a:outerShdw blurRad="38100" dist="64529" dir="27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A</a:t>
            </a:r>
          </a:p>
        </p:txBody>
      </p:sp>
      <p:sp>
        <p:nvSpPr>
          <p:cNvPr id="738" name="Shape 738"/>
          <p:cNvSpPr/>
          <p:nvPr/>
        </p:nvSpPr>
        <p:spPr>
          <a:xfrm>
            <a:off x="10248975" y="6616675"/>
            <a:ext cx="1270000" cy="1270000"/>
          </a:xfrm>
          <a:prstGeom prst="ellipse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600">
                <a:solidFill>
                  <a:srgbClr val="0433FF"/>
                </a:solidFill>
                <a:effectLst>
                  <a:outerShdw blurRad="38100" dist="64529" dir="27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t>B</a:t>
            </a:r>
          </a:p>
        </p:txBody>
      </p:sp>
      <p:sp>
        <p:nvSpPr>
          <p:cNvPr id="739" name="Shape 739"/>
          <p:cNvSpPr/>
          <p:nvPr/>
        </p:nvSpPr>
        <p:spPr>
          <a:xfrm>
            <a:off x="6451106" y="4497213"/>
            <a:ext cx="102588" cy="759177"/>
          </a:xfrm>
          <a:prstGeom prst="rect">
            <a:avLst/>
          </a:prstGeom>
          <a:ln w="12700">
            <a:miter lim="400000"/>
          </a:ln>
        </p:spPr>
        <p:txBody>
          <a:bodyPr wrap="none" lIns="50791" tIns="50791" rIns="50791" bIns="50791" anchor="ctr">
            <a:spAutoFit/>
          </a:bodyPr>
          <a:lstStyle/>
          <a:p>
            <a:endParaRPr/>
          </a:p>
        </p:txBody>
      </p:sp>
      <p:grpSp>
        <p:nvGrpSpPr>
          <p:cNvPr id="743" name="Group 743"/>
          <p:cNvGrpSpPr/>
          <p:nvPr/>
        </p:nvGrpSpPr>
        <p:grpSpPr>
          <a:xfrm>
            <a:off x="10233599" y="7227584"/>
            <a:ext cx="1078724" cy="1314892"/>
            <a:chOff x="0" y="0"/>
            <a:chExt cx="1078723" cy="1314892"/>
          </a:xfrm>
        </p:grpSpPr>
        <p:sp>
          <p:nvSpPr>
            <p:cNvPr id="740" name="Shape 740"/>
            <p:cNvSpPr/>
            <p:nvPr/>
          </p:nvSpPr>
          <p:spPr>
            <a:xfrm>
              <a:off x="414216" y="873746"/>
              <a:ext cx="664507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sz="2200">
                  <a:solidFill>
                    <a:srgbClr val="5A5F5E"/>
                  </a:solidFill>
                  <a:effectLst/>
                  <a:latin typeface="Lucida Grande"/>
                  <a:ea typeface="Lucida Grande"/>
                  <a:cs typeface="Lucida Grande"/>
                  <a:sym typeface="Lucida Grande"/>
                </a:defRPr>
              </a:pPr>
              <a:r>
                <a:rPr>
                  <a:solidFill>
                    <a:srgbClr val="000000"/>
                  </a:solidFill>
                </a:rPr>
                <a:t>APD</a:t>
              </a:r>
              <a:r>
                <a:t> </a:t>
              </a:r>
            </a:p>
          </p:txBody>
        </p:sp>
        <p:sp>
          <p:nvSpPr>
            <p:cNvPr id="741" name="Shape 741"/>
            <p:cNvSpPr/>
            <p:nvPr/>
          </p:nvSpPr>
          <p:spPr>
            <a:xfrm flipV="1">
              <a:off x="209466" y="245485"/>
              <a:ext cx="264778" cy="2647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0" y="0"/>
              <a:ext cx="339124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52" name="Group 752"/>
          <p:cNvGrpSpPr/>
          <p:nvPr/>
        </p:nvGrpSpPr>
        <p:grpSpPr>
          <a:xfrm>
            <a:off x="9279601" y="3891957"/>
            <a:ext cx="3516926" cy="2118100"/>
            <a:chOff x="0" y="0"/>
            <a:chExt cx="3516924" cy="2118099"/>
          </a:xfrm>
        </p:grpSpPr>
        <p:sp>
          <p:nvSpPr>
            <p:cNvPr id="744" name="Shape 744"/>
            <p:cNvSpPr/>
            <p:nvPr/>
          </p:nvSpPr>
          <p:spPr>
            <a:xfrm>
              <a:off x="0" y="1676953"/>
              <a:ext cx="351692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pPr>
                <a:defRPr>
                  <a:effectLst/>
                </a:defRPr>
              </a:pPr>
              <a:r>
                <a:t>DSC = 2 (A &amp; B) / (A + B)</a:t>
              </a:r>
            </a:p>
          </p:txBody>
        </p:sp>
        <p:sp>
          <p:nvSpPr>
            <p:cNvPr id="745" name="Shape 745"/>
            <p:cNvSpPr/>
            <p:nvPr/>
          </p:nvSpPr>
          <p:spPr>
            <a:xfrm flipV="1">
              <a:off x="1213065" y="35342"/>
              <a:ext cx="604466" cy="4367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 flipV="1">
              <a:off x="1247817" y="134963"/>
              <a:ext cx="733674" cy="5245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 flipV="1">
              <a:off x="1325121" y="298625"/>
              <a:ext cx="756867" cy="5383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 flipV="1">
              <a:off x="1452121" y="451025"/>
              <a:ext cx="718766" cy="5129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 flipV="1">
              <a:off x="1620759" y="639436"/>
              <a:ext cx="566367" cy="3986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 flipV="1">
              <a:off x="1238465" y="0"/>
              <a:ext cx="413966" cy="2970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 flipV="1">
              <a:off x="1773159" y="787321"/>
              <a:ext cx="413966" cy="2970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194957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 animBg="1" advAuto="0"/>
      <p:bldP spid="75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pic>
        <p:nvPicPr>
          <p:cNvPr id="757" name="EvaluationMetrics_Significa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07732"/>
            <a:ext cx="13004800" cy="5138138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Shape 758"/>
          <p:cNvSpPr>
            <a:spLocks noGrp="1"/>
          </p:cNvSpPr>
          <p:nvPr>
            <p:ph type="body" sz="quarter" idx="1"/>
          </p:nvPr>
        </p:nvSpPr>
        <p:spPr>
          <a:xfrm>
            <a:off x="381001" y="7547921"/>
            <a:ext cx="12230100" cy="1964383"/>
          </a:xfrm>
          <a:prstGeom prst="rect">
            <a:avLst/>
          </a:prstGeom>
        </p:spPr>
        <p:txBody>
          <a:bodyPr/>
          <a:lstStyle>
            <a:lvl1pPr marL="685800" indent="-304800"/>
          </a:lstStyle>
          <a:p>
            <a:r>
              <a:t>Overall motion correction results from all 8 volunteers studies. Mean ± SD for (a) DSC and (b) APD after image registration (1 heart cycle delay), static model correction, and dynamic correction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6258583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roup 764"/>
          <p:cNvGrpSpPr/>
          <p:nvPr/>
        </p:nvGrpSpPr>
        <p:grpSpPr>
          <a:xfrm>
            <a:off x="152401" y="2198282"/>
            <a:ext cx="12700001" cy="5345519"/>
            <a:chOff x="0" y="-1"/>
            <a:chExt cx="12700000" cy="5345519"/>
          </a:xfrm>
        </p:grpSpPr>
        <p:pic>
          <p:nvPicPr>
            <p:cNvPr id="760" name="RespCaseStudy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1517"/>
              <a:ext cx="12700000" cy="533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1" name="Shape 761"/>
            <p:cNvSpPr/>
            <p:nvPr/>
          </p:nvSpPr>
          <p:spPr>
            <a:xfrm flipV="1">
              <a:off x="5587999" y="-1"/>
              <a:ext cx="1" cy="4757201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5595329" y="3176145"/>
              <a:ext cx="1000774" cy="1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5648534" y="3307441"/>
              <a:ext cx="1402928" cy="1256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effectLst/>
                </a:defRPr>
              </a:pPr>
              <a:r>
                <a:t>breathing </a:t>
              </a:r>
            </a:p>
            <a:p>
              <a:pPr>
                <a:defRPr sz="2500">
                  <a:effectLst/>
                </a:defRPr>
              </a:pPr>
              <a:r>
                <a:t>variations</a:t>
              </a:r>
            </a:p>
            <a:p>
              <a:pPr>
                <a:defRPr sz="2500">
                  <a:effectLst/>
                </a:defRPr>
              </a:pPr>
              <a:r>
                <a:t>begin</a:t>
              </a:r>
            </a:p>
          </p:txBody>
        </p:sp>
      </p:grpSp>
      <p:sp>
        <p:nvSpPr>
          <p:cNvPr id="765" name="Shape 765"/>
          <p:cNvSpPr/>
          <p:nvPr/>
        </p:nvSpPr>
        <p:spPr>
          <a:xfrm>
            <a:off x="5651502" y="2210345"/>
            <a:ext cx="6044952" cy="4743054"/>
          </a:xfrm>
          <a:prstGeom prst="rect">
            <a:avLst/>
          </a:prstGeom>
          <a:solidFill>
            <a:srgbClr val="FFFFFF"/>
          </a:solidFill>
          <a:ln w="38100">
            <a:solidFill>
              <a:srgbClr val="808785"/>
            </a:solidFill>
            <a:miter lim="400000"/>
          </a:ln>
        </p:spPr>
        <p:txBody>
          <a:bodyPr lIns="50791" tIns="50791" rIns="50791" bIns="50791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767" name="Shape 767"/>
          <p:cNvSpPr>
            <a:spLocks noGrp="1"/>
          </p:cNvSpPr>
          <p:nvPr>
            <p:ph type="body" sz="quarter" idx="1"/>
          </p:nvPr>
        </p:nvSpPr>
        <p:spPr>
          <a:xfrm>
            <a:off x="381001" y="7560621"/>
            <a:ext cx="12230100" cy="1964383"/>
          </a:xfrm>
          <a:prstGeom prst="rect">
            <a:avLst/>
          </a:prstGeom>
        </p:spPr>
        <p:txBody>
          <a:bodyPr/>
          <a:lstStyle>
            <a:lvl1pPr marL="685800" indent="-304800"/>
          </a:lstStyle>
          <a:p>
            <a:r>
              <a:t>Representative volunteer case study, comparing the 3 different motion correction approaches.</a:t>
            </a:r>
          </a:p>
        </p:txBody>
      </p:sp>
    </p:spTree>
    <p:extLst>
      <p:ext uri="{BB962C8B-B14F-4D97-AF65-F5344CB8AC3E}">
        <p14:creationId xmlns:p14="http://schemas.microsoft.com/office/powerpoint/2010/main" val="3323380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799" fill="hold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798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Summary</a:t>
            </a:r>
            <a:endParaRPr dirty="0"/>
          </a:p>
        </p:txBody>
      </p:sp>
      <p:sp>
        <p:nvSpPr>
          <p:cNvPr id="770" name="Shape 770"/>
          <p:cNvSpPr>
            <a:spLocks noGrp="1"/>
          </p:cNvSpPr>
          <p:nvPr>
            <p:ph type="body" idx="1"/>
          </p:nvPr>
        </p:nvSpPr>
        <p:spPr>
          <a:xfrm>
            <a:off x="355601" y="2819401"/>
            <a:ext cx="12293601" cy="6210300"/>
          </a:xfrm>
          <a:prstGeom prst="rect">
            <a:avLst/>
          </a:prstGeom>
        </p:spPr>
        <p:txBody>
          <a:bodyPr/>
          <a:lstStyle/>
          <a:p>
            <a:pPr marL="645595"/>
            <a:r>
              <a:rPr lang="en-CA" dirty="0" err="1" smtClean="0"/>
              <a:t>Realtime</a:t>
            </a:r>
            <a:r>
              <a:rPr lang="en-CA" dirty="0" smtClean="0"/>
              <a:t> image registration for motion compensation holds potential for more accurate intervention guidance</a:t>
            </a:r>
            <a:endParaRPr dirty="0"/>
          </a:p>
          <a:p>
            <a:pPr marL="645595"/>
            <a:r>
              <a:rPr dirty="0" smtClean="0"/>
              <a:t>GPU accelerated</a:t>
            </a:r>
            <a:r>
              <a:rPr lang="en-CA" dirty="0" smtClean="0"/>
              <a:t> multi-scale edge-based LV registration of </a:t>
            </a:r>
            <a:r>
              <a:rPr lang="en-CA" dirty="0" err="1" smtClean="0"/>
              <a:t>realtime</a:t>
            </a:r>
            <a:r>
              <a:rPr lang="en-CA" dirty="0" smtClean="0"/>
              <a:t> MR and prior 3D MR volumes achievable within 200ms</a:t>
            </a:r>
          </a:p>
          <a:p>
            <a:pPr marL="645595"/>
            <a:r>
              <a:rPr lang="en-CA" dirty="0" smtClean="0"/>
              <a:t>This registration, with </a:t>
            </a:r>
            <a:r>
              <a:rPr dirty="0" smtClean="0"/>
              <a:t>adaptive </a:t>
            </a:r>
            <a:r>
              <a:rPr dirty="0"/>
              <a:t>motion </a:t>
            </a:r>
            <a:r>
              <a:rPr dirty="0" smtClean="0"/>
              <a:t>model</a:t>
            </a:r>
            <a:r>
              <a:rPr lang="en-CA" dirty="0" smtClean="0"/>
              <a:t>,</a:t>
            </a:r>
            <a:r>
              <a:rPr dirty="0" smtClean="0"/>
              <a:t> </a:t>
            </a:r>
            <a:r>
              <a:rPr lang="en-CA" dirty="0" smtClean="0"/>
              <a:t>yields robust motion </a:t>
            </a:r>
            <a:r>
              <a:rPr dirty="0" smtClean="0"/>
              <a:t>correction </a:t>
            </a:r>
            <a:r>
              <a:rPr lang="en-CA" dirty="0" smtClean="0"/>
              <a:t>in </a:t>
            </a:r>
            <a:r>
              <a:rPr dirty="0" smtClean="0"/>
              <a:t>volunteer</a:t>
            </a:r>
            <a:r>
              <a:rPr lang="en-CA" dirty="0" smtClean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6416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Acknowledgements</a:t>
            </a:r>
          </a:p>
        </p:txBody>
      </p:sp>
      <p:sp>
        <p:nvSpPr>
          <p:cNvPr id="789" name="Shape 789"/>
          <p:cNvSpPr>
            <a:spLocks noGrp="1"/>
          </p:cNvSpPr>
          <p:nvPr>
            <p:ph type="body" idx="1"/>
          </p:nvPr>
        </p:nvSpPr>
        <p:spPr>
          <a:xfrm>
            <a:off x="1270001" y="2349500"/>
            <a:ext cx="10583240" cy="6502400"/>
          </a:xfrm>
          <a:prstGeom prst="rect">
            <a:avLst/>
          </a:prstGeom>
        </p:spPr>
        <p:txBody>
          <a:bodyPr numCol="2" spcCol="522525" anchor="t"/>
          <a:lstStyle/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lang="en-CA" dirty="0" smtClean="0"/>
              <a:t>Robert </a:t>
            </a:r>
            <a:r>
              <a:rPr lang="en-CA" dirty="0" err="1" smtClean="0"/>
              <a:t>Xu</a:t>
            </a:r>
            <a:endParaRPr lang="en-CA"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 smtClean="0"/>
              <a:t>Prashant </a:t>
            </a:r>
            <a:r>
              <a:rPr dirty="0"/>
              <a:t>Athavale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 smtClean="0"/>
              <a:t>Kevan </a:t>
            </a:r>
            <a:r>
              <a:rPr dirty="0"/>
              <a:t>Anderson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/>
              <a:t>Bonny Biswas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 smtClean="0"/>
              <a:t>Venkat Ramanan</a:t>
            </a:r>
            <a:r>
              <a:rPr lang="en-CA" dirty="0" smtClean="0"/>
              <a:t>	</a:t>
            </a:r>
            <a:endParaRPr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 smtClean="0"/>
              <a:t>Rhonda Walcarius</a:t>
            </a:r>
            <a:endParaRPr lang="en-CA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lang="en-CA" dirty="0" err="1"/>
              <a:t>Kawal</a:t>
            </a:r>
            <a:r>
              <a:rPr lang="en-CA"/>
              <a:t> </a:t>
            </a:r>
            <a:r>
              <a:rPr lang="en-CA" smtClean="0"/>
              <a:t>Rhode, KCL</a:t>
            </a:r>
            <a:endParaRPr lang="en-CA"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 smtClean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lang="en-CA" dirty="0" smtClean="0"/>
          </a:p>
          <a:p>
            <a:pPr>
              <a:spcBef>
                <a:spcPts val="0"/>
              </a:spcBef>
              <a:buClrTx/>
              <a:buSzTx/>
              <a:defRPr sz="3000"/>
            </a:pPr>
            <a:r>
              <a:rPr lang="en-CA" dirty="0" smtClean="0"/>
              <a:t>Canadian Institutes of Health Research</a:t>
            </a:r>
          </a:p>
          <a:p>
            <a:pPr>
              <a:spcBef>
                <a:spcPts val="0"/>
              </a:spcBef>
              <a:buClrTx/>
              <a:buSzTx/>
              <a:defRPr sz="3000"/>
            </a:pPr>
            <a:r>
              <a:rPr lang="en-CA" dirty="0" smtClean="0"/>
              <a:t>Federal Development Agency of Canada</a:t>
            </a:r>
          </a:p>
          <a:p>
            <a:pPr>
              <a:spcBef>
                <a:spcPts val="0"/>
              </a:spcBef>
              <a:buClrTx/>
              <a:buSzTx/>
              <a:defRPr sz="3000"/>
            </a:pPr>
            <a:r>
              <a:rPr lang="en-CA" dirty="0" smtClean="0"/>
              <a:t>Ontario Research Fund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endParaRPr dirty="0"/>
          </a:p>
          <a:p>
            <a:pPr marL="0" indent="0">
              <a:spcBef>
                <a:spcPts val="0"/>
              </a:spcBef>
              <a:buClrTx/>
              <a:buSzTx/>
              <a:buNone/>
              <a:defRPr sz="3000"/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5812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557" y="347699"/>
            <a:ext cx="11909778" cy="1822027"/>
          </a:xfrm>
        </p:spPr>
        <p:txBody>
          <a:bodyPr/>
          <a:lstStyle/>
          <a:p>
            <a:pPr algn="l"/>
            <a:r>
              <a:rPr lang="en-US" sz="7700" b="1">
                <a:latin typeface="Candara" pitchFamily="-105" charset="0"/>
                <a:ea typeface="ＭＳ Ｐゴシック" pitchFamily="-105" charset="-128"/>
                <a:cs typeface="ＭＳ Ｐゴシック" pitchFamily="-105" charset="-128"/>
              </a:rPr>
              <a:t>Disclosures</a:t>
            </a:r>
            <a:endParaRPr lang="en-US" sz="6800" b="1">
              <a:latin typeface="Candara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83734" y="2709334"/>
            <a:ext cx="10986347" cy="33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Candara" pitchFamily="-105" charset="0"/>
              </a:rPr>
              <a:t>I have the following conflicts of interest to disclose with regard to the subject matter of this presentation:</a:t>
            </a:r>
          </a:p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latin typeface="Candara" pitchFamily="-105" charset="0"/>
            </a:endParaRPr>
          </a:p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Candara" pitchFamily="-105" charset="0"/>
              </a:rPr>
              <a:t>GE Healthcare – Research Support</a:t>
            </a:r>
          </a:p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endParaRPr lang="en-US" sz="2800" i="1" dirty="0">
              <a:latin typeface="Candara" pitchFamily="-105" charset="0"/>
            </a:endParaRPr>
          </a:p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r>
              <a:rPr lang="en-US" sz="2800" dirty="0" err="1" smtClean="0">
                <a:latin typeface="Candara" pitchFamily="-105" charset="0"/>
              </a:rPr>
              <a:t>HeartVista</a:t>
            </a:r>
            <a:r>
              <a:rPr lang="en-US" sz="2800" dirty="0" smtClean="0">
                <a:latin typeface="Candara" pitchFamily="-105" charset="0"/>
              </a:rPr>
              <a:t> </a:t>
            </a:r>
            <a:r>
              <a:rPr lang="en-US" sz="2800" dirty="0">
                <a:latin typeface="Candara" pitchFamily="-105" charset="0"/>
              </a:rPr>
              <a:t>– Research Support</a:t>
            </a:r>
            <a:r>
              <a:rPr lang="en-US" sz="2800" i="1" dirty="0">
                <a:latin typeface="Candara" pitchFamily="-105" charset="0"/>
              </a:rPr>
              <a:t>            </a:t>
            </a:r>
          </a:p>
          <a:p>
            <a:pPr marL="975345" indent="-975345" algn="l">
              <a:lnSpc>
                <a:spcPct val="80000"/>
              </a:lnSpc>
              <a:spcBef>
                <a:spcPct val="20000"/>
              </a:spcBef>
            </a:pPr>
            <a:r>
              <a:rPr lang="en-US" sz="2800" i="1" dirty="0" smtClean="0">
                <a:latin typeface="Candara" pitchFamily="-105" charset="0"/>
              </a:rPr>
              <a:t>            </a:t>
            </a:r>
            <a:endParaRPr lang="en-US" sz="2800" i="1" dirty="0">
              <a:latin typeface="Candara" pitchFamily="-105" charset="0"/>
            </a:endParaRPr>
          </a:p>
          <a:p>
            <a:pPr marL="975345" indent="-975345"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latin typeface="Candara" pitchFamily="-105" charset="0"/>
            </a:endParaRPr>
          </a:p>
          <a:p>
            <a:pPr marL="975345" indent="-975345">
              <a:lnSpc>
                <a:spcPct val="80000"/>
              </a:lnSpc>
              <a:spcBef>
                <a:spcPct val="20000"/>
              </a:spcBef>
            </a:pPr>
            <a:endParaRPr lang="en-US" sz="2800" i="1" dirty="0">
              <a:solidFill>
                <a:srgbClr val="FFFFFF"/>
              </a:solidFill>
              <a:latin typeface="Candara" pitchFamily="-105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7681" y="1889761"/>
            <a:ext cx="702168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i="1">
                <a:latin typeface="Candara" pitchFamily="-105" charset="0"/>
              </a:rPr>
              <a:t>Graham Wright, PhD</a:t>
            </a:r>
          </a:p>
        </p:txBody>
      </p:sp>
    </p:spTree>
    <p:extLst>
      <p:ext uri="{BB962C8B-B14F-4D97-AF65-F5344CB8AC3E}">
        <p14:creationId xmlns:p14="http://schemas.microsoft.com/office/powerpoint/2010/main" val="1845983061"/>
      </p:ext>
    </p:extLst>
  </p:cSld>
  <p:clrMapOvr>
    <a:masterClrMapping/>
  </p:clrMapOvr>
  <p:transition xmlns:p14="http://schemas.microsoft.com/office/powerpoint/2010/main" advTm="71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 smtClean="0"/>
              <a:t>Image Registration for Motion Compensation</a:t>
            </a:r>
            <a:endParaRPr dirty="0"/>
          </a:p>
        </p:txBody>
      </p:sp>
      <p:sp>
        <p:nvSpPr>
          <p:cNvPr id="265" name="Shape 265"/>
          <p:cNvSpPr>
            <a:spLocks noGrp="1"/>
          </p:cNvSpPr>
          <p:nvPr>
            <p:ph type="body" sz="half" idx="1"/>
          </p:nvPr>
        </p:nvSpPr>
        <p:spPr>
          <a:xfrm>
            <a:off x="1" y="2692400"/>
            <a:ext cx="13004799" cy="4521200"/>
          </a:xfrm>
          <a:prstGeom prst="rect">
            <a:avLst/>
          </a:prstGeom>
        </p:spPr>
        <p:txBody>
          <a:bodyPr/>
          <a:lstStyle/>
          <a:p>
            <a:pPr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CA" dirty="0" smtClean="0"/>
              <a:t>Context</a:t>
            </a:r>
            <a:r>
              <a:rPr dirty="0" smtClean="0"/>
              <a:t>:</a:t>
            </a:r>
            <a:endParaRPr dirty="0"/>
          </a:p>
          <a:p>
            <a:pPr lvl="1">
              <a:buChar char="‣"/>
              <a:defRPr sz="3000"/>
            </a:pPr>
            <a:r>
              <a:rPr lang="en-CA" dirty="0" smtClean="0"/>
              <a:t>Current clinical tools</a:t>
            </a:r>
            <a:r>
              <a:rPr dirty="0" smtClean="0"/>
              <a:t> merg</a:t>
            </a:r>
            <a:r>
              <a:rPr lang="en-CA" dirty="0" err="1" smtClean="0"/>
              <a:t>ing</a:t>
            </a:r>
            <a:r>
              <a:rPr dirty="0" smtClean="0"/>
              <a:t> </a:t>
            </a:r>
            <a:r>
              <a:rPr dirty="0"/>
              <a:t>prior CT/MR roadmaps with </a:t>
            </a:r>
            <a:r>
              <a:rPr lang="en-CA" dirty="0" err="1" smtClean="0"/>
              <a:t>electroanatomic</a:t>
            </a:r>
            <a:r>
              <a:rPr lang="en-CA" dirty="0" smtClean="0"/>
              <a:t> maps via landmarks and overlay on x-ray</a:t>
            </a:r>
            <a:r>
              <a:rPr dirty="0" smtClean="0"/>
              <a:t> </a:t>
            </a:r>
            <a:r>
              <a:rPr dirty="0"/>
              <a:t>to </a:t>
            </a:r>
            <a:r>
              <a:rPr dirty="0" smtClean="0"/>
              <a:t>guide </a:t>
            </a:r>
            <a:r>
              <a:rPr dirty="0"/>
              <a:t>ablation </a:t>
            </a:r>
            <a:r>
              <a:rPr dirty="0" smtClean="0"/>
              <a:t>procedures</a:t>
            </a:r>
            <a:r>
              <a:rPr lang="en-CA" dirty="0" smtClean="0"/>
              <a:t> yield positional error </a:t>
            </a:r>
            <a:r>
              <a:rPr dirty="0" smtClean="0"/>
              <a:t>as </a:t>
            </a:r>
            <a:r>
              <a:rPr dirty="0"/>
              <a:t>much as 2.1±1.1 </a:t>
            </a:r>
            <a:r>
              <a:rPr dirty="0" smtClean="0"/>
              <a:t>cm</a:t>
            </a:r>
            <a:r>
              <a:rPr lang="en-CA" dirty="0" smtClean="0"/>
              <a:t>, primarily due to motion</a:t>
            </a:r>
            <a:r>
              <a:rPr lang="en-CA" baseline="31999" dirty="0" smtClean="0"/>
              <a:t>1</a:t>
            </a:r>
            <a:endParaRPr lang="en-CA" dirty="0" smtClean="0"/>
          </a:p>
          <a:p>
            <a:pPr lvl="1">
              <a:buChar char="‣"/>
              <a:defRPr sz="3000"/>
            </a:pPr>
            <a:r>
              <a:rPr lang="en-CA" dirty="0" smtClean="0"/>
              <a:t>Model-based motion compensation misses intra-procedural  variability </a:t>
            </a:r>
          </a:p>
          <a:p>
            <a:pPr lvl="1">
              <a:buChar char="‣"/>
              <a:defRPr sz="3000"/>
            </a:pPr>
            <a:r>
              <a:rPr lang="en-CA" dirty="0" err="1" smtClean="0"/>
              <a:t>Realtime</a:t>
            </a:r>
            <a:r>
              <a:rPr lang="en-CA" dirty="0" smtClean="0"/>
              <a:t> imaging offers limited depiction of target anatomy (poor contrast, 2D)</a:t>
            </a:r>
            <a:r>
              <a:rPr lang="en-CA" baseline="30000" dirty="0" smtClean="0"/>
              <a:t>2</a:t>
            </a:r>
            <a:endParaRPr lang="en-CA" dirty="0" smtClean="0"/>
          </a:p>
          <a:p>
            <a:pPr lvl="1">
              <a:buChar char="‣"/>
              <a:defRPr sz="3000"/>
            </a:pPr>
            <a:r>
              <a:rPr lang="en-CA" dirty="0" smtClean="0"/>
              <a:t>Motion correction with </a:t>
            </a:r>
            <a:r>
              <a:rPr lang="en-CA" dirty="0" err="1" smtClean="0"/>
              <a:t>realtime</a:t>
            </a:r>
            <a:r>
              <a:rPr lang="en-CA" dirty="0" smtClean="0"/>
              <a:t> imaging can yield most accurate target position </a:t>
            </a:r>
            <a:endParaRPr dirty="0"/>
          </a:p>
        </p:txBody>
      </p:sp>
      <p:sp>
        <p:nvSpPr>
          <p:cNvPr id="266" name="Shape 266"/>
          <p:cNvSpPr/>
          <p:nvPr/>
        </p:nvSpPr>
        <p:spPr>
          <a:xfrm>
            <a:off x="8512518" y="7934248"/>
            <a:ext cx="4206262" cy="65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 marL="318001" indent="-318001" algn="l">
              <a:buSzPct val="100000"/>
              <a:buAutoNum type="arabicPeriod"/>
              <a:defRPr sz="1800">
                <a:effectLst/>
              </a:defRPr>
            </a:pPr>
            <a:r>
              <a:rPr dirty="0" smtClean="0"/>
              <a:t>H</a:t>
            </a:r>
            <a:r>
              <a:rPr dirty="0"/>
              <a:t>. Zhong </a:t>
            </a:r>
            <a:r>
              <a:rPr i="1" dirty="0"/>
              <a:t>et al</a:t>
            </a:r>
            <a:r>
              <a:rPr dirty="0"/>
              <a:t>. Heart Rhythm, </a:t>
            </a:r>
            <a:r>
              <a:rPr dirty="0" smtClean="0"/>
              <a:t>2007</a:t>
            </a:r>
            <a:endParaRPr lang="en-CA" dirty="0" smtClean="0"/>
          </a:p>
          <a:p>
            <a:pPr marL="318001" indent="-318001" algn="l">
              <a:buSzPct val="100000"/>
              <a:buAutoNum type="arabicPeriod"/>
              <a:defRPr sz="1800">
                <a:effectLst/>
              </a:defRPr>
            </a:pPr>
            <a:r>
              <a:rPr lang="en-CA" dirty="0"/>
              <a:t>A.C. </a:t>
            </a:r>
            <a:r>
              <a:rPr lang="en-CA" dirty="0" err="1"/>
              <a:t>Lardo</a:t>
            </a:r>
            <a:r>
              <a:rPr lang="en-CA" dirty="0"/>
              <a:t> </a:t>
            </a:r>
            <a:r>
              <a:rPr lang="en-CA" i="1" dirty="0"/>
              <a:t>et al.</a:t>
            </a:r>
            <a:r>
              <a:rPr lang="en-CA" dirty="0"/>
              <a:t> </a:t>
            </a:r>
            <a:r>
              <a:rPr lang="en-CA" i="1" dirty="0" err="1"/>
              <a:t>Pediatr</a:t>
            </a:r>
            <a:r>
              <a:rPr lang="en-CA" i="1" dirty="0"/>
              <a:t> </a:t>
            </a:r>
            <a:r>
              <a:rPr lang="en-CA" i="1" dirty="0" err="1"/>
              <a:t>Cardiol</a:t>
            </a:r>
            <a:r>
              <a:rPr lang="en-CA" i="1" dirty="0"/>
              <a:t>, </a:t>
            </a:r>
            <a:r>
              <a:rPr lang="en-CA" dirty="0"/>
              <a:t>2000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 smtClean="0"/>
              <a:t>Direct Motion Correction in Heart using </a:t>
            </a:r>
            <a:r>
              <a:rPr lang="en-CA" dirty="0" err="1" smtClean="0"/>
              <a:t>Realtime</a:t>
            </a:r>
            <a:r>
              <a:rPr lang="en-CA" dirty="0" smtClean="0"/>
              <a:t> MRI</a:t>
            </a:r>
            <a:endParaRPr dirty="0"/>
          </a:p>
        </p:txBody>
      </p:sp>
      <p:sp>
        <p:nvSpPr>
          <p:cNvPr id="275" name="Shape 275"/>
          <p:cNvSpPr>
            <a:spLocks noGrp="1"/>
          </p:cNvSpPr>
          <p:nvPr>
            <p:ph type="body" sz="half" idx="1"/>
          </p:nvPr>
        </p:nvSpPr>
        <p:spPr>
          <a:xfrm>
            <a:off x="218837" y="2412164"/>
            <a:ext cx="12293601" cy="3079313"/>
          </a:xfrm>
          <a:prstGeom prst="rect">
            <a:avLst/>
          </a:prstGeom>
        </p:spPr>
        <p:txBody>
          <a:bodyPr/>
          <a:lstStyle>
            <a:lvl1pPr marL="645694" indent="-264694"/>
          </a:lstStyle>
          <a:p>
            <a:r>
              <a:rPr dirty="0"/>
              <a:t>Registering 3D prior volume to 2D RT image should improve the anatomical localization of the interventional catheter</a:t>
            </a:r>
            <a:r>
              <a:rPr dirty="0" smtClean="0"/>
              <a:t>.</a:t>
            </a:r>
            <a:endParaRPr lang="en-CA" dirty="0" smtClean="0"/>
          </a:p>
          <a:p>
            <a:r>
              <a:rPr lang="en-CA" dirty="0"/>
              <a:t>Approach: Use an edge-sensitive multi-scale registration algorithm to achieve the desired accuracy</a:t>
            </a:r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4432300" y="5401873"/>
            <a:ext cx="2590800" cy="55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dirty="0" smtClean="0"/>
              <a:t>Realtime</a:t>
            </a:r>
            <a:r>
              <a:rPr lang="en-CA" dirty="0" smtClean="0"/>
              <a:t> 2D MRI</a:t>
            </a:r>
            <a:endParaRPr dirty="0"/>
          </a:p>
        </p:txBody>
      </p:sp>
      <p:sp>
        <p:nvSpPr>
          <p:cNvPr id="277" name="Shape 277"/>
          <p:cNvSpPr/>
          <p:nvPr/>
        </p:nvSpPr>
        <p:spPr>
          <a:xfrm>
            <a:off x="787401" y="5401877"/>
            <a:ext cx="2958676" cy="554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Catheter Position</a:t>
            </a:r>
          </a:p>
        </p:txBody>
      </p:sp>
      <p:sp>
        <p:nvSpPr>
          <p:cNvPr id="278" name="Shape 278"/>
          <p:cNvSpPr/>
          <p:nvPr/>
        </p:nvSpPr>
        <p:spPr>
          <a:xfrm>
            <a:off x="3789602" y="6588430"/>
            <a:ext cx="516651" cy="87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+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7162801" y="5278861"/>
            <a:ext cx="5054602" cy="3252213"/>
            <a:chOff x="0" y="-7361"/>
            <a:chExt cx="5054601" cy="3252212"/>
          </a:xfrm>
        </p:grpSpPr>
        <p:sp>
          <p:nvSpPr>
            <p:cNvPr id="279" name="Shape 279"/>
            <p:cNvSpPr/>
            <p:nvPr/>
          </p:nvSpPr>
          <p:spPr>
            <a:xfrm>
              <a:off x="0" y="850900"/>
              <a:ext cx="2095500" cy="1524000"/>
            </a:xfrm>
            <a:prstGeom prst="leftRightArrow">
              <a:avLst>
                <a:gd name="adj1" fmla="val 46667"/>
                <a:gd name="adj2" fmla="val 34833"/>
              </a:avLst>
            </a:prstGeom>
            <a:solidFill>
              <a:srgbClr val="B51A0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00100">
                <a:defRPr sz="24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Register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2451100" y="-7361"/>
              <a:ext cx="24130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>
                <a:defRPr>
                  <a:effectLst/>
                </a:defRPr>
              </a:pPr>
              <a:r>
                <a:t>Prior Volume</a:t>
              </a:r>
            </a:p>
          </p:txBody>
        </p:sp>
        <p:pic>
          <p:nvPicPr>
            <p:cNvPr id="281" name="MCDE_Volum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47900" y="438150"/>
              <a:ext cx="2806701" cy="280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3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5946619"/>
            <a:ext cx="2451100" cy="245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5204" y="5946619"/>
            <a:ext cx="2618367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2408248" y="8437266"/>
            <a:ext cx="6979785" cy="1046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0" extrusionOk="0">
                <a:moveTo>
                  <a:pt x="21600" y="2175"/>
                </a:moveTo>
                <a:cubicBezTo>
                  <a:pt x="14292" y="21600"/>
                  <a:pt x="7092" y="20875"/>
                  <a:pt x="0" y="0"/>
                </a:cubicBezTo>
              </a:path>
            </a:pathLst>
          </a:custGeom>
          <a:ln w="38100">
            <a:solidFill>
              <a:srgbClr val="FF2600"/>
            </a:solidFill>
            <a:miter lim="400000"/>
            <a:headEnd type="triangle"/>
          </a:ln>
        </p:spPr>
        <p:txBody>
          <a:bodyPr lIns="91425" tIns="45712" rIns="91425" bIns="45712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animBg="1" advAuto="0"/>
      <p:bldP spid="286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355601" y="103572"/>
            <a:ext cx="12293601" cy="2438400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Edge-Preserving </a:t>
            </a:r>
            <a:r>
              <a:rPr lang="en-CA" dirty="0" err="1" smtClean="0"/>
              <a:t>Denoising</a:t>
            </a:r>
            <a:r>
              <a:rPr lang="en-CA" dirty="0" smtClean="0"/>
              <a:t> with Weighted Total Variation</a:t>
            </a:r>
            <a:endParaRPr dirty="0"/>
          </a:p>
        </p:txBody>
      </p:sp>
      <p:grpSp>
        <p:nvGrpSpPr>
          <p:cNvPr id="318" name="Group 318"/>
          <p:cNvGrpSpPr/>
          <p:nvPr/>
        </p:nvGrpSpPr>
        <p:grpSpPr>
          <a:xfrm>
            <a:off x="8559802" y="2463801"/>
            <a:ext cx="2540001" cy="6362701"/>
            <a:chOff x="0" y="0"/>
            <a:chExt cx="2540000" cy="6362700"/>
          </a:xfrm>
        </p:grpSpPr>
        <p:pic>
          <p:nvPicPr>
            <p:cNvPr id="316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0150" t="20150" r="20150" b="20150"/>
            <a:stretch>
              <a:fillRect/>
            </a:stretch>
          </p:blipFill>
          <p:spPr>
            <a:xfrm>
              <a:off x="0" y="3822700"/>
              <a:ext cx="2540000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dropped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9904" t="19904" r="19904" b="19904"/>
            <a:stretch>
              <a:fillRect/>
            </a:stretch>
          </p:blipFill>
          <p:spPr>
            <a:xfrm>
              <a:off x="0" y="0"/>
              <a:ext cx="2540001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1" name="Group 321"/>
          <p:cNvGrpSpPr/>
          <p:nvPr/>
        </p:nvGrpSpPr>
        <p:grpSpPr>
          <a:xfrm>
            <a:off x="5842001" y="2463801"/>
            <a:ext cx="2540001" cy="6362701"/>
            <a:chOff x="0" y="0"/>
            <a:chExt cx="2540000" cy="6362700"/>
          </a:xfrm>
        </p:grpSpPr>
        <p:pic>
          <p:nvPicPr>
            <p:cNvPr id="319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8996" t="18996" r="18996" b="18996"/>
            <a:stretch>
              <a:fillRect/>
            </a:stretch>
          </p:blipFill>
          <p:spPr>
            <a:xfrm>
              <a:off x="0" y="3822700"/>
              <a:ext cx="2540001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0971" t="20971" r="20971" b="20971"/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Group 324"/>
          <p:cNvGrpSpPr/>
          <p:nvPr/>
        </p:nvGrpSpPr>
        <p:grpSpPr>
          <a:xfrm>
            <a:off x="3124201" y="2463801"/>
            <a:ext cx="2540001" cy="6362701"/>
            <a:chOff x="0" y="0"/>
            <a:chExt cx="2540000" cy="6362700"/>
          </a:xfrm>
        </p:grpSpPr>
        <p:pic>
          <p:nvPicPr>
            <p:cNvPr id="322" name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8883" t="18883" r="18883" b="18883"/>
            <a:stretch>
              <a:fillRect/>
            </a:stretch>
          </p:blipFill>
          <p:spPr>
            <a:xfrm>
              <a:off x="0" y="3822700"/>
              <a:ext cx="2540001" cy="254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21380" t="21380" r="21380" b="21380"/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7" name="Group 327"/>
          <p:cNvGrpSpPr/>
          <p:nvPr/>
        </p:nvGrpSpPr>
        <p:grpSpPr>
          <a:xfrm>
            <a:off x="3454448" y="5562013"/>
            <a:ext cx="7429585" cy="764312"/>
            <a:chOff x="0" y="-21322"/>
            <a:chExt cx="7429583" cy="764310"/>
          </a:xfrm>
        </p:grpSpPr>
        <p:sp>
          <p:nvSpPr>
            <p:cNvPr id="325" name="Shape 325"/>
            <p:cNvSpPr/>
            <p:nvPr/>
          </p:nvSpPr>
          <p:spPr>
            <a:xfrm flipH="1">
              <a:off x="0" y="60111"/>
              <a:ext cx="7315200" cy="508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7024466" y="-21322"/>
              <a:ext cx="405117" cy="764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/>
              </a:lvl1pPr>
            </a:lstStyle>
            <a:p>
              <a:pPr>
                <a:defRPr>
                  <a:effectLst/>
                </a:defRPr>
              </a:pPr>
              <a:r>
                <a:t>t</a:t>
              </a:r>
            </a:p>
          </p:txBody>
        </p:sp>
      </p:grpSp>
      <p:sp>
        <p:nvSpPr>
          <p:cNvPr id="328" name="Shape 328"/>
          <p:cNvSpPr/>
          <p:nvPr/>
        </p:nvSpPr>
        <p:spPr>
          <a:xfrm>
            <a:off x="935459" y="3354211"/>
            <a:ext cx="1178665" cy="75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>
                <a:effectLst/>
              </a:defRPr>
            </a:pPr>
            <a:r>
              <a:t>prior</a:t>
            </a:r>
          </a:p>
        </p:txBody>
      </p:sp>
      <p:sp>
        <p:nvSpPr>
          <p:cNvPr id="329" name="Shape 329"/>
          <p:cNvSpPr/>
          <p:nvPr/>
        </p:nvSpPr>
        <p:spPr>
          <a:xfrm>
            <a:off x="443182" y="7176911"/>
            <a:ext cx="2149480" cy="75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>
                <a:effectLst/>
              </a:defRPr>
            </a:pPr>
            <a:r>
              <a:t>real-time</a:t>
            </a:r>
          </a:p>
        </p:txBody>
      </p:sp>
      <p:sp>
        <p:nvSpPr>
          <p:cNvPr id="330" name="Shape 330"/>
          <p:cNvSpPr/>
          <p:nvPr/>
        </p:nvSpPr>
        <p:spPr>
          <a:xfrm>
            <a:off x="6416690" y="9081215"/>
            <a:ext cx="4718022" cy="37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 sz="1800">
                <a:effectLst/>
              </a:defRPr>
            </a:pPr>
            <a:r>
              <a:t>P. Athavale </a:t>
            </a:r>
            <a:r>
              <a:rPr i="1"/>
              <a:t>et al.</a:t>
            </a:r>
            <a:r>
              <a:t> Medical Image Analysis 2015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99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99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3" animBg="1" advAuto="0"/>
      <p:bldP spid="321" grpId="2" animBg="1" advAuto="0"/>
      <p:bldP spid="32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Edge Sensitive Registration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sz="half" idx="1"/>
          </p:nvPr>
        </p:nvSpPr>
        <p:spPr>
          <a:xfrm>
            <a:off x="355601" y="2286001"/>
            <a:ext cx="12293601" cy="2082800"/>
          </a:xfrm>
          <a:prstGeom prst="rect">
            <a:avLst/>
          </a:prstGeom>
        </p:spPr>
        <p:txBody>
          <a:bodyPr/>
          <a:lstStyle/>
          <a:p>
            <a:pPr marL="645595"/>
            <a:r>
              <a:t>Evaluated a number of registration metrics. The best results were achieved by using an edge sensitive metric - normalized gradient fields (NGF)</a:t>
            </a:r>
            <a:r>
              <a:rPr baseline="31999"/>
              <a:t>1</a:t>
            </a:r>
          </a:p>
        </p:txBody>
      </p:sp>
      <p:pic>
        <p:nvPicPr>
          <p:cNvPr id="33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600" y="5649929"/>
            <a:ext cx="1625600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8700" y="5649929"/>
            <a:ext cx="1625600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7780958" y="9265367"/>
            <a:ext cx="4752082" cy="37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1" tIns="50791" rIns="50791" bIns="50791" anchor="ctr">
            <a:spAutoFit/>
          </a:bodyPr>
          <a:lstStyle/>
          <a:p>
            <a:pPr>
              <a:defRPr sz="1800"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E. Haber and J. Modersitzki </a:t>
            </a:r>
            <a:r>
              <a:rPr i="1"/>
              <a:t>MICCAI 2006</a:t>
            </a:r>
          </a:p>
        </p:txBody>
      </p:sp>
      <p:pic>
        <p:nvPicPr>
          <p:cNvPr id="3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7701" y="5027625"/>
            <a:ext cx="241300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1969722" y="4838539"/>
            <a:ext cx="1178665" cy="75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>
                <a:effectLst/>
              </a:defRPr>
            </a:pPr>
            <a:r>
              <a:t>prior</a:t>
            </a:r>
          </a:p>
        </p:txBody>
      </p:sp>
      <p:sp>
        <p:nvSpPr>
          <p:cNvPr id="341" name="Shape 341"/>
          <p:cNvSpPr/>
          <p:nvPr/>
        </p:nvSpPr>
        <p:spPr>
          <a:xfrm>
            <a:off x="10080583" y="4727412"/>
            <a:ext cx="777415" cy="75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>
                <a:effectLst/>
              </a:defRPr>
            </a:pPr>
            <a:r>
              <a:t>RT </a:t>
            </a:r>
          </a:p>
        </p:txBody>
      </p:sp>
      <p:pic>
        <p:nvPicPr>
          <p:cNvPr id="34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2800" y="4954605"/>
            <a:ext cx="228599" cy="304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1" name="Group 351"/>
          <p:cNvGrpSpPr/>
          <p:nvPr/>
        </p:nvGrpSpPr>
        <p:grpSpPr>
          <a:xfrm>
            <a:off x="7493001" y="4662499"/>
            <a:ext cx="2389980" cy="4311652"/>
            <a:chOff x="0" y="0"/>
            <a:chExt cx="2389980" cy="4311650"/>
          </a:xfrm>
        </p:grpSpPr>
        <p:grpSp>
          <p:nvGrpSpPr>
            <p:cNvPr id="345" name="Group 345"/>
            <p:cNvGrpSpPr/>
            <p:nvPr/>
          </p:nvGrpSpPr>
          <p:grpSpPr>
            <a:xfrm>
              <a:off x="0" y="365125"/>
              <a:ext cx="1625600" cy="3581400"/>
              <a:chOff x="0" y="0"/>
              <a:chExt cx="1625600" cy="3581400"/>
            </a:xfrm>
          </p:grpSpPr>
          <p:pic>
            <p:nvPicPr>
              <p:cNvPr id="343" name="droppedImage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625600" cy="162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4" name="droppedImage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1955800"/>
                <a:ext cx="1625600" cy="162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48" name="Group 348"/>
            <p:cNvGrpSpPr/>
            <p:nvPr/>
          </p:nvGrpSpPr>
          <p:grpSpPr>
            <a:xfrm>
              <a:off x="1648398" y="1152525"/>
              <a:ext cx="741583" cy="1605530"/>
              <a:chOff x="86298" y="0"/>
              <a:chExt cx="741582" cy="1605529"/>
            </a:xfrm>
          </p:grpSpPr>
          <p:sp>
            <p:nvSpPr>
              <p:cNvPr id="346" name="Shape 346"/>
              <p:cNvSpPr/>
              <p:nvPr/>
            </p:nvSpPr>
            <p:spPr>
              <a:xfrm>
                <a:off x="86298" y="-1"/>
                <a:ext cx="738753" cy="833730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129">
                  <a:defRPr sz="1200">
                    <a:effectLst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 flipV="1">
                <a:off x="88899" y="836952"/>
                <a:ext cx="738982" cy="768578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129">
                  <a:defRPr sz="1200">
                    <a:effectLst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pic>
          <p:nvPicPr>
            <p:cNvPr id="349" name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9900" y="0"/>
              <a:ext cx="685800" cy="26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9900" y="4044950"/>
              <a:ext cx="685800" cy="26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0" name="Group 360"/>
          <p:cNvGrpSpPr/>
          <p:nvPr/>
        </p:nvGrpSpPr>
        <p:grpSpPr>
          <a:xfrm>
            <a:off x="3543300" y="4662499"/>
            <a:ext cx="2552701" cy="4311652"/>
            <a:chOff x="63500" y="0"/>
            <a:chExt cx="2552699" cy="4311650"/>
          </a:xfrm>
        </p:grpSpPr>
        <p:grpSp>
          <p:nvGrpSpPr>
            <p:cNvPr id="354" name="Group 354"/>
            <p:cNvGrpSpPr/>
            <p:nvPr/>
          </p:nvGrpSpPr>
          <p:grpSpPr>
            <a:xfrm>
              <a:off x="990600" y="365125"/>
              <a:ext cx="1625600" cy="3581400"/>
              <a:chOff x="0" y="0"/>
              <a:chExt cx="1625600" cy="3581400"/>
            </a:xfrm>
          </p:grpSpPr>
          <p:pic>
            <p:nvPicPr>
              <p:cNvPr id="352" name="droppedImage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1625600" cy="162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3" name="droppedImage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1955800"/>
                <a:ext cx="1625600" cy="162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57" name="Group 357"/>
            <p:cNvGrpSpPr/>
            <p:nvPr/>
          </p:nvGrpSpPr>
          <p:grpSpPr>
            <a:xfrm>
              <a:off x="63500" y="1236415"/>
              <a:ext cx="911350" cy="1286917"/>
              <a:chOff x="63500" y="96590"/>
              <a:chExt cx="911349" cy="1286915"/>
            </a:xfrm>
          </p:grpSpPr>
          <p:sp>
            <p:nvSpPr>
              <p:cNvPr id="355" name="Shape 355"/>
              <p:cNvSpPr/>
              <p:nvPr/>
            </p:nvSpPr>
            <p:spPr>
              <a:xfrm flipH="1">
                <a:off x="63500" y="96590"/>
                <a:ext cx="911350" cy="640549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129">
                  <a:defRPr sz="1200">
                    <a:effectLst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flipH="1" flipV="1">
                <a:off x="64029" y="723899"/>
                <a:ext cx="898498" cy="659608"/>
              </a:xfrm>
              <a:prstGeom prst="line">
                <a:avLst/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129">
                  <a:defRPr sz="1200">
                    <a:effectLst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pic>
          <p:nvPicPr>
            <p:cNvPr id="358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47800" y="0"/>
              <a:ext cx="711200" cy="26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54150" y="4044950"/>
              <a:ext cx="698500" cy="26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4" name="Group 364"/>
          <p:cNvGrpSpPr/>
          <p:nvPr/>
        </p:nvGrpSpPr>
        <p:grpSpPr>
          <a:xfrm>
            <a:off x="6146804" y="5713429"/>
            <a:ext cx="1281859" cy="1956567"/>
            <a:chOff x="0" y="0"/>
            <a:chExt cx="1281857" cy="1956566"/>
          </a:xfrm>
        </p:grpSpPr>
        <p:sp>
          <p:nvSpPr>
            <p:cNvPr id="361" name="Shape 361"/>
            <p:cNvSpPr/>
            <p:nvPr/>
          </p:nvSpPr>
          <p:spPr>
            <a:xfrm flipV="1">
              <a:off x="0" y="0"/>
              <a:ext cx="1281857" cy="766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 flipV="1">
              <a:off x="0" y="1955800"/>
              <a:ext cx="1281857" cy="766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129">
                <a:defRPr sz="1200">
                  <a:effectLst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08380" y="696155"/>
              <a:ext cx="86510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  <a:effectLst>
                    <a:outerShdw blurRad="38100" dist="64529" dir="2700000" rotWithShape="0">
                      <a:srgbClr val="000000">
                        <a:alpha val="20000"/>
                      </a:srgbClr>
                    </a:outerShdw>
                  </a:effectLst>
                </a:defRPr>
              </a:lvl1pPr>
            </a:lstStyle>
            <a:p>
              <a:r>
                <a:t>align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99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2" animBg="1" advAuto="0"/>
      <p:bldP spid="360" grpId="1" animBg="1" advAuto="0"/>
      <p:bldP spid="364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70"/>
          <p:cNvGrpSpPr/>
          <p:nvPr/>
        </p:nvGrpSpPr>
        <p:grpSpPr>
          <a:xfrm>
            <a:off x="7811271" y="3498638"/>
            <a:ext cx="5118498" cy="4118963"/>
            <a:chOff x="0" y="0"/>
            <a:chExt cx="5118495" cy="4118961"/>
          </a:xfrm>
        </p:grpSpPr>
        <p:pic>
          <p:nvPicPr>
            <p:cNvPr id="366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18495" cy="4118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7" name="Shape 367"/>
            <p:cNvSpPr/>
            <p:nvPr/>
          </p:nvSpPr>
          <p:spPr>
            <a:xfrm>
              <a:off x="1115308" y="3605228"/>
              <a:ext cx="295143" cy="333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>
                <a:defRPr>
                  <a:effectLst/>
                </a:defRPr>
              </a:pPr>
              <a:r>
                <a:t>(a)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2639757" y="3605228"/>
              <a:ext cx="305722" cy="333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>
                <a:defRPr>
                  <a:effectLst/>
                </a:defRPr>
              </a:pPr>
              <a:r>
                <a:t>(b)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4124670" y="3605228"/>
              <a:ext cx="295143" cy="333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>
                <a:defRPr>
                  <a:effectLst/>
                </a:defRPr>
              </a:pPr>
              <a:r>
                <a:t>(c)</a:t>
              </a:r>
            </a:p>
          </p:txBody>
        </p:sp>
      </p:grpSp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Registration Framework and Results</a:t>
            </a:r>
          </a:p>
        </p:txBody>
      </p:sp>
      <p:sp>
        <p:nvSpPr>
          <p:cNvPr id="372" name="Shape 372"/>
          <p:cNvSpPr/>
          <p:nvPr/>
        </p:nvSpPr>
        <p:spPr>
          <a:xfrm>
            <a:off x="8176408" y="5717894"/>
            <a:ext cx="1678089" cy="1762078"/>
          </a:xfrm>
          <a:prstGeom prst="rect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791" tIns="50791" rIns="50791" bIns="50791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8731250" y="8907608"/>
            <a:ext cx="3278539" cy="41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 sz="2000">
                <a:effectLst/>
              </a:defRPr>
            </a:pPr>
            <a:r>
              <a:t>R. Xu </a:t>
            </a:r>
            <a:r>
              <a:rPr i="1"/>
              <a:t>et al.</a:t>
            </a:r>
            <a:r>
              <a:t> IEEE TBME 2014</a:t>
            </a:r>
          </a:p>
        </p:txBody>
      </p:sp>
      <p:pic>
        <p:nvPicPr>
          <p:cNvPr id="374" name="RegDiagram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11" y="3507406"/>
            <a:ext cx="7680034" cy="4101427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8501548" y="7660076"/>
            <a:ext cx="3680477" cy="102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 marL="353338" indent="-353338" algn="l">
              <a:buSzPct val="100000"/>
              <a:buAutoNum type="alphaLcParenBoth"/>
              <a:defRPr sz="2000">
                <a:effectLst/>
              </a:defRPr>
            </a:pPr>
            <a:r>
              <a:t>Normalized Gradient Fields</a:t>
            </a:r>
          </a:p>
          <a:p>
            <a:pPr marL="353338" indent="-353338" algn="l">
              <a:buSzPct val="100000"/>
              <a:buAutoNum type="alphaLcParenBoth"/>
              <a:defRPr sz="2000">
                <a:effectLst/>
              </a:defRPr>
            </a:pPr>
            <a:r>
              <a:t>Normalized Cross Correlation</a:t>
            </a:r>
          </a:p>
          <a:p>
            <a:pPr marL="353338" indent="-353338" algn="l">
              <a:buSzPct val="100000"/>
              <a:buAutoNum type="alphaLcParenBoth"/>
              <a:defRPr sz="2000">
                <a:effectLst/>
              </a:defRPr>
            </a:pPr>
            <a:r>
              <a:t>Mutual Information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Realtime Motion Correction</a:t>
            </a:r>
          </a:p>
        </p:txBody>
      </p:sp>
      <p:pic>
        <p:nvPicPr>
          <p:cNvPr id="60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600" y="2298705"/>
            <a:ext cx="10007600" cy="2660043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2074114" y="2927200"/>
            <a:ext cx="2136240" cy="1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triangle" len="sm"/>
            <a:tailEnd type="triangle" len="sm"/>
          </a:ln>
        </p:spPr>
        <p:txBody>
          <a:bodyPr lIns="50791" tIns="50791" rIns="50791" bIns="50791" anchor="ctr"/>
          <a:lstStyle/>
          <a:p>
            <a:pPr algn="l" defTabSz="457129">
              <a:defRPr sz="12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646289" y="2367547"/>
            <a:ext cx="2987979" cy="47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>
            <a:lvl1pPr>
              <a:defRPr sz="2400"/>
            </a:lvl1pPr>
          </a:lstStyle>
          <a:p>
            <a:pPr>
              <a:defRPr>
                <a:effectLst/>
              </a:defRPr>
            </a:pPr>
            <a:r>
              <a:t>R-R interval: 1000 ms</a:t>
            </a:r>
          </a:p>
        </p:txBody>
      </p:sp>
      <p:sp>
        <p:nvSpPr>
          <p:cNvPr id="604" name="Shape 604"/>
          <p:cNvSpPr/>
          <p:nvPr/>
        </p:nvSpPr>
        <p:spPr>
          <a:xfrm>
            <a:off x="3085057" y="4051299"/>
            <a:ext cx="586038" cy="6"/>
          </a:xfrm>
          <a:prstGeom prst="line">
            <a:avLst/>
          </a:prstGeom>
          <a:ln w="25400">
            <a:solidFill>
              <a:srgbClr val="535353"/>
            </a:solidFill>
            <a:miter lim="400000"/>
            <a:headEnd type="triangle" len="sm"/>
            <a:tailEnd type="triangle" len="sm"/>
          </a:ln>
        </p:spPr>
        <p:txBody>
          <a:bodyPr lIns="50791" tIns="50791" rIns="50791" bIns="50791" anchor="ctr"/>
          <a:lstStyle/>
          <a:p>
            <a:pPr algn="l" defTabSz="457129">
              <a:defRPr sz="1200"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2247402" y="4125985"/>
            <a:ext cx="2295482" cy="84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/>
          <a:p>
            <a:pPr>
              <a:defRPr sz="2400">
                <a:effectLst/>
              </a:defRPr>
            </a:pPr>
            <a:r>
              <a:t>200 ms </a:t>
            </a:r>
          </a:p>
          <a:p>
            <a:pPr>
              <a:defRPr sz="2400">
                <a:effectLst/>
              </a:defRPr>
            </a:pPr>
            <a:r>
              <a:t>diastolic window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sz="half" idx="1"/>
          </p:nvPr>
        </p:nvSpPr>
        <p:spPr>
          <a:xfrm>
            <a:off x="355601" y="5114449"/>
            <a:ext cx="12293601" cy="4093053"/>
          </a:xfrm>
          <a:prstGeom prst="rect">
            <a:avLst/>
          </a:prstGeom>
        </p:spPr>
        <p:txBody>
          <a:bodyPr/>
          <a:lstStyle/>
          <a:p>
            <a:pPr marL="685694" indent="-304753">
              <a:spcBef>
                <a:spcPts val="2000"/>
              </a:spcBef>
              <a:defRPr sz="3700"/>
            </a:pPr>
            <a:r>
              <a:t>Ideally image registration should be complete in &lt; 200 ms; this is challenging (MATLAB implementation is ~30s).</a:t>
            </a:r>
          </a:p>
          <a:p>
            <a:pPr marL="685694" indent="-304753">
              <a:spcBef>
                <a:spcPts val="2000"/>
              </a:spcBef>
              <a:defRPr sz="3700"/>
            </a:pPr>
            <a:r>
              <a:t>Alternatively, a rapidly updated (&lt;1000ms) motion model can be used to predict motion.</a:t>
            </a:r>
          </a:p>
        </p:txBody>
      </p:sp>
      <p:sp>
        <p:nvSpPr>
          <p:cNvPr id="607" name="Shape 607"/>
          <p:cNvSpPr/>
          <p:nvPr/>
        </p:nvSpPr>
        <p:spPr>
          <a:xfrm>
            <a:off x="5932265" y="2367547"/>
            <a:ext cx="2778975" cy="47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1" tIns="50791" rIns="50791" bIns="50791" anchor="ctr">
            <a:spAutoFit/>
          </a:bodyPr>
          <a:lstStyle>
            <a:lvl1pPr>
              <a:defRPr sz="2400"/>
            </a:lvl1pPr>
          </a:lstStyle>
          <a:p>
            <a:pPr>
              <a:defRPr>
                <a:effectLst/>
              </a:defRPr>
            </a:pPr>
            <a:r>
              <a:t>Heart Rate: 60 BPM</a:t>
            </a:r>
          </a:p>
        </p:txBody>
      </p:sp>
      <p:sp>
        <p:nvSpPr>
          <p:cNvPr id="608" name="Shape 608"/>
          <p:cNvSpPr/>
          <p:nvPr/>
        </p:nvSpPr>
        <p:spPr>
          <a:xfrm>
            <a:off x="1609635" y="2418816"/>
            <a:ext cx="3065200" cy="679125"/>
          </a:xfrm>
          <a:prstGeom prst="rect">
            <a:avLst/>
          </a:prstGeom>
          <a:ln w="38100">
            <a:solidFill>
              <a:srgbClr val="FF4013"/>
            </a:solidFill>
            <a:miter lim="400000"/>
          </a:ln>
        </p:spPr>
        <p:txBody>
          <a:bodyPr lIns="50791" tIns="50791" rIns="50791" bIns="50791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31516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GPU Based Image Registration</a:t>
            </a:r>
          </a:p>
        </p:txBody>
      </p:sp>
      <p:pic>
        <p:nvPicPr>
          <p:cNvPr id="69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66800" y="2247901"/>
            <a:ext cx="7125898" cy="736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Shape 700"/>
          <p:cNvSpPr>
            <a:spLocks noGrp="1"/>
          </p:cNvSpPr>
          <p:nvPr>
            <p:ph type="body" sz="quarter" idx="1"/>
          </p:nvPr>
        </p:nvSpPr>
        <p:spPr>
          <a:xfrm>
            <a:off x="6603999" y="2184400"/>
            <a:ext cx="5867401" cy="2666999"/>
          </a:xfrm>
          <a:prstGeom prst="rect">
            <a:avLst/>
          </a:prstGeom>
        </p:spPr>
        <p:txBody>
          <a:bodyPr/>
          <a:lstStyle>
            <a:lvl1pPr marL="645694" indent="-264694"/>
          </a:lstStyle>
          <a:p>
            <a:r>
              <a:t>This GPU registration framework reduces image registration time from ~30s to ~200ms.</a:t>
            </a:r>
          </a:p>
        </p:txBody>
      </p:sp>
      <p:graphicFrame>
        <p:nvGraphicFramePr>
          <p:cNvPr id="701" name="Table 701"/>
          <p:cNvGraphicFramePr/>
          <p:nvPr/>
        </p:nvGraphicFramePr>
        <p:xfrm>
          <a:off x="6769099" y="5118100"/>
          <a:ext cx="5524500" cy="415137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62250"/>
                <a:gridCol w="2762250"/>
              </a:tblGrid>
              <a:tr h="81788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Operation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Time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  <a:tr h="83853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CPU-to-GPU
Memory Transfer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1.45 ms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  <a:tr h="83853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Weighted TV processing / slice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25 ms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  <a:tr h="83853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Multiscale 
optimization loop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176 ms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ym typeface="Gill Sans Light"/>
                        </a:rPr>
                        <a:t>202.45 ms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B4B4B4"/>
                      </a:solidFill>
                      <a:miter lim="400000"/>
                    </a:lnL>
                    <a:lnR w="25400">
                      <a:solidFill>
                        <a:srgbClr val="B4B4B4"/>
                      </a:solidFill>
                      <a:miter lim="400000"/>
                    </a:lnR>
                    <a:lnT w="25400">
                      <a:solidFill>
                        <a:srgbClr val="B4B4B4"/>
                      </a:solidFill>
                      <a:miter lim="400000"/>
                    </a:lnT>
                    <a:lnB w="25400">
                      <a:solidFill>
                        <a:srgbClr val="B4B4B4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64529" dir="2700000" rotWithShape="0">
                <a:srgbClr val="000000">
                  <a:alpha val="48275"/>
                </a:srgbClr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739</Words>
  <Application>Microsoft Macintosh PowerPoint</Application>
  <PresentationFormat>Custom</PresentationFormat>
  <Paragraphs>144</Paragraphs>
  <Slides>19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Showroom</vt:lpstr>
      <vt:lpstr>Real-Time Image-Based Motion Compensation</vt:lpstr>
      <vt:lpstr>Disclosures</vt:lpstr>
      <vt:lpstr>Image Registration for Motion Compensation</vt:lpstr>
      <vt:lpstr>Direct Motion Correction in Heart using Realtime MRI</vt:lpstr>
      <vt:lpstr>Edge-Preserving Denoising with Weighted Total Variation</vt:lpstr>
      <vt:lpstr>Edge Sensitive Registration</vt:lpstr>
      <vt:lpstr>Registration Framework and Results</vt:lpstr>
      <vt:lpstr>Realtime Motion Correction</vt:lpstr>
      <vt:lpstr>GPU Based Image Registration</vt:lpstr>
      <vt:lpstr>Realtime Registration for Dynamic Motion Modeling</vt:lpstr>
      <vt:lpstr>Respiratory Motion Model</vt:lpstr>
      <vt:lpstr>Dynamically Updated Motion Model</vt:lpstr>
      <vt:lpstr>Dynamically Updated Motion Model</vt:lpstr>
      <vt:lpstr>Dynamically Updated Motion Model</vt:lpstr>
      <vt:lpstr>Evaluation</vt:lpstr>
      <vt:lpstr>Results</vt:lpstr>
      <vt:lpstr>Results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of Real-Time and Prior Images for MRI-Guided Cardiac Interventions </dc:title>
  <cp:lastModifiedBy>Graham Wright</cp:lastModifiedBy>
  <cp:revision>21</cp:revision>
  <dcterms:modified xsi:type="dcterms:W3CDTF">2016-01-31T22:10:16Z</dcterms:modified>
</cp:coreProperties>
</file>