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35" r:id="rId2"/>
    <p:sldId id="434" r:id="rId3"/>
    <p:sldId id="494" r:id="rId4"/>
    <p:sldId id="496" r:id="rId5"/>
    <p:sldId id="497" r:id="rId6"/>
    <p:sldId id="501" r:id="rId7"/>
    <p:sldId id="498" r:id="rId8"/>
    <p:sldId id="502" r:id="rId9"/>
    <p:sldId id="512" r:id="rId10"/>
    <p:sldId id="515" r:id="rId11"/>
    <p:sldId id="505" r:id="rId12"/>
    <p:sldId id="503" r:id="rId13"/>
    <p:sldId id="504" r:id="rId14"/>
    <p:sldId id="508" r:id="rId15"/>
    <p:sldId id="507" r:id="rId16"/>
    <p:sldId id="474" r:id="rId17"/>
    <p:sldId id="514" r:id="rId18"/>
    <p:sldId id="513" r:id="rId19"/>
    <p:sldId id="448" r:id="rId20"/>
  </p:sldIdLst>
  <p:sldSz cx="9144000" cy="6858000" type="screen4x3"/>
  <p:notesSz cx="9236075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b="1" kern="1200">
        <a:solidFill>
          <a:schemeClr val="bg2"/>
        </a:solidFill>
        <a:latin typeface="Verdan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7D34D"/>
    <a:srgbClr val="FFCC99"/>
    <a:srgbClr val="FFFFCC"/>
    <a:srgbClr val="FFFF66"/>
    <a:srgbClr val="FFFFFF"/>
    <a:srgbClr val="CC0000"/>
    <a:srgbClr val="0000CC"/>
    <a:srgbClr val="3B6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2" autoAdjust="0"/>
    <p:restoredTop sz="94645" autoAdjust="0"/>
  </p:normalViewPr>
  <p:slideViewPr>
    <p:cSldViewPr snapToGrid="0">
      <p:cViewPr varScale="1">
        <p:scale>
          <a:sx n="114" d="100"/>
          <a:sy n="114" d="100"/>
        </p:scale>
        <p:origin x="126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t" anchorCtr="0" compatLnSpc="1">
            <a:prstTxWarp prst="textNoShape">
              <a:avLst/>
            </a:prstTxWarp>
          </a:bodyPr>
          <a:lstStyle>
            <a:lvl1pPr defTabSz="935038">
              <a:lnSpc>
                <a:spcPct val="90000"/>
              </a:lnSpc>
              <a:spcBef>
                <a:spcPct val="20000"/>
              </a:spcBef>
              <a:defRPr sz="1200" b="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30813" y="0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t" anchorCtr="0" compatLnSpc="1">
            <a:prstTxWarp prst="textNoShape">
              <a:avLst/>
            </a:prstTxWarp>
          </a:bodyPr>
          <a:lstStyle>
            <a:lvl1pPr algn="r" defTabSz="935038">
              <a:lnSpc>
                <a:spcPct val="90000"/>
              </a:lnSpc>
              <a:spcBef>
                <a:spcPct val="20000"/>
              </a:spcBef>
              <a:defRPr sz="1200" b="0">
                <a:cs typeface="Arial" charset="0"/>
              </a:defRPr>
            </a:lvl1pPr>
          </a:lstStyle>
          <a:p>
            <a:pPr>
              <a:defRPr/>
            </a:pPr>
            <a:fld id="{FD32DF54-243A-4BD4-AAFF-D5B3B0E7C21C}" type="datetimeFigureOut">
              <a:rPr lang="zh-TW" altLang="en-US"/>
              <a:pPr>
                <a:defRPr/>
              </a:pPr>
              <a:t>2016/2/1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6657975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b" anchorCtr="0" compatLnSpc="1">
            <a:prstTxWarp prst="textNoShape">
              <a:avLst/>
            </a:prstTxWarp>
          </a:bodyPr>
          <a:lstStyle>
            <a:lvl1pPr defTabSz="935038">
              <a:lnSpc>
                <a:spcPct val="90000"/>
              </a:lnSpc>
              <a:spcBef>
                <a:spcPct val="20000"/>
              </a:spcBef>
              <a:defRPr sz="1200" b="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30813" y="6657975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b" anchorCtr="0" compatLnSpc="1">
            <a:prstTxWarp prst="textNoShape">
              <a:avLst/>
            </a:prstTxWarp>
          </a:bodyPr>
          <a:lstStyle>
            <a:lvl1pPr algn="r" defTabSz="935038">
              <a:lnSpc>
                <a:spcPct val="90000"/>
              </a:lnSpc>
              <a:spcBef>
                <a:spcPct val="20000"/>
              </a:spcBef>
              <a:defRPr sz="1200" b="0"/>
            </a:lvl1pPr>
          </a:lstStyle>
          <a:p>
            <a:fld id="{6F6845CD-F592-410B-8F0F-5D98A8C574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9264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t" anchorCtr="0" compatLnSpc="1">
            <a:prstTxWarp prst="textNoShape">
              <a:avLst/>
            </a:prstTxWarp>
          </a:bodyPr>
          <a:lstStyle>
            <a:lvl1pPr defTabSz="935038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0813" y="0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67025" y="525463"/>
            <a:ext cx="3506788" cy="2630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3330575"/>
            <a:ext cx="73914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b" anchorCtr="0" compatLnSpc="1">
            <a:prstTxWarp prst="textNoShape">
              <a:avLst/>
            </a:prstTxWarp>
          </a:bodyPr>
          <a:lstStyle>
            <a:lvl1pPr defTabSz="935038">
              <a:defRPr sz="12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0813" y="6657975"/>
            <a:ext cx="4003675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450" tIns="46725" rIns="93450" bIns="46725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1328F817-12C6-4FF7-9792-232E42D6DA56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2238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BCA2E5-FE30-4989-9190-2DAACFA96840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31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AA4C6D5-CDF6-4A09-9283-776B1C8D5FB6}" type="slidenum">
              <a:rPr lang="en-US" altLang="en-US" sz="1200" b="0"/>
              <a:pPr eaLnBrk="1" hangingPunct="1"/>
              <a:t>10</a:t>
            </a:fld>
            <a:endParaRPr lang="en-US" altLang="en-US" sz="1200" b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-Phase images acquired in two orthogonal planes contains is unique to the position and orientation of a microcoil.</a:t>
            </a:r>
          </a:p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-Phase images can be therefore used to determine the position and orientation of a microcoil.</a:t>
            </a:r>
          </a:p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786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68537C-8497-4579-8927-5980914C8DDF}" type="slidenum">
              <a:rPr lang="zh-TW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15</a:t>
            </a:fld>
            <a:endParaRPr lang="en-US" altLang="zh-TW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41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B698A8-BF1F-4FB1-8E2D-9D318B9D6CC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82199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5230813" y="6657975"/>
            <a:ext cx="40036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450" tIns="46725" rIns="93450" bIns="46725" anchor="b"/>
          <a:lstStyle>
            <a:lvl1pPr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defTabSz="935038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B66123A-3FD3-4110-9202-210FF655C037}" type="slidenum">
              <a:rPr lang="zh-TW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/>
              <a:t>2</a:t>
            </a:fld>
            <a:endParaRPr lang="en-US" altLang="zh-TW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350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F817-12C6-4FF7-9792-232E42D6DA56}" type="slidenum">
              <a:rPr lang="zh-TW" altLang="en-US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193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78047-9981-4FD8-8DCC-B80E6DF4A9D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6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08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5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41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F26A8-C3CE-4F8B-9954-66FAA8DBB6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6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B8C7A-BD9E-4074-AD72-C4A9562ECAE4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72112-CA9A-4AF2-ACA9-73D2B8893D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308408"/>
      </p:ext>
    </p:extLst>
  </p:cSld>
  <p:clrMapOvr>
    <a:masterClrMapping/>
  </p:clrMapOvr>
  <p:transition spd="med"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D6DC-BA74-4ABD-8A69-339F53149AF0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1AA39-AEF0-4E91-9259-ECA9F9DC5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219828"/>
      </p:ext>
    </p:extLst>
  </p:cSld>
  <p:clrMapOvr>
    <a:masterClrMapping/>
  </p:clrMapOvr>
  <p:transition spd="med"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1373-CB17-49CB-814A-1E8BBCFF6988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E551DB-AA76-412B-957E-17F68C57AB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597532"/>
      </p:ext>
    </p:extLst>
  </p:cSld>
  <p:clrMapOvr>
    <a:masterClrMapping/>
  </p:clrMapOvr>
  <p:transition spd="med"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467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4038600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81200"/>
            <a:ext cx="4038600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13276"/>
      </p:ext>
    </p:extLst>
  </p:cSld>
  <p:clrMapOvr>
    <a:masterClrMapping/>
  </p:clrMapOvr>
  <p:transition spd="med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25CFC-F504-4C52-9FFD-8B10526DE76C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8465F-32A0-4614-96F8-54DCD070C4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3735546"/>
      </p:ext>
    </p:extLst>
  </p:cSld>
  <p:clrMapOvr>
    <a:masterClrMapping/>
  </p:clrMapOvr>
  <p:transition spd="med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EA1F-C0F1-489B-B544-15D8528A9884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85850-3BA7-49BD-972B-D9EF5DDD9E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29682"/>
      </p:ext>
    </p:extLst>
  </p:cSld>
  <p:clrMapOvr>
    <a:masterClrMapping/>
  </p:clrMapOvr>
  <p:transition spd="med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34749-B9E8-4DDB-B8ED-7EC74E7AAD6F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298BB-7920-4758-A5CF-FBDC7595B8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370419"/>
      </p:ext>
    </p:extLst>
  </p:cSld>
  <p:clrMapOvr>
    <a:masterClrMapping/>
  </p:clrMapOvr>
  <p:transition spd="med"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A0042-B7C0-4A12-A75E-7FFF52BC3228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82635-0EF2-40C2-955C-D359C84E8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921857"/>
      </p:ext>
    </p:extLst>
  </p:cSld>
  <p:clrMapOvr>
    <a:masterClrMapping/>
  </p:clrMapOvr>
  <p:transition spd="med"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FFF03-2001-4B68-8784-815F417EE83D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BA13D-8259-4C30-BFF3-24FAFB6824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82723"/>
      </p:ext>
    </p:extLst>
  </p:cSld>
  <p:clrMapOvr>
    <a:masterClrMapping/>
  </p:clrMapOvr>
  <p:transition spd="med"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A36D6-0413-44B9-B1AC-506ED46B36E5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98AF1-6F89-4B6E-9FC7-637B12902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38394"/>
      </p:ext>
    </p:extLst>
  </p:cSld>
  <p:clrMapOvr>
    <a:masterClrMapping/>
  </p:clrMapOvr>
  <p:transition spd="med"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A6691-6497-44E4-A28B-495D0180E99F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E1061-BE52-4EED-8260-E6CD2AD5B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755012"/>
      </p:ext>
    </p:extLst>
  </p:cSld>
  <p:clrMapOvr>
    <a:masterClrMapping/>
  </p:clrMapOvr>
  <p:transition spd="med"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B0B66-0E10-47D4-BEB8-AFB8DA77AED8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F2265-D2D6-48B6-84E0-CA646C1D6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896076"/>
      </p:ext>
    </p:extLst>
  </p:cSld>
  <p:clrMapOvr>
    <a:masterClrMapping/>
  </p:clrMapOvr>
  <p:transition spd="med"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4BD9A93-9253-492C-BCC7-04D57537F30C}" type="datetime1">
              <a:rPr lang="en-US"/>
              <a:pPr>
                <a:defRPr/>
              </a:pPr>
              <a:t>2/1/2016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82905A4F-5956-454E-83D3-EF348F4F8D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</p:sldLayoutIdLst>
  <p:transition spd="med" advClick="0" advTm="5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48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ledermar\Desktop\iCMRatSCMR2016-Slides\atrial_ablation.wmv" TargetMode="External"/><Relationship Id="rId1" Type="http://schemas.microsoft.com/office/2007/relationships/media" Target="file:///C:\Users\ledermar\Desktop\iCMRatSCMR2016-Slides\atrial_ablation.wmv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11" Type="http://schemas.microsoft.com/office/2007/relationships/hdphoto" Target="../media/hdphoto4.wdp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8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924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 smtClean="0"/>
          </a:p>
        </p:txBody>
      </p:sp>
      <p:sp>
        <p:nvSpPr>
          <p:cNvPr id="14" name="Rectangle 15"/>
          <p:cNvSpPr txBox="1">
            <a:spLocks noChangeArrowheads="1"/>
          </p:cNvSpPr>
          <p:nvPr/>
        </p:nvSpPr>
        <p:spPr bwMode="auto">
          <a:xfrm>
            <a:off x="92071" y="1615839"/>
            <a:ext cx="8797925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400" b="0" dirty="0">
                <a:solidFill>
                  <a:schemeClr val="tx1"/>
                </a:solidFill>
              </a:rPr>
              <a:t>New </a:t>
            </a:r>
            <a:r>
              <a:rPr lang="en-US" sz="3400" b="0" dirty="0" smtClean="0">
                <a:solidFill>
                  <a:schemeClr val="tx1"/>
                </a:solidFill>
              </a:rPr>
              <a:t>Designs </a:t>
            </a:r>
            <a:r>
              <a:rPr lang="en-US" sz="3400" b="0" dirty="0">
                <a:solidFill>
                  <a:schemeClr val="tx1"/>
                </a:solidFill>
              </a:rPr>
              <a:t>&amp; </a:t>
            </a:r>
            <a:r>
              <a:rPr lang="en-US" sz="3400" b="0" dirty="0" smtClean="0">
                <a:solidFill>
                  <a:schemeClr val="tx1"/>
                </a:solidFill>
              </a:rPr>
              <a:t>Sequences </a:t>
            </a:r>
            <a:r>
              <a:rPr lang="en-US" sz="3400" b="0" dirty="0">
                <a:solidFill>
                  <a:schemeClr val="tx1"/>
                </a:solidFill>
              </a:rPr>
              <a:t>for</a:t>
            </a:r>
          </a:p>
          <a:p>
            <a:pPr algn="ctr"/>
            <a:r>
              <a:rPr lang="en-US" sz="3400" b="0" dirty="0" smtClean="0">
                <a:solidFill>
                  <a:schemeClr val="tx1"/>
                </a:solidFill>
              </a:rPr>
              <a:t>Device Tracking</a:t>
            </a:r>
            <a:endParaRPr lang="en-GB" sz="3400" b="0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23066" y="3006325"/>
            <a:ext cx="8135937" cy="160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800" dirty="0" smtClean="0">
                <a:solidFill>
                  <a:schemeClr val="tx1"/>
                </a:solidFill>
              </a:rPr>
              <a:t>Ehud J Schmidt</a:t>
            </a:r>
            <a:r>
              <a:rPr lang="en-US" altLang="en-US" sz="1800" baseline="30000" dirty="0" smtClean="0">
                <a:solidFill>
                  <a:schemeClr val="tx1"/>
                </a:solidFill>
              </a:rPr>
              <a:t>1</a:t>
            </a:r>
          </a:p>
          <a:p>
            <a:pPr algn="ctr" eaLnBrk="1" hangingPunct="1"/>
            <a:r>
              <a:rPr lang="en-US" altLang="en-US" sz="1600" u="sng" dirty="0" smtClean="0">
                <a:solidFill>
                  <a:schemeClr val="tx1"/>
                </a:solidFill>
              </a:rPr>
              <a:t>With Contributions from</a:t>
            </a:r>
            <a:r>
              <a:rPr lang="en-US" altLang="en-US" sz="1600" dirty="0" smtClean="0">
                <a:solidFill>
                  <a:schemeClr val="tx1"/>
                </a:solidFill>
              </a:rPr>
              <a:t>: Wei Wang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1</a:t>
            </a:r>
            <a:r>
              <a:rPr lang="en-US" altLang="en-US" sz="1600" dirty="0" smtClean="0">
                <a:solidFill>
                  <a:schemeClr val="tx1"/>
                </a:solidFill>
              </a:rPr>
              <a:t>, Charles L Dumoulin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2 </a:t>
            </a:r>
            <a:r>
              <a:rPr lang="en-US" altLang="en-US" sz="1600" dirty="0" smtClean="0">
                <a:solidFill>
                  <a:schemeClr val="tx1"/>
                </a:solidFill>
              </a:rPr>
              <a:t>, Barret Daniels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2</a:t>
            </a:r>
            <a:r>
              <a:rPr lang="en-US" altLang="en-US" sz="1600" dirty="0" smtClean="0">
                <a:solidFill>
                  <a:schemeClr val="tx1"/>
                </a:solidFill>
              </a:rPr>
              <a:t>, Zion </a:t>
            </a:r>
            <a:r>
              <a:rPr lang="en-US" altLang="en-US" sz="1600" dirty="0">
                <a:solidFill>
                  <a:schemeClr val="tx1"/>
                </a:solidFill>
              </a:rPr>
              <a:t>TH </a:t>
            </a:r>
            <a:r>
              <a:rPr lang="en-US" altLang="en-US" sz="1600" dirty="0" smtClean="0">
                <a:solidFill>
                  <a:schemeClr val="tx1"/>
                </a:solidFill>
              </a:rPr>
              <a:t>Tse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3</a:t>
            </a:r>
            <a:r>
              <a:rPr lang="en-US" altLang="en-US" sz="1600" dirty="0" smtClean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Israel </a:t>
            </a:r>
            <a:r>
              <a:rPr lang="en-US" altLang="en-US" sz="1600" dirty="0" smtClean="0">
                <a:solidFill>
                  <a:schemeClr val="tx1"/>
                </a:solidFill>
              </a:rPr>
              <a:t>Byrd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4</a:t>
            </a:r>
            <a:r>
              <a:rPr lang="en-US" altLang="en-US" sz="1600" dirty="0" smtClean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Jeffrey </a:t>
            </a:r>
            <a:r>
              <a:rPr lang="en-US" altLang="en-US" sz="1600" dirty="0" smtClean="0">
                <a:solidFill>
                  <a:schemeClr val="tx1"/>
                </a:solidFill>
              </a:rPr>
              <a:t>Schweitzer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4</a:t>
            </a:r>
            <a:r>
              <a:rPr lang="en-US" altLang="en-US" sz="1600" dirty="0" smtClean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Ronald </a:t>
            </a:r>
            <a:r>
              <a:rPr lang="en-US" altLang="en-US" sz="1600" dirty="0" smtClean="0">
                <a:solidFill>
                  <a:schemeClr val="tx1"/>
                </a:solidFill>
              </a:rPr>
              <a:t>Watkins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5</a:t>
            </a:r>
            <a:r>
              <a:rPr lang="en-US" altLang="en-US" sz="1600" dirty="0" smtClean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Raymond Y </a:t>
            </a:r>
            <a:r>
              <a:rPr lang="en-US" altLang="en-US" sz="1600" dirty="0" smtClean="0">
                <a:solidFill>
                  <a:schemeClr val="tx1"/>
                </a:solidFill>
              </a:rPr>
              <a:t>Kwong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6</a:t>
            </a:r>
            <a:r>
              <a:rPr lang="en-US" altLang="en-US" sz="1600" dirty="0" smtClean="0">
                <a:solidFill>
                  <a:schemeClr val="tx1"/>
                </a:solidFill>
              </a:rPr>
              <a:t>, William </a:t>
            </a:r>
            <a:r>
              <a:rPr lang="en-US" altLang="en-US" sz="1600" dirty="0">
                <a:solidFill>
                  <a:schemeClr val="tx1"/>
                </a:solidFill>
              </a:rPr>
              <a:t>G </a:t>
            </a:r>
            <a:r>
              <a:rPr lang="en-US" altLang="en-US" sz="1600" dirty="0" smtClean="0">
                <a:solidFill>
                  <a:schemeClr val="tx1"/>
                </a:solidFill>
              </a:rPr>
              <a:t>Stevenson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6</a:t>
            </a:r>
            <a:r>
              <a:rPr lang="en-US" altLang="en-US" sz="1600" b="0" dirty="0" smtClean="0">
                <a:solidFill>
                  <a:srgbClr val="19305C"/>
                </a:solidFill>
              </a:rPr>
              <a:t> , </a:t>
            </a:r>
            <a:r>
              <a:rPr lang="en-US" altLang="en-US" sz="1600" dirty="0" smtClean="0">
                <a:solidFill>
                  <a:schemeClr val="tx1"/>
                </a:solidFill>
              </a:rPr>
              <a:t>Ravi Seethamraju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7</a:t>
            </a:r>
            <a:r>
              <a:rPr lang="en-US" altLang="en-US" sz="1600" dirty="0" smtClean="0">
                <a:solidFill>
                  <a:schemeClr val="tx1"/>
                </a:solidFill>
              </a:rPr>
              <a:t>,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</a:rPr>
              <a:t>Henry Halperin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8</a:t>
            </a:r>
            <a:r>
              <a:rPr lang="en-US" altLang="en-US" sz="1600" dirty="0" smtClean="0">
                <a:solidFill>
                  <a:schemeClr val="tx1"/>
                </a:solidFill>
              </a:rPr>
              <a:t>,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</a:rPr>
              <a:t>Kamal Vij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9</a:t>
            </a:r>
            <a:r>
              <a:rPr lang="en-US" altLang="en-US" sz="1600" dirty="0" smtClean="0">
                <a:solidFill>
                  <a:schemeClr val="tx1"/>
                </a:solidFill>
              </a:rPr>
              <a:t>, Charles Cunningham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10</a:t>
            </a:r>
            <a:r>
              <a:rPr lang="en-US" altLang="en-US" sz="1600" b="0" dirty="0" smtClean="0">
                <a:solidFill>
                  <a:schemeClr val="tx1"/>
                </a:solidFill>
              </a:rPr>
              <a:t> </a:t>
            </a:r>
            <a:r>
              <a:rPr lang="en-US" altLang="en-US" sz="1600" dirty="0" smtClean="0">
                <a:solidFill>
                  <a:schemeClr val="tx1"/>
                </a:solidFill>
              </a:rPr>
              <a:t>Graham Wright</a:t>
            </a:r>
            <a:r>
              <a:rPr lang="en-US" altLang="en-US" sz="1600" baseline="30000" dirty="0" smtClean="0">
                <a:solidFill>
                  <a:schemeClr val="tx1"/>
                </a:solidFill>
              </a:rPr>
              <a:t>10</a:t>
            </a:r>
            <a:r>
              <a:rPr lang="en-US" altLang="en-US" sz="1600" b="0" dirty="0" smtClean="0">
                <a:solidFill>
                  <a:schemeClr val="tx1"/>
                </a:solidFill>
              </a:rPr>
              <a:t> </a:t>
            </a:r>
            <a:endParaRPr lang="en-US" altLang="en-US" sz="1600" baseline="30000" dirty="0">
              <a:solidFill>
                <a:schemeClr val="tx1"/>
              </a:solidFill>
            </a:endParaRPr>
          </a:p>
          <a:p>
            <a:pPr algn="ctr" eaLnBrk="1" hangingPunct="1"/>
            <a:endParaRPr lang="en-US" altLang="en-US" sz="1800" baseline="300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Radiology &amp; </a:t>
            </a: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6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Cardiology, Brigham and Women’s Hospital, Boston, MA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Radiology,</a:t>
            </a: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Cincinnati Children’s Hospital Medical Center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Engineering</a:t>
            </a:r>
            <a:r>
              <a:rPr lang="en-US" altLang="en-US" sz="1300" dirty="0">
                <a:solidFill>
                  <a:schemeClr val="tx1"/>
                </a:solidFill>
                <a:latin typeface="Arial" panose="020B0604020202020204" pitchFamily="34" charset="0"/>
              </a:rPr>
              <a:t>, The University of Georgia</a:t>
            </a:r>
            <a:endParaRPr lang="en-US" altLang="en-US" sz="1300" baseline="30000" dirty="0">
              <a:solidFill>
                <a:srgbClr val="4D4D4D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Cardiovascular </a:t>
            </a:r>
            <a:r>
              <a:rPr lang="en-US" altLang="en-US" sz="1300" dirty="0">
                <a:solidFill>
                  <a:schemeClr val="tx1"/>
                </a:solidFill>
                <a:latin typeface="Arial" panose="020B0604020202020204" pitchFamily="34" charset="0"/>
              </a:rPr>
              <a:t>&amp; Ablation Technologies, St Jude Medical Inc.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5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Radiology, Stanford University, Stanford, CA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Siemens Healthcare R&amp;D, Boston, MA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8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Johns Hopkins University, Baltimore, MD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9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MRI Interventions, Irvine, CA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300" baseline="30000" dirty="0" smtClean="0">
                <a:solidFill>
                  <a:schemeClr val="tx1"/>
                </a:solidFill>
                <a:latin typeface="Arial" panose="020B0604020202020204" pitchFamily="34" charset="0"/>
              </a:rPr>
              <a:t>10</a:t>
            </a:r>
            <a:r>
              <a:rPr lang="en-US" altLang="en-US" sz="1300" dirty="0" smtClean="0">
                <a:solidFill>
                  <a:schemeClr val="tx1"/>
                </a:solidFill>
                <a:latin typeface="Arial" panose="020B0604020202020204" pitchFamily="34" charset="0"/>
              </a:rPr>
              <a:t>Sunnybrook Health Sciences, Toronto, ON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US" alt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078" name="Picture 6" descr="igt2-300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" y="214722"/>
            <a:ext cx="1182688" cy="118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2" descr="E:\BWH letterhead\harvard_med_trim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63" y="163749"/>
            <a:ext cx="1189037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-11112"/>
            <a:ext cx="9036050" cy="1143000"/>
          </a:xfrm>
        </p:spPr>
        <p:txBody>
          <a:bodyPr/>
          <a:lstStyle/>
          <a:p>
            <a:pPr algn="l" eaLnBrk="1" hangingPunct="1"/>
            <a:r>
              <a:rPr lang="en-US" altLang="en-US" sz="3400" dirty="0" smtClean="0"/>
              <a:t>   </a:t>
            </a:r>
            <a:r>
              <a:rPr lang="en-US" altLang="en-US" sz="3200" dirty="0" smtClean="0"/>
              <a:t>Directionality from Micro-coil Phase</a:t>
            </a:r>
          </a:p>
        </p:txBody>
      </p:sp>
      <p:sp>
        <p:nvSpPr>
          <p:cNvPr id="1536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2971800"/>
          </a:xfrm>
        </p:spPr>
        <p:txBody>
          <a:bodyPr/>
          <a:lstStyle/>
          <a:p>
            <a:pPr eaLnBrk="1" hangingPunct="1"/>
            <a:r>
              <a:rPr lang="en-US" altLang="en-US" sz="1800" dirty="0" smtClean="0"/>
              <a:t>MR-tracking projections do not give information on device orientation.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dirty="0" smtClean="0"/>
              <a:t>Two micro-coils are now required to determine direction</a:t>
            </a:r>
          </a:p>
          <a:p>
            <a:pPr eaLnBrk="1" hangingPunct="1"/>
            <a:r>
              <a:rPr lang="en-US" altLang="en-US" sz="1800" dirty="0" smtClean="0"/>
              <a:t>Phase images are unique to the position and orientation of the micro-coil.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dirty="0" smtClean="0"/>
              <a:t>Two low-resolution projection phase images in orthogonal planes can be used to determine device position and orientation.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1800" dirty="0" smtClean="0"/>
              <a:t>Possible issues with magnetic susceptibility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1000" y="3341688"/>
            <a:ext cx="8480425" cy="2506107"/>
            <a:chOff x="381000" y="3810000"/>
            <a:chExt cx="8480425" cy="2506107"/>
          </a:xfrm>
        </p:grpSpPr>
        <p:pic>
          <p:nvPicPr>
            <p:cNvPr id="15367" name="Picture 1036" descr="phase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179888"/>
              <a:ext cx="20574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1523999" y="3810000"/>
              <a:ext cx="7337426" cy="2506107"/>
              <a:chOff x="1523999" y="3810000"/>
              <a:chExt cx="7337426" cy="2506107"/>
            </a:xfrm>
          </p:grpSpPr>
          <p:pic>
            <p:nvPicPr>
              <p:cNvPr id="15363" name="Picture 102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286000" y="3897313"/>
                <a:ext cx="2286000" cy="2286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4" name="Picture 102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2400" y="3810000"/>
                <a:ext cx="2359025" cy="248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65" name="Text Box 1031"/>
              <p:cNvSpPr txBox="1">
                <a:spLocks noChangeArrowheads="1"/>
              </p:cNvSpPr>
              <p:nvPr/>
            </p:nvSpPr>
            <p:spPr bwMode="auto">
              <a:xfrm>
                <a:off x="1523999" y="5946775"/>
                <a:ext cx="242667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 b="0" dirty="0"/>
                  <a:t>Phase - plane </a:t>
                </a:r>
                <a:r>
                  <a:rPr lang="en-US" altLang="en-US" sz="1800" b="0" dirty="0" smtClean="0"/>
                  <a:t>1 (x-z)</a:t>
                </a:r>
                <a:endParaRPr lang="en-US" altLang="en-US" sz="1800" b="0" dirty="0"/>
              </a:p>
            </p:txBody>
          </p:sp>
          <p:sp>
            <p:nvSpPr>
              <p:cNvPr id="15366" name="Text Box 1032"/>
              <p:cNvSpPr txBox="1">
                <a:spLocks noChangeArrowheads="1"/>
              </p:cNvSpPr>
              <p:nvPr/>
            </p:nvSpPr>
            <p:spPr bwMode="auto">
              <a:xfrm>
                <a:off x="5867400" y="5946775"/>
                <a:ext cx="233875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800" b="0" dirty="0"/>
                  <a:t>Phase - plane </a:t>
                </a:r>
                <a:r>
                  <a:rPr lang="en-US" altLang="en-US" sz="1800" b="0" dirty="0" smtClean="0"/>
                  <a:t>2 (x-y)</a:t>
                </a:r>
                <a:endParaRPr lang="en-US" altLang="en-US" sz="1800" b="0" dirty="0"/>
              </a:p>
            </p:txBody>
          </p:sp>
          <p:pic>
            <p:nvPicPr>
              <p:cNvPr id="15368" name="Picture 1052" descr="phase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" t="11880" r="7954" b="13861"/>
              <a:stretch>
                <a:fillRect/>
              </a:stretch>
            </p:blipFill>
            <p:spPr bwMode="auto">
              <a:xfrm>
                <a:off x="4826000" y="4137025"/>
                <a:ext cx="1905000" cy="183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369" name="Text Box 1053"/>
          <p:cNvSpPr txBox="1">
            <a:spLocks noChangeArrowheads="1"/>
          </p:cNvSpPr>
          <p:nvPr/>
        </p:nvSpPr>
        <p:spPr bwMode="auto">
          <a:xfrm>
            <a:off x="0" y="6375401"/>
            <a:ext cx="49354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/>
              <a:t>Anderson et al.  IEEE </a:t>
            </a:r>
            <a:r>
              <a:rPr lang="en-US" altLang="en-US" sz="1400" dirty="0" smtClean="0"/>
              <a:t>Trans. Med. </a:t>
            </a:r>
            <a:r>
              <a:rPr lang="en-US" altLang="en-US" sz="1400" dirty="0" err="1" smtClean="0"/>
              <a:t>Img</a:t>
            </a:r>
            <a:r>
              <a:rPr lang="en-US" altLang="en-US" sz="1400" dirty="0" smtClean="0"/>
              <a:t>. </a:t>
            </a:r>
            <a:r>
              <a:rPr lang="en-US" altLang="en-US" sz="1400" dirty="0"/>
              <a:t>31(6):1173,  2012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169987"/>
      </p:ext>
    </p:extLst>
  </p:cSld>
  <p:clrMapOvr>
    <a:masterClrMapping/>
  </p:clrMapOvr>
  <p:transition spd="med" advClick="0" advTm="5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213" y="0"/>
            <a:ext cx="8877300" cy="682625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Tracking for Multi-modality EP Intervention</a:t>
            </a:r>
            <a:endParaRPr lang="en-GB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3" name="TextBox 25"/>
          <p:cNvSpPr txBox="1">
            <a:spLocks noChangeArrowheads="1"/>
          </p:cNvSpPr>
          <p:nvPr/>
        </p:nvSpPr>
        <p:spPr bwMode="auto">
          <a:xfrm>
            <a:off x="193675" y="619125"/>
            <a:ext cx="6340475" cy="374718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itchFamily="34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GB" sz="1750" b="0" u="sng" dirty="0" smtClean="0">
                <a:solidFill>
                  <a:schemeClr val="tx1"/>
                </a:solidFill>
                <a:latin typeface="Arial" charset="0"/>
              </a:rPr>
              <a:t>Foreseeable future </a:t>
            </a:r>
          </a:p>
          <a:p>
            <a:pPr marL="285750" indent="-285750" eaLnBrk="1" hangingPunct="1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Cardiovascular Intervention performed using multiple </a:t>
            </a:r>
            <a:r>
              <a:rPr lang="en-GB" sz="1750" b="0" dirty="0" err="1" smtClean="0">
                <a:solidFill>
                  <a:schemeClr val="tx1"/>
                </a:solidFill>
                <a:latin typeface="Arial" charset="0"/>
              </a:rPr>
              <a:t>modalities</a:t>
            </a:r>
            <a:r>
              <a:rPr lang="en-GB" sz="1750" b="0" dirty="0" err="1" smtClean="0">
                <a:solidFill>
                  <a:schemeClr val="tx1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en-GB" sz="1750" b="0" dirty="0" err="1" smtClean="0">
                <a:solidFill>
                  <a:schemeClr val="tx1"/>
                </a:solidFill>
              </a:rPr>
              <a:t>X-ray</a:t>
            </a:r>
            <a:r>
              <a:rPr lang="en-GB" sz="1750" b="0" dirty="0" smtClean="0">
                <a:solidFill>
                  <a:schemeClr val="tx1"/>
                </a:solidFill>
              </a:rPr>
              <a:t>, Intra Cardiac Echo (ICE), MRI</a:t>
            </a:r>
            <a:endParaRPr lang="en-GB" sz="1750" b="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ts val="900"/>
              </a:spcBef>
              <a:defRPr/>
            </a:pPr>
            <a:r>
              <a:rPr lang="en-GB" sz="1750" b="0" u="sng" dirty="0" smtClean="0">
                <a:solidFill>
                  <a:schemeClr val="tx1"/>
                </a:solidFill>
                <a:latin typeface="Arial" charset="0"/>
              </a:rPr>
              <a:t>Existing Tracking Methods:</a:t>
            </a:r>
          </a:p>
          <a:p>
            <a:pPr marL="342900" indent="-342900" eaLnBrk="1" hangingPunct="1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750" b="0" u="sng" dirty="0" smtClean="0">
                <a:solidFill>
                  <a:schemeClr val="tx1"/>
                </a:solidFill>
                <a:latin typeface="Arial" charset="0"/>
              </a:rPr>
              <a:t>MRI-based tracking</a:t>
            </a: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 works only inside MRI.         </a:t>
            </a:r>
          </a:p>
          <a:p>
            <a:pPr marL="342900" indent="-342900" eaLnBrk="1" hangingPunct="1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750" b="0" u="sng" dirty="0" smtClean="0">
                <a:solidFill>
                  <a:schemeClr val="tx1"/>
                </a:solidFill>
                <a:latin typeface="Arial" charset="0"/>
              </a:rPr>
              <a:t>Magnetic tracking</a:t>
            </a: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 works only outside MRI</a:t>
            </a:r>
          </a:p>
          <a:p>
            <a:pPr marL="342900" indent="-342900" eaLnBrk="1" hangingPunct="1">
              <a:spcBef>
                <a:spcPts val="900"/>
              </a:spcBef>
              <a:buFont typeface="Wingdings" panose="05000000000000000000" pitchFamily="2" charset="2"/>
              <a:buChar char="Ø"/>
              <a:defRPr/>
            </a:pPr>
            <a:r>
              <a:rPr lang="en-GB" sz="1750" i="1" u="sng" dirty="0" smtClean="0">
                <a:solidFill>
                  <a:schemeClr val="tx1"/>
                </a:solidFill>
                <a:latin typeface="Arial" charset="0"/>
              </a:rPr>
              <a:t>Voltage device tracking</a:t>
            </a:r>
            <a:r>
              <a:rPr lang="en-GB" sz="1750" i="1" dirty="0" smtClean="0">
                <a:solidFill>
                  <a:schemeClr val="tx1"/>
                </a:solidFill>
                <a:latin typeface="Arial" charset="0"/>
              </a:rPr>
              <a:t> (VDT) works outside MRI &amp; inside MRI when scanner is not pulsing</a:t>
            </a: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.</a:t>
            </a:r>
          </a:p>
          <a:p>
            <a:pPr eaLnBrk="1" hangingPunct="1">
              <a:spcBef>
                <a:spcPts val="900"/>
              </a:spcBef>
              <a:defRPr/>
            </a:pP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VDT used in &gt;80% of EP sites (St. Jude </a:t>
            </a:r>
            <a:r>
              <a:rPr lang="en-GB" sz="1750" b="0" dirty="0" err="1" smtClean="0">
                <a:solidFill>
                  <a:schemeClr val="tx1"/>
                </a:solidFill>
                <a:latin typeface="Arial" charset="0"/>
              </a:rPr>
              <a:t>NavX-Velocity</a:t>
            </a:r>
            <a:r>
              <a:rPr lang="en-GB" sz="1750" b="0" baseline="30000" dirty="0" err="1" smtClean="0">
                <a:solidFill>
                  <a:schemeClr val="tx1"/>
                </a:solidFill>
                <a:latin typeface="Arial" charset="0"/>
              </a:rPr>
              <a:t>TM</a:t>
            </a: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 &amp; </a:t>
            </a:r>
            <a:r>
              <a:rPr lang="en-GB" sz="1750" b="0" dirty="0" err="1" smtClean="0">
                <a:solidFill>
                  <a:schemeClr val="tx1"/>
                </a:solidFill>
                <a:latin typeface="Arial" charset="0"/>
              </a:rPr>
              <a:t>Biosense</a:t>
            </a: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-Webster CarTo3</a:t>
            </a:r>
            <a:r>
              <a:rPr lang="en-GB" sz="1750" b="0" baseline="30000" dirty="0" smtClean="0">
                <a:solidFill>
                  <a:schemeClr val="tx1"/>
                </a:solidFill>
                <a:latin typeface="Arial" charset="0"/>
              </a:rPr>
              <a:t>TM</a:t>
            </a: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GB" sz="1750" b="0" dirty="0" smtClean="0">
                <a:solidFill>
                  <a:schemeClr val="tx1"/>
                </a:solidFill>
                <a:latin typeface="Arial" charset="0"/>
              </a:rPr>
              <a:t> </a:t>
            </a:r>
          </a:p>
        </p:txBody>
      </p:sp>
      <p:cxnSp>
        <p:nvCxnSpPr>
          <p:cNvPr id="5124" name="Straight Arrow Connector 19"/>
          <p:cNvCxnSpPr>
            <a:cxnSpLocks noChangeShapeType="1"/>
          </p:cNvCxnSpPr>
          <p:nvPr/>
        </p:nvCxnSpPr>
        <p:spPr bwMode="auto">
          <a:xfrm>
            <a:off x="6034088" y="3494088"/>
            <a:ext cx="1892300" cy="12700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5125" name="Straight Arrow Connector 21"/>
          <p:cNvCxnSpPr>
            <a:cxnSpLocks noChangeShapeType="1"/>
          </p:cNvCxnSpPr>
          <p:nvPr/>
        </p:nvCxnSpPr>
        <p:spPr bwMode="auto">
          <a:xfrm>
            <a:off x="-2420938" y="1503363"/>
            <a:ext cx="1651000" cy="11176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17" name="Right Arrow 16"/>
          <p:cNvSpPr/>
          <p:nvPr/>
        </p:nvSpPr>
        <p:spPr bwMode="auto">
          <a:xfrm>
            <a:off x="-1531938" y="1274763"/>
            <a:ext cx="1168400" cy="8509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cxnSp>
        <p:nvCxnSpPr>
          <p:cNvPr id="5127" name="Straight Arrow Connector 16"/>
          <p:cNvCxnSpPr>
            <a:cxnSpLocks noChangeShapeType="1"/>
          </p:cNvCxnSpPr>
          <p:nvPr/>
        </p:nvCxnSpPr>
        <p:spPr bwMode="auto">
          <a:xfrm>
            <a:off x="-1912938" y="2955925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514350" y="644525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5129" name="il_fi" descr="http://www.ensitevelocity.com/images/hardware/syste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9" t="4930" r="12035" b="5634"/>
          <a:stretch>
            <a:fillRect/>
          </a:stretch>
        </p:blipFill>
        <p:spPr bwMode="auto">
          <a:xfrm>
            <a:off x="717550" y="4357688"/>
            <a:ext cx="1854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24"/>
          <p:cNvSpPr txBox="1">
            <a:spLocks noChangeArrowheads="1"/>
          </p:cNvSpPr>
          <p:nvPr/>
        </p:nvSpPr>
        <p:spPr bwMode="auto">
          <a:xfrm>
            <a:off x="5840413" y="5095875"/>
            <a:ext cx="3325812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</a:rPr>
              <a:t>ICE showing Foramin Ovalis tenting during Trans-septal puncture</a:t>
            </a:r>
          </a:p>
        </p:txBody>
      </p:sp>
      <p:sp>
        <p:nvSpPr>
          <p:cNvPr id="5131" name="TextBox 24"/>
          <p:cNvSpPr txBox="1">
            <a:spLocks noChangeArrowheads="1"/>
          </p:cNvSpPr>
          <p:nvPr/>
        </p:nvSpPr>
        <p:spPr bwMode="auto">
          <a:xfrm>
            <a:off x="6572250" y="2736850"/>
            <a:ext cx="2463800" cy="2778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</a:rPr>
              <a:t>X-Ray vascular navigation</a:t>
            </a:r>
          </a:p>
        </p:txBody>
      </p:sp>
      <p:pic>
        <p:nvPicPr>
          <p:cNvPr id="5132" name="Picture 18" descr="Click to open imag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206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0" descr="Click to open imag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206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Box 24"/>
          <p:cNvSpPr txBox="1">
            <a:spLocks noChangeArrowheads="1"/>
          </p:cNvSpPr>
          <p:nvPr/>
        </p:nvSpPr>
        <p:spPr bwMode="auto">
          <a:xfrm>
            <a:off x="434975" y="6399213"/>
            <a:ext cx="2413000" cy="4603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</a:rPr>
              <a:t>Voltage-based SJM Velocity tracking system</a:t>
            </a:r>
          </a:p>
        </p:txBody>
      </p:sp>
      <p:pic>
        <p:nvPicPr>
          <p:cNvPr id="5135" name="Picture 22" descr="http://www.win.tue.nl/oowi/modeling%20week/archive/march2007/projects/imageproject4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b="4721"/>
          <a:stretch>
            <a:fillRect/>
          </a:stretch>
        </p:blipFill>
        <p:spPr bwMode="auto">
          <a:xfrm>
            <a:off x="6581775" y="579438"/>
            <a:ext cx="237013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6" name="Group 23"/>
          <p:cNvGrpSpPr>
            <a:grpSpLocks/>
          </p:cNvGrpSpPr>
          <p:nvPr/>
        </p:nvGrpSpPr>
        <p:grpSpPr bwMode="auto">
          <a:xfrm>
            <a:off x="6565900" y="3154363"/>
            <a:ext cx="2470150" cy="1930400"/>
            <a:chOff x="2649119" y="4606985"/>
            <a:chExt cx="2372823" cy="1784648"/>
          </a:xfrm>
        </p:grpSpPr>
        <p:pic>
          <p:nvPicPr>
            <p:cNvPr id="5140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5" t="6667" r="14545" b="20000"/>
            <a:stretch>
              <a:fillRect/>
            </a:stretch>
          </p:blipFill>
          <p:spPr bwMode="auto">
            <a:xfrm>
              <a:off x="2649119" y="4606985"/>
              <a:ext cx="2372823" cy="1784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1" name="TextBox 20"/>
            <p:cNvSpPr txBox="1">
              <a:spLocks noChangeArrowheads="1"/>
            </p:cNvSpPr>
            <p:nvPr/>
          </p:nvSpPr>
          <p:spPr bwMode="auto">
            <a:xfrm>
              <a:off x="4034971" y="5500914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bg1"/>
                  </a:solidFill>
                </a:rPr>
                <a:t>LA</a:t>
              </a:r>
            </a:p>
          </p:txBody>
        </p:sp>
        <p:sp>
          <p:nvSpPr>
            <p:cNvPr id="5142" name="TextBox 21"/>
            <p:cNvSpPr txBox="1">
              <a:spLocks noChangeArrowheads="1"/>
            </p:cNvSpPr>
            <p:nvPr/>
          </p:nvSpPr>
          <p:spPr bwMode="auto">
            <a:xfrm>
              <a:off x="3084285" y="4811485"/>
              <a:ext cx="4651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bg1"/>
                  </a:solidFill>
                </a:rPr>
                <a:t>RA</a:t>
              </a:r>
            </a:p>
          </p:txBody>
        </p:sp>
      </p:grpSp>
      <p:pic>
        <p:nvPicPr>
          <p:cNvPr id="5137" name="Picture 32" descr="D:\images\Exported\ablation_injury\injury_1\injury_1_0003_cropped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r="15446" b="4865"/>
          <a:stretch>
            <a:fillRect/>
          </a:stretch>
        </p:blipFill>
        <p:spPr bwMode="auto">
          <a:xfrm>
            <a:off x="3100388" y="4365625"/>
            <a:ext cx="26971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TextBox 24"/>
          <p:cNvSpPr txBox="1">
            <a:spLocks noChangeArrowheads="1"/>
          </p:cNvSpPr>
          <p:nvPr/>
        </p:nvSpPr>
        <p:spPr bwMode="auto">
          <a:xfrm>
            <a:off x="3143250" y="6334125"/>
            <a:ext cx="2582863" cy="4619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tx1"/>
                </a:solidFill>
              </a:rPr>
              <a:t>MRI showing anatomy &amp; RF ablation gaps</a:t>
            </a:r>
          </a:p>
        </p:txBody>
      </p:sp>
      <p:sp>
        <p:nvSpPr>
          <p:cNvPr id="5139" name="Freeform 38"/>
          <p:cNvSpPr>
            <a:spLocks/>
          </p:cNvSpPr>
          <p:nvPr/>
        </p:nvSpPr>
        <p:spPr bwMode="auto">
          <a:xfrm>
            <a:off x="4089400" y="5294313"/>
            <a:ext cx="798513" cy="293687"/>
          </a:xfrm>
          <a:custGeom>
            <a:avLst/>
            <a:gdLst>
              <a:gd name="T0" fmla="*/ 0 w 503"/>
              <a:gd name="T1" fmla="*/ 2147483647 h 185"/>
              <a:gd name="T2" fmla="*/ 2147483647 w 503"/>
              <a:gd name="T3" fmla="*/ 2147483647 h 185"/>
              <a:gd name="T4" fmla="*/ 2147483647 w 503"/>
              <a:gd name="T5" fmla="*/ 2147483647 h 185"/>
              <a:gd name="T6" fmla="*/ 2147483647 w 503"/>
              <a:gd name="T7" fmla="*/ 2147483647 h 185"/>
              <a:gd name="T8" fmla="*/ 2147483647 w 503"/>
              <a:gd name="T9" fmla="*/ 2147483647 h 185"/>
              <a:gd name="T10" fmla="*/ 2147483647 w 503"/>
              <a:gd name="T11" fmla="*/ 2147483647 h 185"/>
              <a:gd name="T12" fmla="*/ 2147483647 w 503"/>
              <a:gd name="T13" fmla="*/ 2147483647 h 185"/>
              <a:gd name="T14" fmla="*/ 2147483647 w 503"/>
              <a:gd name="T15" fmla="*/ 2147483647 h 185"/>
              <a:gd name="T16" fmla="*/ 2147483647 w 503"/>
              <a:gd name="T17" fmla="*/ 2147483647 h 18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03"/>
              <a:gd name="T28" fmla="*/ 0 h 185"/>
              <a:gd name="T29" fmla="*/ 503 w 503"/>
              <a:gd name="T30" fmla="*/ 185 h 18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03" h="185">
                <a:moveTo>
                  <a:pt x="0" y="36"/>
                </a:moveTo>
                <a:cubicBezTo>
                  <a:pt x="33" y="89"/>
                  <a:pt x="66" y="143"/>
                  <a:pt x="92" y="164"/>
                </a:cubicBezTo>
                <a:cubicBezTo>
                  <a:pt x="118" y="185"/>
                  <a:pt x="135" y="164"/>
                  <a:pt x="156" y="164"/>
                </a:cubicBezTo>
                <a:cubicBezTo>
                  <a:pt x="177" y="164"/>
                  <a:pt x="196" y="167"/>
                  <a:pt x="220" y="164"/>
                </a:cubicBezTo>
                <a:cubicBezTo>
                  <a:pt x="244" y="161"/>
                  <a:pt x="275" y="154"/>
                  <a:pt x="302" y="146"/>
                </a:cubicBezTo>
                <a:cubicBezTo>
                  <a:pt x="329" y="138"/>
                  <a:pt x="366" y="131"/>
                  <a:pt x="384" y="119"/>
                </a:cubicBezTo>
                <a:cubicBezTo>
                  <a:pt x="402" y="107"/>
                  <a:pt x="398" y="84"/>
                  <a:pt x="412" y="73"/>
                </a:cubicBezTo>
                <a:cubicBezTo>
                  <a:pt x="426" y="62"/>
                  <a:pt x="452" y="66"/>
                  <a:pt x="467" y="55"/>
                </a:cubicBezTo>
                <a:cubicBezTo>
                  <a:pt x="482" y="44"/>
                  <a:pt x="491" y="0"/>
                  <a:pt x="503" y="9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09891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41275" y="144463"/>
            <a:ext cx="9224963" cy="874712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Voltage-Based Device Tracking: Principles*</a:t>
            </a:r>
            <a:b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GB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1" name="Picture 18" descr="Click to open imag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206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0" descr="Click to open imag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206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242"/>
          <p:cNvSpPr txBox="1">
            <a:spLocks noChangeArrowheads="1"/>
          </p:cNvSpPr>
          <p:nvPr/>
        </p:nvSpPr>
        <p:spPr bwMode="auto">
          <a:xfrm>
            <a:off x="4027488" y="6372225"/>
            <a:ext cx="49824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tx1"/>
                </a:solidFill>
              </a:rPr>
              <a:t>*</a:t>
            </a:r>
            <a:r>
              <a:rPr lang="en-US" altLang="en-US" sz="1200" dirty="0" err="1" smtClean="0">
                <a:solidFill>
                  <a:schemeClr val="tx1"/>
                </a:solidFill>
              </a:rPr>
              <a:t>Wittkampf</a:t>
            </a:r>
            <a:r>
              <a:rPr lang="en-US" altLang="en-US" sz="1200" dirty="0" smtClean="0">
                <a:solidFill>
                  <a:schemeClr val="tx1"/>
                </a:solidFill>
              </a:rPr>
              <a:t> </a:t>
            </a:r>
            <a:r>
              <a:rPr lang="en-US" altLang="en-US" sz="1200" dirty="0">
                <a:solidFill>
                  <a:schemeClr val="tx1"/>
                </a:solidFill>
              </a:rPr>
              <a:t>FHM  et al. </a:t>
            </a:r>
            <a:r>
              <a:rPr lang="en-US" altLang="en-US" sz="1200" i="1" dirty="0">
                <a:solidFill>
                  <a:schemeClr val="tx1"/>
                </a:solidFill>
              </a:rPr>
              <a:t>Circulation 1999, 99:1312-1317</a:t>
            </a:r>
            <a:endParaRPr lang="en-US" altLang="en-US" sz="1200" dirty="0">
              <a:solidFill>
                <a:schemeClr val="tx1"/>
              </a:solidFill>
            </a:endParaRPr>
          </a:p>
        </p:txBody>
      </p:sp>
      <p:grpSp>
        <p:nvGrpSpPr>
          <p:cNvPr id="7174" name="Group 318"/>
          <p:cNvGrpSpPr>
            <a:grpSpLocks/>
          </p:cNvGrpSpPr>
          <p:nvPr/>
        </p:nvGrpSpPr>
        <p:grpSpPr bwMode="auto">
          <a:xfrm>
            <a:off x="3055938" y="1285875"/>
            <a:ext cx="3179762" cy="4683125"/>
            <a:chOff x="2767293" y="1285738"/>
            <a:chExt cx="3179935" cy="4683625"/>
          </a:xfrm>
        </p:grpSpPr>
        <p:grpSp>
          <p:nvGrpSpPr>
            <p:cNvPr id="7218" name="Group 241"/>
            <p:cNvGrpSpPr>
              <a:grpSpLocks/>
            </p:cNvGrpSpPr>
            <p:nvPr/>
          </p:nvGrpSpPr>
          <p:grpSpPr bwMode="auto">
            <a:xfrm>
              <a:off x="2767293" y="1285738"/>
              <a:ext cx="3179935" cy="4683625"/>
              <a:chOff x="2741893" y="1298438"/>
              <a:chExt cx="3179935" cy="4683625"/>
            </a:xfrm>
          </p:grpSpPr>
          <p:pic>
            <p:nvPicPr>
              <p:cNvPr id="7226" name="Picture 205" descr="front-back_human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1893" y="1298438"/>
                <a:ext cx="3179935" cy="4683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7" name="Rounded Rectangle 206"/>
              <p:cNvSpPr/>
              <p:nvPr/>
            </p:nvSpPr>
            <p:spPr bwMode="auto">
              <a:xfrm>
                <a:off x="3338825" y="3005183"/>
                <a:ext cx="260364" cy="420732"/>
              </a:xfrm>
              <a:prstGeom prst="roundRect">
                <a:avLst/>
              </a:prstGeom>
              <a:solidFill>
                <a:srgbClr val="00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09" name="Rounded Rectangle 208"/>
              <p:cNvSpPr/>
              <p:nvPr/>
            </p:nvSpPr>
            <p:spPr bwMode="auto">
              <a:xfrm>
                <a:off x="5058181" y="2867055"/>
                <a:ext cx="261952" cy="420733"/>
              </a:xfrm>
              <a:prstGeom prst="roundRect">
                <a:avLst/>
              </a:prstGeom>
              <a:solidFill>
                <a:srgbClr val="00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13" name="Freeform 212"/>
              <p:cNvSpPr/>
              <p:nvPr/>
            </p:nvSpPr>
            <p:spPr bwMode="auto">
              <a:xfrm>
                <a:off x="5312195" y="3052813"/>
                <a:ext cx="290529" cy="96847"/>
              </a:xfrm>
              <a:custGeom>
                <a:avLst/>
                <a:gdLst>
                  <a:gd name="connsiteX0" fmla="*/ 0 w 290285"/>
                  <a:gd name="connsiteY0" fmla="*/ 53374 h 97702"/>
                  <a:gd name="connsiteX1" fmla="*/ 116114 w 290285"/>
                  <a:gd name="connsiteY1" fmla="*/ 38860 h 97702"/>
                  <a:gd name="connsiteX2" fmla="*/ 130628 w 290285"/>
                  <a:gd name="connsiteY2" fmla="*/ 82403 h 97702"/>
                  <a:gd name="connsiteX3" fmla="*/ 232228 w 290285"/>
                  <a:gd name="connsiteY3" fmla="*/ 96917 h 97702"/>
                  <a:gd name="connsiteX4" fmla="*/ 261257 w 290285"/>
                  <a:gd name="connsiteY4" fmla="*/ 53374 h 97702"/>
                  <a:gd name="connsiteX5" fmla="*/ 290285 w 290285"/>
                  <a:gd name="connsiteY5" fmla="*/ 96917 h 9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285" h="97702">
                    <a:moveTo>
                      <a:pt x="0" y="53374"/>
                    </a:moveTo>
                    <a:cubicBezTo>
                      <a:pt x="41875" y="25457"/>
                      <a:pt x="57824" y="0"/>
                      <a:pt x="116114" y="38860"/>
                    </a:cubicBezTo>
                    <a:cubicBezTo>
                      <a:pt x="128844" y="47347"/>
                      <a:pt x="116944" y="75561"/>
                      <a:pt x="130628" y="82403"/>
                    </a:cubicBezTo>
                    <a:cubicBezTo>
                      <a:pt x="161227" y="97702"/>
                      <a:pt x="198361" y="92079"/>
                      <a:pt x="232228" y="96917"/>
                    </a:cubicBezTo>
                    <a:cubicBezTo>
                      <a:pt x="241904" y="82403"/>
                      <a:pt x="243813" y="53374"/>
                      <a:pt x="261257" y="53374"/>
                    </a:cubicBezTo>
                    <a:cubicBezTo>
                      <a:pt x="278701" y="53374"/>
                      <a:pt x="290285" y="96917"/>
                      <a:pt x="290285" y="96917"/>
                    </a:cubicBezTo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15" name="Freeform 214"/>
              <p:cNvSpPr/>
              <p:nvPr/>
            </p:nvSpPr>
            <p:spPr bwMode="auto">
              <a:xfrm>
                <a:off x="3113388" y="3117907"/>
                <a:ext cx="290528" cy="98436"/>
              </a:xfrm>
              <a:custGeom>
                <a:avLst/>
                <a:gdLst>
                  <a:gd name="connsiteX0" fmla="*/ 0 w 290285"/>
                  <a:gd name="connsiteY0" fmla="*/ 53374 h 97702"/>
                  <a:gd name="connsiteX1" fmla="*/ 116114 w 290285"/>
                  <a:gd name="connsiteY1" fmla="*/ 38860 h 97702"/>
                  <a:gd name="connsiteX2" fmla="*/ 130628 w 290285"/>
                  <a:gd name="connsiteY2" fmla="*/ 82403 h 97702"/>
                  <a:gd name="connsiteX3" fmla="*/ 232228 w 290285"/>
                  <a:gd name="connsiteY3" fmla="*/ 96917 h 97702"/>
                  <a:gd name="connsiteX4" fmla="*/ 261257 w 290285"/>
                  <a:gd name="connsiteY4" fmla="*/ 53374 h 97702"/>
                  <a:gd name="connsiteX5" fmla="*/ 290285 w 290285"/>
                  <a:gd name="connsiteY5" fmla="*/ 96917 h 9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285" h="97702">
                    <a:moveTo>
                      <a:pt x="0" y="53374"/>
                    </a:moveTo>
                    <a:cubicBezTo>
                      <a:pt x="41875" y="25457"/>
                      <a:pt x="57824" y="0"/>
                      <a:pt x="116114" y="38860"/>
                    </a:cubicBezTo>
                    <a:cubicBezTo>
                      <a:pt x="128844" y="47347"/>
                      <a:pt x="116944" y="75561"/>
                      <a:pt x="130628" y="82403"/>
                    </a:cubicBezTo>
                    <a:cubicBezTo>
                      <a:pt x="161227" y="97702"/>
                      <a:pt x="198361" y="92079"/>
                      <a:pt x="232228" y="96917"/>
                    </a:cubicBezTo>
                    <a:cubicBezTo>
                      <a:pt x="241904" y="82403"/>
                      <a:pt x="243813" y="53374"/>
                      <a:pt x="261257" y="53374"/>
                    </a:cubicBezTo>
                    <a:cubicBezTo>
                      <a:pt x="278701" y="53374"/>
                      <a:pt x="290285" y="96917"/>
                      <a:pt x="290285" y="96917"/>
                    </a:cubicBezTo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16" name="Rounded Rectangle 215"/>
              <p:cNvSpPr/>
              <p:nvPr/>
            </p:nvSpPr>
            <p:spPr bwMode="auto">
              <a:xfrm>
                <a:off x="5035955" y="2090686"/>
                <a:ext cx="261952" cy="420732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21" name="Rounded Rectangle 220"/>
              <p:cNvSpPr/>
              <p:nvPr/>
            </p:nvSpPr>
            <p:spPr bwMode="auto">
              <a:xfrm>
                <a:off x="5072470" y="3446555"/>
                <a:ext cx="261951" cy="420732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22" name="Freeform 221"/>
              <p:cNvSpPr/>
              <p:nvPr/>
            </p:nvSpPr>
            <p:spPr bwMode="auto">
              <a:xfrm>
                <a:off x="5304257" y="3625961"/>
                <a:ext cx="290528" cy="98436"/>
              </a:xfrm>
              <a:custGeom>
                <a:avLst/>
                <a:gdLst>
                  <a:gd name="connsiteX0" fmla="*/ 0 w 290285"/>
                  <a:gd name="connsiteY0" fmla="*/ 53374 h 97702"/>
                  <a:gd name="connsiteX1" fmla="*/ 116114 w 290285"/>
                  <a:gd name="connsiteY1" fmla="*/ 38860 h 97702"/>
                  <a:gd name="connsiteX2" fmla="*/ 130628 w 290285"/>
                  <a:gd name="connsiteY2" fmla="*/ 82403 h 97702"/>
                  <a:gd name="connsiteX3" fmla="*/ 232228 w 290285"/>
                  <a:gd name="connsiteY3" fmla="*/ 96917 h 97702"/>
                  <a:gd name="connsiteX4" fmla="*/ 261257 w 290285"/>
                  <a:gd name="connsiteY4" fmla="*/ 53374 h 97702"/>
                  <a:gd name="connsiteX5" fmla="*/ 290285 w 290285"/>
                  <a:gd name="connsiteY5" fmla="*/ 96917 h 9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285" h="97702">
                    <a:moveTo>
                      <a:pt x="0" y="53374"/>
                    </a:moveTo>
                    <a:cubicBezTo>
                      <a:pt x="41875" y="25457"/>
                      <a:pt x="57824" y="0"/>
                      <a:pt x="116114" y="38860"/>
                    </a:cubicBezTo>
                    <a:cubicBezTo>
                      <a:pt x="128844" y="47347"/>
                      <a:pt x="116944" y="75561"/>
                      <a:pt x="130628" y="82403"/>
                    </a:cubicBezTo>
                    <a:cubicBezTo>
                      <a:pt x="161227" y="97702"/>
                      <a:pt x="198361" y="92079"/>
                      <a:pt x="232228" y="96917"/>
                    </a:cubicBezTo>
                    <a:cubicBezTo>
                      <a:pt x="241904" y="82403"/>
                      <a:pt x="243813" y="53374"/>
                      <a:pt x="261257" y="53374"/>
                    </a:cubicBezTo>
                    <a:cubicBezTo>
                      <a:pt x="278701" y="53374"/>
                      <a:pt x="290285" y="96917"/>
                      <a:pt x="290285" y="96917"/>
                    </a:cubicBezTo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24" name="Freeform 223"/>
              <p:cNvSpPr/>
              <p:nvPr/>
            </p:nvSpPr>
            <p:spPr bwMode="auto">
              <a:xfrm>
                <a:off x="5232816" y="2305020"/>
                <a:ext cx="601696" cy="147654"/>
              </a:xfrm>
              <a:custGeom>
                <a:avLst/>
                <a:gdLst>
                  <a:gd name="connsiteX0" fmla="*/ 0 w 290285"/>
                  <a:gd name="connsiteY0" fmla="*/ 53374 h 97702"/>
                  <a:gd name="connsiteX1" fmla="*/ 116114 w 290285"/>
                  <a:gd name="connsiteY1" fmla="*/ 38860 h 97702"/>
                  <a:gd name="connsiteX2" fmla="*/ 130628 w 290285"/>
                  <a:gd name="connsiteY2" fmla="*/ 82403 h 97702"/>
                  <a:gd name="connsiteX3" fmla="*/ 232228 w 290285"/>
                  <a:gd name="connsiteY3" fmla="*/ 96917 h 97702"/>
                  <a:gd name="connsiteX4" fmla="*/ 261257 w 290285"/>
                  <a:gd name="connsiteY4" fmla="*/ 53374 h 97702"/>
                  <a:gd name="connsiteX5" fmla="*/ 290285 w 290285"/>
                  <a:gd name="connsiteY5" fmla="*/ 96917 h 9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285" h="97702">
                    <a:moveTo>
                      <a:pt x="0" y="53374"/>
                    </a:moveTo>
                    <a:cubicBezTo>
                      <a:pt x="41875" y="25457"/>
                      <a:pt x="57824" y="0"/>
                      <a:pt x="116114" y="38860"/>
                    </a:cubicBezTo>
                    <a:cubicBezTo>
                      <a:pt x="128844" y="47347"/>
                      <a:pt x="116944" y="75561"/>
                      <a:pt x="130628" y="82403"/>
                    </a:cubicBezTo>
                    <a:cubicBezTo>
                      <a:pt x="161227" y="97702"/>
                      <a:pt x="198361" y="92079"/>
                      <a:pt x="232228" y="96917"/>
                    </a:cubicBezTo>
                    <a:cubicBezTo>
                      <a:pt x="241904" y="82403"/>
                      <a:pt x="243813" y="53374"/>
                      <a:pt x="261257" y="53374"/>
                    </a:cubicBezTo>
                    <a:cubicBezTo>
                      <a:pt x="278701" y="53374"/>
                      <a:pt x="290285" y="96917"/>
                      <a:pt x="290285" y="96917"/>
                    </a:cubicBezTo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29" name="Rounded Rectangle 228"/>
              <p:cNvSpPr/>
              <p:nvPr/>
            </p:nvSpPr>
            <p:spPr bwMode="auto">
              <a:xfrm>
                <a:off x="3076873" y="2613028"/>
                <a:ext cx="261952" cy="420733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34" name="Rounded Rectangle 233"/>
              <p:cNvSpPr/>
              <p:nvPr/>
            </p:nvSpPr>
            <p:spPr bwMode="auto">
              <a:xfrm>
                <a:off x="3649992" y="2649545"/>
                <a:ext cx="261951" cy="420732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35" name="Freeform 234"/>
              <p:cNvSpPr/>
              <p:nvPr/>
            </p:nvSpPr>
            <p:spPr bwMode="auto">
              <a:xfrm>
                <a:off x="2859374" y="2530470"/>
                <a:ext cx="290528" cy="96848"/>
              </a:xfrm>
              <a:custGeom>
                <a:avLst/>
                <a:gdLst>
                  <a:gd name="connsiteX0" fmla="*/ 0 w 290285"/>
                  <a:gd name="connsiteY0" fmla="*/ 53374 h 97702"/>
                  <a:gd name="connsiteX1" fmla="*/ 116114 w 290285"/>
                  <a:gd name="connsiteY1" fmla="*/ 38860 h 97702"/>
                  <a:gd name="connsiteX2" fmla="*/ 130628 w 290285"/>
                  <a:gd name="connsiteY2" fmla="*/ 82403 h 97702"/>
                  <a:gd name="connsiteX3" fmla="*/ 232228 w 290285"/>
                  <a:gd name="connsiteY3" fmla="*/ 96917 h 97702"/>
                  <a:gd name="connsiteX4" fmla="*/ 261257 w 290285"/>
                  <a:gd name="connsiteY4" fmla="*/ 53374 h 97702"/>
                  <a:gd name="connsiteX5" fmla="*/ 290285 w 290285"/>
                  <a:gd name="connsiteY5" fmla="*/ 96917 h 9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285" h="97702">
                    <a:moveTo>
                      <a:pt x="0" y="53374"/>
                    </a:moveTo>
                    <a:cubicBezTo>
                      <a:pt x="41875" y="25457"/>
                      <a:pt x="57824" y="0"/>
                      <a:pt x="116114" y="38860"/>
                    </a:cubicBezTo>
                    <a:cubicBezTo>
                      <a:pt x="128844" y="47347"/>
                      <a:pt x="116944" y="75561"/>
                      <a:pt x="130628" y="82403"/>
                    </a:cubicBezTo>
                    <a:cubicBezTo>
                      <a:pt x="161227" y="97702"/>
                      <a:pt x="198361" y="92079"/>
                      <a:pt x="232228" y="96917"/>
                    </a:cubicBezTo>
                    <a:cubicBezTo>
                      <a:pt x="241904" y="82403"/>
                      <a:pt x="243813" y="53374"/>
                      <a:pt x="261257" y="53374"/>
                    </a:cubicBezTo>
                    <a:cubicBezTo>
                      <a:pt x="278701" y="53374"/>
                      <a:pt x="290285" y="96917"/>
                      <a:pt x="290285" y="96917"/>
                    </a:cubicBezTo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37" name="Freeform 236"/>
              <p:cNvSpPr/>
              <p:nvPr/>
            </p:nvSpPr>
            <p:spPr bwMode="auto">
              <a:xfrm>
                <a:off x="3853203" y="2609853"/>
                <a:ext cx="290528" cy="98436"/>
              </a:xfrm>
              <a:custGeom>
                <a:avLst/>
                <a:gdLst>
                  <a:gd name="connsiteX0" fmla="*/ 0 w 290285"/>
                  <a:gd name="connsiteY0" fmla="*/ 53374 h 97702"/>
                  <a:gd name="connsiteX1" fmla="*/ 116114 w 290285"/>
                  <a:gd name="connsiteY1" fmla="*/ 38860 h 97702"/>
                  <a:gd name="connsiteX2" fmla="*/ 130628 w 290285"/>
                  <a:gd name="connsiteY2" fmla="*/ 82403 h 97702"/>
                  <a:gd name="connsiteX3" fmla="*/ 232228 w 290285"/>
                  <a:gd name="connsiteY3" fmla="*/ 96917 h 97702"/>
                  <a:gd name="connsiteX4" fmla="*/ 261257 w 290285"/>
                  <a:gd name="connsiteY4" fmla="*/ 53374 h 97702"/>
                  <a:gd name="connsiteX5" fmla="*/ 290285 w 290285"/>
                  <a:gd name="connsiteY5" fmla="*/ 96917 h 9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285" h="97702">
                    <a:moveTo>
                      <a:pt x="0" y="53374"/>
                    </a:moveTo>
                    <a:cubicBezTo>
                      <a:pt x="41875" y="25457"/>
                      <a:pt x="57824" y="0"/>
                      <a:pt x="116114" y="38860"/>
                    </a:cubicBezTo>
                    <a:cubicBezTo>
                      <a:pt x="128844" y="47347"/>
                      <a:pt x="116944" y="75561"/>
                      <a:pt x="130628" y="82403"/>
                    </a:cubicBezTo>
                    <a:cubicBezTo>
                      <a:pt x="161227" y="97702"/>
                      <a:pt x="198361" y="92079"/>
                      <a:pt x="232228" y="96917"/>
                    </a:cubicBezTo>
                    <a:cubicBezTo>
                      <a:pt x="241904" y="82403"/>
                      <a:pt x="243813" y="53374"/>
                      <a:pt x="261257" y="53374"/>
                    </a:cubicBezTo>
                    <a:cubicBezTo>
                      <a:pt x="278701" y="53374"/>
                      <a:pt x="290285" y="96917"/>
                      <a:pt x="290285" y="96917"/>
                    </a:cubicBezTo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38" name="Rounded Rectangle 237"/>
              <p:cNvSpPr/>
              <p:nvPr/>
            </p:nvSpPr>
            <p:spPr bwMode="auto">
              <a:xfrm>
                <a:off x="4847033" y="2466963"/>
                <a:ext cx="319104" cy="420733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39" name="Freeform 238"/>
              <p:cNvSpPr/>
              <p:nvPr/>
            </p:nvSpPr>
            <p:spPr bwMode="auto">
              <a:xfrm>
                <a:off x="4485063" y="2351063"/>
                <a:ext cx="398484" cy="282605"/>
              </a:xfrm>
              <a:custGeom>
                <a:avLst/>
                <a:gdLst>
                  <a:gd name="connsiteX0" fmla="*/ 0 w 290285"/>
                  <a:gd name="connsiteY0" fmla="*/ 53374 h 97702"/>
                  <a:gd name="connsiteX1" fmla="*/ 116114 w 290285"/>
                  <a:gd name="connsiteY1" fmla="*/ 38860 h 97702"/>
                  <a:gd name="connsiteX2" fmla="*/ 130628 w 290285"/>
                  <a:gd name="connsiteY2" fmla="*/ 82403 h 97702"/>
                  <a:gd name="connsiteX3" fmla="*/ 232228 w 290285"/>
                  <a:gd name="connsiteY3" fmla="*/ 96917 h 97702"/>
                  <a:gd name="connsiteX4" fmla="*/ 261257 w 290285"/>
                  <a:gd name="connsiteY4" fmla="*/ 53374 h 97702"/>
                  <a:gd name="connsiteX5" fmla="*/ 290285 w 290285"/>
                  <a:gd name="connsiteY5" fmla="*/ 96917 h 9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0285" h="97702">
                    <a:moveTo>
                      <a:pt x="0" y="53374"/>
                    </a:moveTo>
                    <a:cubicBezTo>
                      <a:pt x="41875" y="25457"/>
                      <a:pt x="57824" y="0"/>
                      <a:pt x="116114" y="38860"/>
                    </a:cubicBezTo>
                    <a:cubicBezTo>
                      <a:pt x="128844" y="47347"/>
                      <a:pt x="116944" y="75561"/>
                      <a:pt x="130628" y="82403"/>
                    </a:cubicBezTo>
                    <a:cubicBezTo>
                      <a:pt x="161227" y="97702"/>
                      <a:pt x="198361" y="92079"/>
                      <a:pt x="232228" y="96917"/>
                    </a:cubicBezTo>
                    <a:cubicBezTo>
                      <a:pt x="241904" y="82403"/>
                      <a:pt x="243813" y="53374"/>
                      <a:pt x="261257" y="53374"/>
                    </a:cubicBezTo>
                    <a:cubicBezTo>
                      <a:pt x="278701" y="53374"/>
                      <a:pt x="290285" y="96917"/>
                      <a:pt x="290285" y="96917"/>
                    </a:cubicBezTo>
                  </a:path>
                </a:pathLst>
              </a:cu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sp>
          <p:nvSpPr>
            <p:cNvPr id="7219" name="TextBox 253"/>
            <p:cNvSpPr txBox="1">
              <a:spLocks noChangeArrowheads="1"/>
            </p:cNvSpPr>
            <p:nvPr/>
          </p:nvSpPr>
          <p:spPr bwMode="auto">
            <a:xfrm>
              <a:off x="3603625" y="2711450"/>
              <a:ext cx="43815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solidFill>
                    <a:schemeClr val="bg1"/>
                  </a:solidFill>
                </a:rPr>
                <a:t>Right</a:t>
              </a:r>
            </a:p>
          </p:txBody>
        </p:sp>
        <p:sp>
          <p:nvSpPr>
            <p:cNvPr id="7220" name="TextBox 254"/>
            <p:cNvSpPr txBox="1">
              <a:spLocks noChangeArrowheads="1"/>
            </p:cNvSpPr>
            <p:nvPr/>
          </p:nvSpPr>
          <p:spPr bwMode="auto">
            <a:xfrm>
              <a:off x="3067050" y="2692400"/>
              <a:ext cx="3683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solidFill>
                    <a:schemeClr val="bg1"/>
                  </a:solidFill>
                </a:rPr>
                <a:t>Left</a:t>
              </a:r>
            </a:p>
          </p:txBody>
        </p:sp>
        <p:sp>
          <p:nvSpPr>
            <p:cNvPr id="7221" name="TextBox 255"/>
            <p:cNvSpPr txBox="1">
              <a:spLocks noChangeArrowheads="1"/>
            </p:cNvSpPr>
            <p:nvPr/>
          </p:nvSpPr>
          <p:spPr bwMode="auto">
            <a:xfrm>
              <a:off x="3295650" y="3048000"/>
              <a:ext cx="4191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">
                  <a:solidFill>
                    <a:schemeClr val="bg1"/>
                  </a:solidFill>
                </a:rPr>
                <a:t>Back</a:t>
              </a:r>
            </a:p>
          </p:txBody>
        </p:sp>
        <p:sp>
          <p:nvSpPr>
            <p:cNvPr id="7222" name="TextBox 257"/>
            <p:cNvSpPr txBox="1">
              <a:spLocks noChangeArrowheads="1"/>
            </p:cNvSpPr>
            <p:nvPr/>
          </p:nvSpPr>
          <p:spPr bwMode="auto">
            <a:xfrm>
              <a:off x="5016500" y="2933700"/>
              <a:ext cx="393700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500">
                  <a:solidFill>
                    <a:schemeClr val="bg1"/>
                  </a:solidFill>
                </a:rPr>
                <a:t>Front</a:t>
              </a:r>
            </a:p>
          </p:txBody>
        </p:sp>
        <p:sp>
          <p:nvSpPr>
            <p:cNvPr id="7223" name="TextBox 259"/>
            <p:cNvSpPr txBox="1">
              <a:spLocks noChangeArrowheads="1"/>
            </p:cNvSpPr>
            <p:nvPr/>
          </p:nvSpPr>
          <p:spPr bwMode="auto">
            <a:xfrm>
              <a:off x="5003800" y="2159000"/>
              <a:ext cx="444500" cy="20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700" b="0">
                  <a:solidFill>
                    <a:schemeClr val="tx1"/>
                  </a:solidFill>
                </a:rPr>
                <a:t>Head</a:t>
              </a:r>
            </a:p>
          </p:txBody>
        </p:sp>
        <p:sp>
          <p:nvSpPr>
            <p:cNvPr id="7224" name="TextBox 260"/>
            <p:cNvSpPr txBox="1">
              <a:spLocks noChangeArrowheads="1"/>
            </p:cNvSpPr>
            <p:nvPr/>
          </p:nvSpPr>
          <p:spPr bwMode="auto">
            <a:xfrm>
              <a:off x="5035953" y="3518001"/>
              <a:ext cx="406422" cy="20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700" b="0">
                  <a:solidFill>
                    <a:schemeClr val="tx1"/>
                  </a:solidFill>
                </a:rPr>
                <a:t>Feet</a:t>
              </a: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4787900" y="2641600"/>
              <a:ext cx="488950" cy="18466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600" dirty="0" err="1">
                  <a:solidFill>
                    <a:schemeClr val="tx1"/>
                  </a:solidFill>
                  <a:cs typeface="Arial" charset="0"/>
                </a:rPr>
                <a:t>SysRe</a:t>
              </a:r>
              <a:r>
                <a:rPr lang="en-US" sz="600" strike="sngStrike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f</a:t>
              </a:r>
              <a:endParaRPr lang="en-US" sz="600" strike="sngStrik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sp>
        <p:nvSpPr>
          <p:cNvPr id="7179" name="TextBox 25"/>
          <p:cNvSpPr txBox="1">
            <a:spLocks noChangeArrowheads="1"/>
          </p:cNvSpPr>
          <p:nvPr/>
        </p:nvSpPr>
        <p:spPr bwMode="auto">
          <a:xfrm>
            <a:off x="198438" y="879475"/>
            <a:ext cx="2686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8 kHz voltage bursts between 3 pairs of surface patches.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 Ionic conduction through body  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 Localization based on voltage division across body impedance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GB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 Multiple catheters tracked @90 fps</a:t>
            </a:r>
            <a:endParaRPr lang="en-GB" altLang="en-US" b="0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7180" name="Picture 2" descr="C:\Documents and Settings\Administrator\My Documents\word\BWH\St Jude Collaboration\NavX Project &amp; experiments performed\08-12-2011 navx slitted patch experiment\IMRISCutPatches\DSCF65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4672013"/>
            <a:ext cx="2709863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Line 6"/>
          <p:cNvSpPr>
            <a:spLocks noChangeShapeType="1"/>
          </p:cNvSpPr>
          <p:nvPr/>
        </p:nvSpPr>
        <p:spPr bwMode="auto">
          <a:xfrm>
            <a:off x="547688" y="755650"/>
            <a:ext cx="5472112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182" name="TextBox 68"/>
          <p:cNvSpPr txBox="1">
            <a:spLocks noChangeArrowheads="1"/>
          </p:cNvSpPr>
          <p:nvPr/>
        </p:nvSpPr>
        <p:spPr bwMode="auto">
          <a:xfrm>
            <a:off x="3128963" y="879475"/>
            <a:ext cx="3035300" cy="3381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tx1"/>
                </a:solidFill>
              </a:rPr>
              <a:t>Surface Patches Position </a:t>
            </a:r>
          </a:p>
        </p:txBody>
      </p:sp>
      <p:sp>
        <p:nvSpPr>
          <p:cNvPr id="7186" name="TextBox 72"/>
          <p:cNvSpPr txBox="1">
            <a:spLocks noChangeArrowheads="1"/>
          </p:cNvSpPr>
          <p:nvPr/>
        </p:nvSpPr>
        <p:spPr bwMode="auto">
          <a:xfrm>
            <a:off x="46038" y="4332288"/>
            <a:ext cx="3035300" cy="33813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Slotted Surface Patches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65863" y="879475"/>
            <a:ext cx="3040660" cy="5394325"/>
            <a:chOff x="6265863" y="879475"/>
            <a:chExt cx="3040660" cy="5394325"/>
          </a:xfrm>
        </p:grpSpPr>
        <p:sp>
          <p:nvSpPr>
            <p:cNvPr id="7184" name="TextBox 70"/>
            <p:cNvSpPr txBox="1">
              <a:spLocks noChangeArrowheads="1"/>
            </p:cNvSpPr>
            <p:nvPr/>
          </p:nvSpPr>
          <p:spPr bwMode="auto">
            <a:xfrm>
              <a:off x="7012585" y="1390168"/>
              <a:ext cx="22939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0" dirty="0">
                  <a:solidFill>
                    <a:schemeClr val="tx1"/>
                  </a:solidFill>
                </a:rPr>
                <a:t>Transmission </a:t>
              </a:r>
              <a:r>
                <a:rPr lang="en-US" altLang="en-US" sz="1600" b="0" dirty="0" smtClean="0">
                  <a:solidFill>
                    <a:schemeClr val="tx1"/>
                  </a:solidFill>
                </a:rPr>
                <a:t>between </a:t>
              </a:r>
              <a:r>
                <a:rPr lang="en-US" altLang="en-US" sz="1600" b="0" dirty="0">
                  <a:solidFill>
                    <a:schemeClr val="tx1"/>
                  </a:solidFill>
                </a:rPr>
                <a:t>patches  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265863" y="879475"/>
              <a:ext cx="2878137" cy="5394325"/>
              <a:chOff x="6265863" y="879475"/>
              <a:chExt cx="2878137" cy="5394325"/>
            </a:xfrm>
          </p:grpSpPr>
          <p:sp>
            <p:nvSpPr>
              <p:cNvPr id="7183" name="TextBox 69"/>
              <p:cNvSpPr txBox="1">
                <a:spLocks noChangeArrowheads="1"/>
              </p:cNvSpPr>
              <p:nvPr/>
            </p:nvSpPr>
            <p:spPr bwMode="auto">
              <a:xfrm>
                <a:off x="6265863" y="879475"/>
                <a:ext cx="2878137" cy="338138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dirty="0">
                    <a:solidFill>
                      <a:schemeClr val="tx1"/>
                    </a:solidFill>
                  </a:rPr>
                  <a:t>Body as voltage divider </a:t>
                </a:r>
              </a:p>
            </p:txBody>
          </p:sp>
          <p:sp>
            <p:nvSpPr>
              <p:cNvPr id="7185" name="TextBox 71"/>
              <p:cNvSpPr txBox="1">
                <a:spLocks noChangeArrowheads="1"/>
              </p:cNvSpPr>
              <p:nvPr/>
            </p:nvSpPr>
            <p:spPr bwMode="auto">
              <a:xfrm>
                <a:off x="6662738" y="5688013"/>
                <a:ext cx="2293937" cy="585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600" b="0" dirty="0" smtClean="0">
                    <a:solidFill>
                      <a:schemeClr val="tx1"/>
                    </a:solidFill>
                  </a:rPr>
                  <a:t>Receive </a:t>
                </a:r>
                <a:r>
                  <a:rPr lang="en-US" altLang="en-US" sz="1600" b="0" dirty="0">
                    <a:solidFill>
                      <a:schemeClr val="tx1"/>
                    </a:solidFill>
                  </a:rPr>
                  <a:t>at catheter electrodes </a:t>
                </a:r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6551612" y="1531938"/>
                <a:ext cx="2474913" cy="4059237"/>
                <a:chOff x="6228555" y="1288574"/>
                <a:chExt cx="2474913" cy="4059237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6228555" y="1288574"/>
                  <a:ext cx="2474913" cy="4059237"/>
                  <a:chOff x="6426200" y="1544638"/>
                  <a:chExt cx="2474913" cy="4059237"/>
                </a:xfrm>
              </p:grpSpPr>
              <p:grpSp>
                <p:nvGrpSpPr>
                  <p:cNvPr id="7175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6426200" y="2078038"/>
                    <a:ext cx="2474913" cy="3146425"/>
                    <a:chOff x="6669313" y="2276475"/>
                    <a:chExt cx="1516744" cy="1858645"/>
                  </a:xfrm>
                </p:grpSpPr>
                <p:pic>
                  <p:nvPicPr>
                    <p:cNvPr id="7210" name="Picture 244" descr="catheter in heart.jpg"/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4443"/>
                    <a:stretch>
                      <a:fillRect/>
                    </a:stretch>
                  </p:blipFill>
                  <p:spPr bwMode="auto">
                    <a:xfrm>
                      <a:off x="6677703" y="2276475"/>
                      <a:ext cx="1508354" cy="185864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47" name="Rounded Rectangle 246"/>
                    <p:cNvSpPr/>
                    <p:nvPr/>
                  </p:nvSpPr>
                  <p:spPr bwMode="auto">
                    <a:xfrm>
                      <a:off x="6848326" y="2755671"/>
                      <a:ext cx="262682" cy="420118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ct val="20000"/>
                        </a:spcBef>
                        <a:defRPr/>
                      </a:pP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charset="0"/>
                      </a:endParaRPr>
                    </a:p>
                  </p:txBody>
                </p:sp>
                <p:sp>
                  <p:nvSpPr>
                    <p:cNvPr id="248" name="Rounded Rectangle 247"/>
                    <p:cNvSpPr/>
                    <p:nvPr/>
                  </p:nvSpPr>
                  <p:spPr bwMode="auto">
                    <a:xfrm>
                      <a:off x="7554648" y="2718161"/>
                      <a:ext cx="260736" cy="420118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ct val="20000"/>
                        </a:spcBef>
                        <a:defRPr/>
                      </a:pP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charset="0"/>
                      </a:endParaRPr>
                    </a:p>
                  </p:txBody>
                </p:sp>
                <p:sp>
                  <p:nvSpPr>
                    <p:cNvPr id="249" name="Freeform 248"/>
                    <p:cNvSpPr/>
                    <p:nvPr/>
                  </p:nvSpPr>
                  <p:spPr bwMode="auto">
                    <a:xfrm>
                      <a:off x="6669313" y="2682526"/>
                      <a:ext cx="289923" cy="97527"/>
                    </a:xfrm>
                    <a:custGeom>
                      <a:avLst/>
                      <a:gdLst>
                        <a:gd name="connsiteX0" fmla="*/ 0 w 290285"/>
                        <a:gd name="connsiteY0" fmla="*/ 53374 h 97702"/>
                        <a:gd name="connsiteX1" fmla="*/ 116114 w 290285"/>
                        <a:gd name="connsiteY1" fmla="*/ 38860 h 97702"/>
                        <a:gd name="connsiteX2" fmla="*/ 130628 w 290285"/>
                        <a:gd name="connsiteY2" fmla="*/ 82403 h 97702"/>
                        <a:gd name="connsiteX3" fmla="*/ 232228 w 290285"/>
                        <a:gd name="connsiteY3" fmla="*/ 96917 h 97702"/>
                        <a:gd name="connsiteX4" fmla="*/ 261257 w 290285"/>
                        <a:gd name="connsiteY4" fmla="*/ 53374 h 97702"/>
                        <a:gd name="connsiteX5" fmla="*/ 290285 w 290285"/>
                        <a:gd name="connsiteY5" fmla="*/ 96917 h 977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0285" h="97702">
                          <a:moveTo>
                            <a:pt x="0" y="53374"/>
                          </a:moveTo>
                          <a:cubicBezTo>
                            <a:pt x="41875" y="25457"/>
                            <a:pt x="57824" y="0"/>
                            <a:pt x="116114" y="38860"/>
                          </a:cubicBezTo>
                          <a:cubicBezTo>
                            <a:pt x="128844" y="47347"/>
                            <a:pt x="116944" y="75561"/>
                            <a:pt x="130628" y="82403"/>
                          </a:cubicBezTo>
                          <a:cubicBezTo>
                            <a:pt x="161227" y="97702"/>
                            <a:pt x="198361" y="92079"/>
                            <a:pt x="232228" y="96917"/>
                          </a:cubicBezTo>
                          <a:cubicBezTo>
                            <a:pt x="241904" y="82403"/>
                            <a:pt x="243813" y="53374"/>
                            <a:pt x="261257" y="53374"/>
                          </a:cubicBezTo>
                          <a:cubicBezTo>
                            <a:pt x="278701" y="53374"/>
                            <a:pt x="290285" y="96917"/>
                            <a:pt x="290285" y="96917"/>
                          </a:cubicBezTo>
                        </a:path>
                      </a:pathLst>
                    </a:custGeom>
                    <a:solidFill>
                      <a:schemeClr val="tx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ct val="20000"/>
                        </a:spcBef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charset="0"/>
                      </a:endParaRPr>
                    </a:p>
                  </p:txBody>
                </p:sp>
                <p:sp>
                  <p:nvSpPr>
                    <p:cNvPr id="253" name="Freeform 252"/>
                    <p:cNvSpPr/>
                    <p:nvPr/>
                  </p:nvSpPr>
                  <p:spPr bwMode="auto">
                    <a:xfrm>
                      <a:off x="7635398" y="2666584"/>
                      <a:ext cx="289923" cy="98465"/>
                    </a:xfrm>
                    <a:custGeom>
                      <a:avLst/>
                      <a:gdLst>
                        <a:gd name="connsiteX0" fmla="*/ 0 w 290285"/>
                        <a:gd name="connsiteY0" fmla="*/ 53374 h 97702"/>
                        <a:gd name="connsiteX1" fmla="*/ 116114 w 290285"/>
                        <a:gd name="connsiteY1" fmla="*/ 38860 h 97702"/>
                        <a:gd name="connsiteX2" fmla="*/ 130628 w 290285"/>
                        <a:gd name="connsiteY2" fmla="*/ 82403 h 97702"/>
                        <a:gd name="connsiteX3" fmla="*/ 232228 w 290285"/>
                        <a:gd name="connsiteY3" fmla="*/ 96917 h 97702"/>
                        <a:gd name="connsiteX4" fmla="*/ 261257 w 290285"/>
                        <a:gd name="connsiteY4" fmla="*/ 53374 h 97702"/>
                        <a:gd name="connsiteX5" fmla="*/ 290285 w 290285"/>
                        <a:gd name="connsiteY5" fmla="*/ 96917 h 977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90285" h="97702">
                          <a:moveTo>
                            <a:pt x="0" y="53374"/>
                          </a:moveTo>
                          <a:cubicBezTo>
                            <a:pt x="41875" y="25457"/>
                            <a:pt x="57824" y="0"/>
                            <a:pt x="116114" y="38860"/>
                          </a:cubicBezTo>
                          <a:cubicBezTo>
                            <a:pt x="128844" y="47347"/>
                            <a:pt x="116944" y="75561"/>
                            <a:pt x="130628" y="82403"/>
                          </a:cubicBezTo>
                          <a:cubicBezTo>
                            <a:pt x="161227" y="97702"/>
                            <a:pt x="198361" y="92079"/>
                            <a:pt x="232228" y="96917"/>
                          </a:cubicBezTo>
                          <a:cubicBezTo>
                            <a:pt x="241904" y="82403"/>
                            <a:pt x="243813" y="53374"/>
                            <a:pt x="261257" y="53374"/>
                          </a:cubicBezTo>
                          <a:cubicBezTo>
                            <a:pt x="278701" y="53374"/>
                            <a:pt x="290285" y="96917"/>
                            <a:pt x="290285" y="96917"/>
                          </a:cubicBezTo>
                        </a:path>
                      </a:pathLst>
                    </a:custGeom>
                    <a:solidFill>
                      <a:schemeClr val="tx1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ct val="20000"/>
                        </a:spcBef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Arial" charset="0"/>
                      </a:endParaRPr>
                    </a:p>
                  </p:txBody>
                </p:sp>
                <p:sp>
                  <p:nvSpPr>
                    <p:cNvPr id="7215" name="TextBox 26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788150" y="2876550"/>
                      <a:ext cx="438150" cy="1532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>
                          <a:solidFill>
                            <a:schemeClr val="bg1"/>
                          </a:solidFill>
                        </a:rPr>
                        <a:t>Right</a:t>
                      </a:r>
                    </a:p>
                  </p:txBody>
                </p:sp>
                <p:sp>
                  <p:nvSpPr>
                    <p:cNvPr id="7216" name="TextBox 26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532225" y="2838450"/>
                      <a:ext cx="368300" cy="1532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sz="700">
                          <a:solidFill>
                            <a:schemeClr val="bg1"/>
                          </a:solidFill>
                        </a:rPr>
                        <a:t>Left</a:t>
                      </a:r>
                    </a:p>
                  </p:txBody>
                </p:sp>
                <p:pic>
                  <p:nvPicPr>
                    <p:cNvPr id="246" name="Picture 245" descr="catheter.jpg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lum bright="-31000" contrast="62000"/>
                    </a:blip>
                    <a:srcRect t="21622" r="79543" b="64865"/>
                    <a:stretch>
                      <a:fillRect/>
                    </a:stretch>
                  </p:blipFill>
                  <p:spPr>
                    <a:xfrm>
                      <a:off x="7191332" y="2912547"/>
                      <a:ext cx="357509" cy="144426"/>
                    </a:xfrm>
                    <a:prstGeom prst="rect">
                      <a:avLst/>
                    </a:prstGeom>
                    <a:solidFill>
                      <a:srgbClr val="FFFFFF">
                        <a:alpha val="0"/>
                      </a:srgbClr>
                    </a:solidFill>
                    <a:effectLst>
                      <a:outerShdw blurRad="50800" dist="50800" dir="5400000" algn="ctr" rotWithShape="0">
                        <a:srgbClr val="000000">
                          <a:alpha val="0"/>
                        </a:srgbClr>
                      </a:outerShdw>
                    </a:effectLst>
                    <a:scene3d>
                      <a:camera prst="orthographicFront">
                        <a:rot lat="0" lon="0" rev="16200000"/>
                      </a:camera>
                      <a:lightRig rig="threePt" dir="t"/>
                    </a:scene3d>
                  </p:spPr>
                </p:pic>
              </p:grpSp>
              <p:grpSp>
                <p:nvGrpSpPr>
                  <p:cNvPr id="7177" name="Group 321"/>
                  <p:cNvGrpSpPr>
                    <a:grpSpLocks/>
                  </p:cNvGrpSpPr>
                  <p:nvPr/>
                </p:nvGrpSpPr>
                <p:grpSpPr bwMode="auto">
                  <a:xfrm>
                    <a:off x="6692900" y="3435350"/>
                    <a:ext cx="1455738" cy="2168525"/>
                    <a:chOff x="6686781" y="2482850"/>
                    <a:chExt cx="1455737" cy="2168525"/>
                  </a:xfrm>
                </p:grpSpPr>
                <p:grpSp>
                  <p:nvGrpSpPr>
                    <p:cNvPr id="7191" name="Group 3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686781" y="2672291"/>
                      <a:ext cx="729312" cy="1979084"/>
                      <a:chOff x="6686781" y="2672291"/>
                      <a:chExt cx="729312" cy="1979084"/>
                    </a:xfrm>
                  </p:grpSpPr>
                  <p:sp>
                    <p:nvSpPr>
                      <p:cNvPr id="304" name="Freeform 303"/>
                      <p:cNvSpPr/>
                      <p:nvPr/>
                    </p:nvSpPr>
                    <p:spPr bwMode="auto">
                      <a:xfrm>
                        <a:off x="6686781" y="4267200"/>
                        <a:ext cx="427037" cy="384175"/>
                      </a:xfrm>
                      <a:custGeom>
                        <a:avLst/>
                        <a:gdLst>
                          <a:gd name="connsiteX0" fmla="*/ 0 w 1175657"/>
                          <a:gd name="connsiteY0" fmla="*/ 558800 h 1059543"/>
                          <a:gd name="connsiteX1" fmla="*/ 130629 w 1175657"/>
                          <a:gd name="connsiteY1" fmla="*/ 7257 h 1059543"/>
                          <a:gd name="connsiteX2" fmla="*/ 246743 w 1175657"/>
                          <a:gd name="connsiteY2" fmla="*/ 558800 h 1059543"/>
                          <a:gd name="connsiteX3" fmla="*/ 319314 w 1175657"/>
                          <a:gd name="connsiteY3" fmla="*/ 1037772 h 1059543"/>
                          <a:gd name="connsiteX4" fmla="*/ 464457 w 1175657"/>
                          <a:gd name="connsiteY4" fmla="*/ 544286 h 1059543"/>
                          <a:gd name="connsiteX5" fmla="*/ 580572 w 1175657"/>
                          <a:gd name="connsiteY5" fmla="*/ 7257 h 1059543"/>
                          <a:gd name="connsiteX6" fmla="*/ 711200 w 1175657"/>
                          <a:gd name="connsiteY6" fmla="*/ 558800 h 1059543"/>
                          <a:gd name="connsiteX7" fmla="*/ 798286 w 1175657"/>
                          <a:gd name="connsiteY7" fmla="*/ 1052286 h 1059543"/>
                          <a:gd name="connsiteX8" fmla="*/ 943429 w 1175657"/>
                          <a:gd name="connsiteY8" fmla="*/ 515257 h 1059543"/>
                          <a:gd name="connsiteX9" fmla="*/ 1030514 w 1175657"/>
                          <a:gd name="connsiteY9" fmla="*/ 7257 h 1059543"/>
                          <a:gd name="connsiteX10" fmla="*/ 1175657 w 1175657"/>
                          <a:gd name="connsiteY10" fmla="*/ 558800 h 10595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75657" h="1059543">
                            <a:moveTo>
                              <a:pt x="0" y="558800"/>
                            </a:moveTo>
                            <a:cubicBezTo>
                              <a:pt x="44752" y="283028"/>
                              <a:pt x="89505" y="7257"/>
                              <a:pt x="130629" y="7257"/>
                            </a:cubicBezTo>
                            <a:cubicBezTo>
                              <a:pt x="171753" y="7257"/>
                              <a:pt x="215296" y="387048"/>
                              <a:pt x="246743" y="558800"/>
                            </a:cubicBezTo>
                            <a:cubicBezTo>
                              <a:pt x="278190" y="730552"/>
                              <a:pt x="283028" y="1040191"/>
                              <a:pt x="319314" y="1037772"/>
                            </a:cubicBezTo>
                            <a:cubicBezTo>
                              <a:pt x="355600" y="1035353"/>
                              <a:pt x="420914" y="716038"/>
                              <a:pt x="464457" y="544286"/>
                            </a:cubicBezTo>
                            <a:cubicBezTo>
                              <a:pt x="508000" y="372534"/>
                              <a:pt x="539448" y="4838"/>
                              <a:pt x="580572" y="7257"/>
                            </a:cubicBezTo>
                            <a:cubicBezTo>
                              <a:pt x="621696" y="9676"/>
                              <a:pt x="674914" y="384628"/>
                              <a:pt x="711200" y="558800"/>
                            </a:cubicBezTo>
                            <a:cubicBezTo>
                              <a:pt x="747486" y="732972"/>
                              <a:pt x="759581" y="1059543"/>
                              <a:pt x="798286" y="1052286"/>
                            </a:cubicBezTo>
                            <a:cubicBezTo>
                              <a:pt x="836991" y="1045029"/>
                              <a:pt x="904724" y="689428"/>
                              <a:pt x="943429" y="515257"/>
                            </a:cubicBezTo>
                            <a:cubicBezTo>
                              <a:pt x="982134" y="341086"/>
                              <a:pt x="991809" y="0"/>
                              <a:pt x="1030514" y="7257"/>
                            </a:cubicBezTo>
                            <a:cubicBezTo>
                              <a:pt x="1069219" y="14514"/>
                              <a:pt x="1122438" y="286657"/>
                              <a:pt x="1175657" y="55880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  <p:cxnSp>
                    <p:nvCxnSpPr>
                      <p:cNvPr id="7196" name="Straight Arrow Connector 30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6959600" y="2672291"/>
                        <a:ext cx="456493" cy="1556810"/>
                      </a:xfrm>
                      <a:prstGeom prst="straightConnector1">
                        <a:avLst/>
                      </a:prstGeom>
                      <a:noFill/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grpSp>
                  <p:nvGrpSpPr>
                    <p:cNvPr id="7192" name="Group 3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607300" y="2482850"/>
                      <a:ext cx="535218" cy="2032000"/>
                      <a:chOff x="7607300" y="2482850"/>
                      <a:chExt cx="535218" cy="2032000"/>
                    </a:xfrm>
                  </p:grpSpPr>
                  <p:sp>
                    <p:nvSpPr>
                      <p:cNvPr id="307" name="Freeform 306"/>
                      <p:cNvSpPr/>
                      <p:nvPr/>
                    </p:nvSpPr>
                    <p:spPr bwMode="auto">
                      <a:xfrm>
                        <a:off x="7715480" y="4318000"/>
                        <a:ext cx="427038" cy="196850"/>
                      </a:xfrm>
                      <a:custGeom>
                        <a:avLst/>
                        <a:gdLst>
                          <a:gd name="connsiteX0" fmla="*/ 0 w 1175657"/>
                          <a:gd name="connsiteY0" fmla="*/ 558800 h 1059543"/>
                          <a:gd name="connsiteX1" fmla="*/ 130629 w 1175657"/>
                          <a:gd name="connsiteY1" fmla="*/ 7257 h 1059543"/>
                          <a:gd name="connsiteX2" fmla="*/ 246743 w 1175657"/>
                          <a:gd name="connsiteY2" fmla="*/ 558800 h 1059543"/>
                          <a:gd name="connsiteX3" fmla="*/ 319314 w 1175657"/>
                          <a:gd name="connsiteY3" fmla="*/ 1037772 h 1059543"/>
                          <a:gd name="connsiteX4" fmla="*/ 464457 w 1175657"/>
                          <a:gd name="connsiteY4" fmla="*/ 544286 h 1059543"/>
                          <a:gd name="connsiteX5" fmla="*/ 580572 w 1175657"/>
                          <a:gd name="connsiteY5" fmla="*/ 7257 h 1059543"/>
                          <a:gd name="connsiteX6" fmla="*/ 711200 w 1175657"/>
                          <a:gd name="connsiteY6" fmla="*/ 558800 h 1059543"/>
                          <a:gd name="connsiteX7" fmla="*/ 798286 w 1175657"/>
                          <a:gd name="connsiteY7" fmla="*/ 1052286 h 1059543"/>
                          <a:gd name="connsiteX8" fmla="*/ 943429 w 1175657"/>
                          <a:gd name="connsiteY8" fmla="*/ 515257 h 1059543"/>
                          <a:gd name="connsiteX9" fmla="*/ 1030514 w 1175657"/>
                          <a:gd name="connsiteY9" fmla="*/ 7257 h 1059543"/>
                          <a:gd name="connsiteX10" fmla="*/ 1175657 w 1175657"/>
                          <a:gd name="connsiteY10" fmla="*/ 558800 h 10595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75657" h="1059543">
                            <a:moveTo>
                              <a:pt x="0" y="558800"/>
                            </a:moveTo>
                            <a:cubicBezTo>
                              <a:pt x="44752" y="283028"/>
                              <a:pt x="89505" y="7257"/>
                              <a:pt x="130629" y="7257"/>
                            </a:cubicBezTo>
                            <a:cubicBezTo>
                              <a:pt x="171753" y="7257"/>
                              <a:pt x="215296" y="387048"/>
                              <a:pt x="246743" y="558800"/>
                            </a:cubicBezTo>
                            <a:cubicBezTo>
                              <a:pt x="278190" y="730552"/>
                              <a:pt x="283028" y="1040191"/>
                              <a:pt x="319314" y="1037772"/>
                            </a:cubicBezTo>
                            <a:cubicBezTo>
                              <a:pt x="355600" y="1035353"/>
                              <a:pt x="420914" y="716038"/>
                              <a:pt x="464457" y="544286"/>
                            </a:cubicBezTo>
                            <a:cubicBezTo>
                              <a:pt x="508000" y="372534"/>
                              <a:pt x="539448" y="4838"/>
                              <a:pt x="580572" y="7257"/>
                            </a:cubicBezTo>
                            <a:cubicBezTo>
                              <a:pt x="621696" y="9676"/>
                              <a:pt x="674914" y="384628"/>
                              <a:pt x="711200" y="558800"/>
                            </a:cubicBezTo>
                            <a:cubicBezTo>
                              <a:pt x="747486" y="732972"/>
                              <a:pt x="759581" y="1059543"/>
                              <a:pt x="798286" y="1052286"/>
                            </a:cubicBezTo>
                            <a:cubicBezTo>
                              <a:pt x="836991" y="1045029"/>
                              <a:pt x="904724" y="689428"/>
                              <a:pt x="943429" y="515257"/>
                            </a:cubicBezTo>
                            <a:cubicBezTo>
                              <a:pt x="982134" y="341086"/>
                              <a:pt x="991809" y="0"/>
                              <a:pt x="1030514" y="7257"/>
                            </a:cubicBezTo>
                            <a:cubicBezTo>
                              <a:pt x="1069219" y="14514"/>
                              <a:pt x="1122438" y="286657"/>
                              <a:pt x="1175657" y="55880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  <p:cxnSp>
                    <p:nvCxnSpPr>
                      <p:cNvPr id="7194" name="Straight Arrow Connector 30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V="1">
                        <a:off x="6927850" y="3162300"/>
                        <a:ext cx="1771650" cy="412750"/>
                      </a:xfrm>
                      <a:prstGeom prst="straightConnector1">
                        <a:avLst/>
                      </a:prstGeom>
                      <a:noFill/>
                      <a:ln w="19050" algn="ctr">
                        <a:solidFill>
                          <a:schemeClr val="tx1"/>
                        </a:solidFill>
                        <a:round/>
                        <a:headEnd/>
                        <a:tailEnd type="arrow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  <p:grpSp>
                <p:nvGrpSpPr>
                  <p:cNvPr id="7178" name="Group 316"/>
                  <p:cNvGrpSpPr>
                    <a:grpSpLocks/>
                  </p:cNvGrpSpPr>
                  <p:nvPr/>
                </p:nvGrpSpPr>
                <p:grpSpPr bwMode="auto">
                  <a:xfrm>
                    <a:off x="6450013" y="1544638"/>
                    <a:ext cx="1485900" cy="800100"/>
                    <a:chOff x="6693131" y="1174749"/>
                    <a:chExt cx="1485669" cy="800101"/>
                  </a:xfrm>
                </p:grpSpPr>
                <p:grpSp>
                  <p:nvGrpSpPr>
                    <p:cNvPr id="7187" name="Group 30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921500" y="1670050"/>
                      <a:ext cx="1257300" cy="304800"/>
                      <a:chOff x="6921500" y="1670050"/>
                      <a:chExt cx="1257300" cy="304800"/>
                    </a:xfrm>
                  </p:grpSpPr>
                  <p:cxnSp>
                    <p:nvCxnSpPr>
                      <p:cNvPr id="7189" name="Straight Connector 27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6921500" y="1968500"/>
                        <a:ext cx="1257300" cy="6350"/>
                      </a:xfrm>
                      <a:prstGeom prst="line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round/>
                        <a:headEnd type="oval" w="med" len="med"/>
                        <a:tailEnd type="stealth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190" name="TextBox 28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061200" y="1670050"/>
                        <a:ext cx="736099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altLang="en-US" sz="1200">
                            <a:solidFill>
                              <a:schemeClr val="tx1"/>
                            </a:solidFill>
                          </a:rPr>
                          <a:t>10 mV</a:t>
                        </a:r>
                      </a:p>
                    </p:txBody>
                  </p:sp>
                </p:grpSp>
                <p:sp>
                  <p:nvSpPr>
                    <p:cNvPr id="316" name="Freeform 315"/>
                    <p:cNvSpPr/>
                    <p:nvPr/>
                  </p:nvSpPr>
                  <p:spPr bwMode="auto">
                    <a:xfrm>
                      <a:off x="6693131" y="1174749"/>
                      <a:ext cx="426971" cy="768351"/>
                    </a:xfrm>
                    <a:custGeom>
                      <a:avLst/>
                      <a:gdLst>
                        <a:gd name="connsiteX0" fmla="*/ 0 w 1175657"/>
                        <a:gd name="connsiteY0" fmla="*/ 558800 h 1059543"/>
                        <a:gd name="connsiteX1" fmla="*/ 130629 w 1175657"/>
                        <a:gd name="connsiteY1" fmla="*/ 7257 h 1059543"/>
                        <a:gd name="connsiteX2" fmla="*/ 246743 w 1175657"/>
                        <a:gd name="connsiteY2" fmla="*/ 558800 h 1059543"/>
                        <a:gd name="connsiteX3" fmla="*/ 319314 w 1175657"/>
                        <a:gd name="connsiteY3" fmla="*/ 1037772 h 1059543"/>
                        <a:gd name="connsiteX4" fmla="*/ 464457 w 1175657"/>
                        <a:gd name="connsiteY4" fmla="*/ 544286 h 1059543"/>
                        <a:gd name="connsiteX5" fmla="*/ 580572 w 1175657"/>
                        <a:gd name="connsiteY5" fmla="*/ 7257 h 1059543"/>
                        <a:gd name="connsiteX6" fmla="*/ 711200 w 1175657"/>
                        <a:gd name="connsiteY6" fmla="*/ 558800 h 1059543"/>
                        <a:gd name="connsiteX7" fmla="*/ 798286 w 1175657"/>
                        <a:gd name="connsiteY7" fmla="*/ 1052286 h 1059543"/>
                        <a:gd name="connsiteX8" fmla="*/ 943429 w 1175657"/>
                        <a:gd name="connsiteY8" fmla="*/ 515257 h 1059543"/>
                        <a:gd name="connsiteX9" fmla="*/ 1030514 w 1175657"/>
                        <a:gd name="connsiteY9" fmla="*/ 7257 h 1059543"/>
                        <a:gd name="connsiteX10" fmla="*/ 1175657 w 1175657"/>
                        <a:gd name="connsiteY10" fmla="*/ 558800 h 1059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175657" h="1059543">
                          <a:moveTo>
                            <a:pt x="0" y="558800"/>
                          </a:moveTo>
                          <a:cubicBezTo>
                            <a:pt x="44752" y="283028"/>
                            <a:pt x="89505" y="7257"/>
                            <a:pt x="130629" y="7257"/>
                          </a:cubicBezTo>
                          <a:cubicBezTo>
                            <a:pt x="171753" y="7257"/>
                            <a:pt x="215296" y="387048"/>
                            <a:pt x="246743" y="558800"/>
                          </a:cubicBezTo>
                          <a:cubicBezTo>
                            <a:pt x="278190" y="730552"/>
                            <a:pt x="283028" y="1040191"/>
                            <a:pt x="319314" y="1037772"/>
                          </a:cubicBezTo>
                          <a:cubicBezTo>
                            <a:pt x="355600" y="1035353"/>
                            <a:pt x="420914" y="716038"/>
                            <a:pt x="464457" y="544286"/>
                          </a:cubicBezTo>
                          <a:cubicBezTo>
                            <a:pt x="508000" y="372534"/>
                            <a:pt x="539448" y="4838"/>
                            <a:pt x="580572" y="7257"/>
                          </a:cubicBezTo>
                          <a:cubicBezTo>
                            <a:pt x="621696" y="9676"/>
                            <a:pt x="674914" y="384628"/>
                            <a:pt x="711200" y="558800"/>
                          </a:cubicBezTo>
                          <a:cubicBezTo>
                            <a:pt x="747486" y="732972"/>
                            <a:pt x="759581" y="1059543"/>
                            <a:pt x="798286" y="1052286"/>
                          </a:cubicBezTo>
                          <a:cubicBezTo>
                            <a:pt x="836991" y="1045029"/>
                            <a:pt x="904724" y="689428"/>
                            <a:pt x="943429" y="515257"/>
                          </a:cubicBezTo>
                          <a:cubicBezTo>
                            <a:pt x="982134" y="341086"/>
                            <a:pt x="991809" y="0"/>
                            <a:pt x="1030514" y="7257"/>
                          </a:cubicBezTo>
                          <a:cubicBezTo>
                            <a:pt x="1069219" y="14514"/>
                            <a:pt x="1122438" y="286657"/>
                            <a:pt x="1175657" y="558800"/>
                          </a:cubicBez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7176" name="Group 301"/>
                <p:cNvGrpSpPr>
                  <a:grpSpLocks/>
                </p:cNvGrpSpPr>
                <p:nvPr/>
              </p:nvGrpSpPr>
              <p:grpSpPr bwMode="auto">
                <a:xfrm>
                  <a:off x="6932613" y="2725738"/>
                  <a:ext cx="657225" cy="642937"/>
                  <a:chOff x="6997700" y="4229100"/>
                  <a:chExt cx="657552" cy="642838"/>
                </a:xfrm>
              </p:grpSpPr>
              <p:grpSp>
                <p:nvGrpSpPr>
                  <p:cNvPr id="7197" name="Group 299"/>
                  <p:cNvGrpSpPr>
                    <a:grpSpLocks/>
                  </p:cNvGrpSpPr>
                  <p:nvPr/>
                </p:nvGrpSpPr>
                <p:grpSpPr bwMode="auto">
                  <a:xfrm>
                    <a:off x="7118350" y="4229100"/>
                    <a:ext cx="431800" cy="527050"/>
                    <a:chOff x="7245350" y="4184650"/>
                    <a:chExt cx="431800" cy="527050"/>
                  </a:xfrm>
                </p:grpSpPr>
                <p:cxnSp>
                  <p:nvCxnSpPr>
                    <p:cNvPr id="7199" name="Straight Connector 29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7321550" y="4451350"/>
                      <a:ext cx="488950" cy="635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7200" name="Group 29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245350" y="4184650"/>
                      <a:ext cx="374650" cy="514350"/>
                      <a:chOff x="7258050" y="4197350"/>
                      <a:chExt cx="374650" cy="514350"/>
                    </a:xfrm>
                  </p:grpSpPr>
                  <p:grpSp>
                    <p:nvGrpSpPr>
                      <p:cNvPr id="7202" name="Group 2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258050" y="4197350"/>
                        <a:ext cx="279400" cy="501650"/>
                        <a:chOff x="7150100" y="4318000"/>
                        <a:chExt cx="279400" cy="501650"/>
                      </a:xfrm>
                    </p:grpSpPr>
                    <p:cxnSp>
                      <p:nvCxnSpPr>
                        <p:cNvPr id="7204" name="Straight Connector 288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 flipV="1">
                          <a:off x="6908800" y="4559300"/>
                          <a:ext cx="488950" cy="6350"/>
                        </a:xfrm>
                        <a:prstGeom prst="line">
                          <a:avLst/>
                        </a:prstGeom>
                        <a:noFill/>
                        <a:ln w="9525" algn="ctr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7205" name="Straight Connector 289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 flipV="1">
                          <a:off x="6965950" y="4565650"/>
                          <a:ext cx="488950" cy="6350"/>
                        </a:xfrm>
                        <a:prstGeom prst="line">
                          <a:avLst/>
                        </a:prstGeom>
                        <a:noFill/>
                        <a:ln w="9525" algn="ctr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7206" name="Straight Connector 290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 flipV="1">
                          <a:off x="7023100" y="4565650"/>
                          <a:ext cx="488950" cy="6350"/>
                        </a:xfrm>
                        <a:prstGeom prst="line">
                          <a:avLst/>
                        </a:prstGeom>
                        <a:noFill/>
                        <a:ln w="9525" algn="ctr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7207" name="Straight Connector 291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 flipV="1">
                          <a:off x="7080250" y="4565650"/>
                          <a:ext cx="488950" cy="6350"/>
                        </a:xfrm>
                        <a:prstGeom prst="line">
                          <a:avLst/>
                        </a:prstGeom>
                        <a:noFill/>
                        <a:ln w="9525" algn="ctr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7208" name="Straight Connector 292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 flipV="1">
                          <a:off x="7131050" y="4572000"/>
                          <a:ext cx="488950" cy="6350"/>
                        </a:xfrm>
                        <a:prstGeom prst="line">
                          <a:avLst/>
                        </a:prstGeom>
                        <a:noFill/>
                        <a:ln w="9525" algn="ctr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7209" name="Straight Connector 293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 rot="5400000" flipH="1" flipV="1">
                          <a:off x="7181850" y="4565650"/>
                          <a:ext cx="488950" cy="6350"/>
                        </a:xfrm>
                        <a:prstGeom prst="line">
                          <a:avLst/>
                        </a:prstGeom>
                        <a:noFill/>
                        <a:ln w="9525" algn="ctr">
                          <a:solidFill>
                            <a:schemeClr val="tx1"/>
                          </a:solidFill>
                          <a:prstDash val="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</p:grpSp>
                  <p:cxnSp>
                    <p:nvCxnSpPr>
                      <p:cNvPr id="7203" name="Straight Connector 29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5400000" flipH="1" flipV="1">
                        <a:off x="7385050" y="4464050"/>
                        <a:ext cx="488950" cy="6350"/>
                      </a:xfrm>
                      <a:prstGeom prst="line">
                        <a:avLst/>
                      </a:prstGeom>
                      <a:noFill/>
                      <a:ln w="9525" algn="ctr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cxnSp>
                  <p:nvCxnSpPr>
                    <p:cNvPr id="7201" name="Straight Connector 29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 flipH="1" flipV="1">
                      <a:off x="7429500" y="4464050"/>
                      <a:ext cx="488950" cy="6350"/>
                    </a:xfrm>
                    <a:prstGeom prst="line">
                      <a:avLst/>
                    </a:prstGeom>
                    <a:noFill/>
                    <a:ln w="9525" algn="ctr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7198" name="TextBox 30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997700" y="4718050"/>
                    <a:ext cx="657552" cy="15388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400">
                        <a:solidFill>
                          <a:schemeClr val="tx1"/>
                        </a:solidFill>
                      </a:rPr>
                      <a:t>9 8 7 6 5 4 3 2 1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588800891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213" y="0"/>
            <a:ext cx="8877300" cy="682625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VDT Electro-Anatomic Mapping: MRI Setup</a:t>
            </a:r>
            <a:endParaRPr lang="en-GB" sz="32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5" name="Picture 18" descr="Click to open imag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206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0" descr="Click to open imag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-320675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266"/>
          <p:cNvGrpSpPr>
            <a:grpSpLocks/>
          </p:cNvGrpSpPr>
          <p:nvPr/>
        </p:nvGrpSpPr>
        <p:grpSpPr bwMode="auto">
          <a:xfrm>
            <a:off x="39688" y="609600"/>
            <a:ext cx="8945562" cy="5773738"/>
            <a:chOff x="144463" y="933211"/>
            <a:chExt cx="8945562" cy="5774417"/>
          </a:xfrm>
        </p:grpSpPr>
        <p:grpSp>
          <p:nvGrpSpPr>
            <p:cNvPr id="8201" name="Group 244"/>
            <p:cNvGrpSpPr>
              <a:grpSpLocks/>
            </p:cNvGrpSpPr>
            <p:nvPr/>
          </p:nvGrpSpPr>
          <p:grpSpPr bwMode="auto">
            <a:xfrm>
              <a:off x="144463" y="933211"/>
              <a:ext cx="8945562" cy="5774417"/>
              <a:chOff x="144463" y="933211"/>
              <a:chExt cx="8945562" cy="5774417"/>
            </a:xfrm>
          </p:grpSpPr>
          <p:grpSp>
            <p:nvGrpSpPr>
              <p:cNvPr id="8215" name="Group 347"/>
              <p:cNvGrpSpPr>
                <a:grpSpLocks/>
              </p:cNvGrpSpPr>
              <p:nvPr/>
            </p:nvGrpSpPr>
            <p:grpSpPr bwMode="auto">
              <a:xfrm>
                <a:off x="144463" y="933211"/>
                <a:ext cx="8945562" cy="5774417"/>
                <a:chOff x="333375" y="933188"/>
                <a:chExt cx="8945399" cy="5775061"/>
              </a:xfrm>
            </p:grpSpPr>
            <p:grpSp>
              <p:nvGrpSpPr>
                <p:cNvPr id="8218" name="Group 255"/>
                <p:cNvGrpSpPr>
                  <a:grpSpLocks/>
                </p:cNvGrpSpPr>
                <p:nvPr/>
              </p:nvGrpSpPr>
              <p:grpSpPr bwMode="auto">
                <a:xfrm>
                  <a:off x="333375" y="933188"/>
                  <a:ext cx="8492970" cy="5775061"/>
                  <a:chOff x="333375" y="933188"/>
                  <a:chExt cx="8492970" cy="5775061"/>
                </a:xfrm>
              </p:grpSpPr>
              <p:cxnSp>
                <p:nvCxnSpPr>
                  <p:cNvPr id="8272" name="Straight Arrow Connector 1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172200" y="3529013"/>
                    <a:ext cx="1892300" cy="1270000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 type="arrow" w="med" len="med"/>
                      </a14:hiddenLine>
                    </a:ext>
                  </a:extLst>
                </p:spPr>
              </p:cxnSp>
              <p:cxnSp>
                <p:nvCxnSpPr>
                  <p:cNvPr id="8273" name="Straight Arrow Connector 2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769100" y="1522413"/>
                    <a:ext cx="1651000" cy="1117600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 type="arrow" w="med" len="med"/>
                      </a14:hiddenLine>
                    </a:ext>
                  </a:extLst>
                </p:spPr>
              </p:cxnSp>
              <p:sp>
                <p:nvSpPr>
                  <p:cNvPr id="17" name="Right Arrow 16"/>
                  <p:cNvSpPr/>
                  <p:nvPr/>
                </p:nvSpPr>
                <p:spPr bwMode="auto">
                  <a:xfrm>
                    <a:off x="7657966" y="1293634"/>
                    <a:ext cx="1168379" cy="851095"/>
                  </a:xfrm>
                  <a:prstGeom prst="rightArrow">
                    <a:avLst/>
                  </a:prstGeom>
                  <a:no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cs typeface="Arial" charset="0"/>
                    </a:endParaRPr>
                  </a:p>
                </p:txBody>
              </p:sp>
              <p:cxnSp>
                <p:nvCxnSpPr>
                  <p:cNvPr id="8275" name="Straight Arrow Connector 1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991350" y="3727450"/>
                    <a:ext cx="914400" cy="914400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 type="arrow" w="med" len="med"/>
                      </a14:hiddenLine>
                    </a:ext>
                  </a:extLst>
                </p:spPr>
              </p:cxnSp>
              <p:sp>
                <p:nvSpPr>
                  <p:cNvPr id="23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385761" y="933188"/>
                    <a:ext cx="5472013" cy="0"/>
                  </a:xfrm>
                  <a:prstGeom prst="line">
                    <a:avLst/>
                  </a:prstGeom>
                  <a:noFill/>
                  <a:ln w="63500">
                    <a:solidFill>
                      <a:srgbClr val="6B92CB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defRPr/>
                    </a:pPr>
                    <a:endParaRPr lang="en-GB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+mn-cs"/>
                    </a:endParaRPr>
                  </a:p>
                </p:txBody>
              </p:sp>
              <p:sp>
                <p:nvSpPr>
                  <p:cNvPr id="8277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38150" y="1636451"/>
                    <a:ext cx="2162175" cy="33859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6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 8 KHz </a:t>
                    </a:r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Signal Bursts</a:t>
                    </a:r>
                  </a:p>
                </p:txBody>
              </p:sp>
              <p:sp>
                <p:nvSpPr>
                  <p:cNvPr id="8278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3375" y="1180321"/>
                    <a:ext cx="2486025" cy="584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600">
                      <a:solidFill>
                        <a:schemeClr val="tx1"/>
                      </a:solidFill>
                      <a:latin typeface="Calibri" panose="020F0502020204030204" pitchFamily="34" charset="0"/>
                    </a:endParaRPr>
                  </a:p>
                  <a:p>
                    <a:pPr algn="ctr" eaLnBrk="1" hangingPunct="1"/>
                    <a:r>
                      <a:rPr lang="en-US" altLang="en-US" sz="16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Transmit to  6 Patches</a:t>
                    </a:r>
                  </a:p>
                </p:txBody>
              </p:sp>
              <p:sp>
                <p:nvSpPr>
                  <p:cNvPr id="8279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2305" y="5680137"/>
                    <a:ext cx="1301586" cy="6771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SysRef</a:t>
                    </a:r>
                  </a:p>
                  <a:p>
                    <a:pPr algn="ctr" eaLnBrk="1" hangingPunct="1"/>
                    <a:r>
                      <a:rPr lang="en-US" altLang="en-US" sz="12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Voltage Tracking</a:t>
                    </a:r>
                  </a:p>
                  <a:p>
                    <a:pPr algn="ctr" eaLnBrk="1" hangingPunct="1"/>
                    <a:r>
                      <a:rPr lang="en-US" altLang="en-US" sz="12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Ground</a:t>
                    </a:r>
                  </a:p>
                </p:txBody>
              </p:sp>
              <p:sp>
                <p:nvSpPr>
                  <p:cNvPr id="32" name="Oval 31"/>
                  <p:cNvSpPr/>
                  <p:nvPr/>
                </p:nvSpPr>
                <p:spPr bwMode="auto">
                  <a:xfrm>
                    <a:off x="2589171" y="2433720"/>
                    <a:ext cx="304794" cy="30328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 bwMode="auto">
                  <a:xfrm>
                    <a:off x="2687594" y="2543282"/>
                    <a:ext cx="95248" cy="9527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 bwMode="auto">
                  <a:xfrm>
                    <a:off x="2600284" y="3958069"/>
                    <a:ext cx="304794" cy="30328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 bwMode="auto">
                  <a:xfrm>
                    <a:off x="2698707" y="4056517"/>
                    <a:ext cx="95248" cy="9527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 bwMode="auto">
                  <a:xfrm>
                    <a:off x="2603459" y="5484006"/>
                    <a:ext cx="304794" cy="3048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 bwMode="auto">
                  <a:xfrm>
                    <a:off x="2725693" y="5595156"/>
                    <a:ext cx="95248" cy="9527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 bwMode="auto">
                  <a:xfrm>
                    <a:off x="2006569" y="2676662"/>
                    <a:ext cx="641338" cy="1016233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. Back</a:t>
                    </a:r>
                  </a:p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. Left</a:t>
                    </a:r>
                  </a:p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.Right</a:t>
                    </a:r>
                  </a:p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. Head</a:t>
                    </a:r>
                  </a:p>
                  <a:p>
                    <a:pPr>
                      <a:defRPr/>
                    </a:pPr>
                    <a:r>
                      <a:rPr lang="en-US" sz="1200" dirty="0">
                        <a:latin typeface="+mj-lt"/>
                        <a:cs typeface="Arial" charset="0"/>
                      </a:rPr>
                      <a:t>. </a:t>
                    </a:r>
                  </a:p>
                </p:txBody>
              </p:sp>
              <p:sp>
                <p:nvSpPr>
                  <p:cNvPr id="8287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06046" y="2338289"/>
                    <a:ext cx="1036360" cy="3385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600">
                        <a:latin typeface="Calibri" panose="020F0502020204030204" pitchFamily="34" charset="0"/>
                      </a:rPr>
                      <a:t>  </a:t>
                    </a:r>
                    <a:r>
                      <a:rPr lang="en-US" altLang="en-US" sz="1400">
                        <a:latin typeface="Calibri" panose="020F0502020204030204" pitchFamily="34" charset="0"/>
                      </a:rPr>
                      <a:t>. </a:t>
                    </a:r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Front</a:t>
                    </a:r>
                  </a:p>
                </p:txBody>
              </p:sp>
              <p:sp>
                <p:nvSpPr>
                  <p:cNvPr id="8288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45083" y="3857619"/>
                    <a:ext cx="1146673" cy="3077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. Foot</a:t>
                    </a:r>
                  </a:p>
                </p:txBody>
              </p:sp>
              <p:cxnSp>
                <p:nvCxnSpPr>
                  <p:cNvPr id="42" name="Straight Connector 41"/>
                  <p:cNvCxnSpPr/>
                  <p:nvPr/>
                </p:nvCxnSpPr>
                <p:spPr bwMode="auto">
                  <a:xfrm flipV="1">
                    <a:off x="1139810" y="2589330"/>
                    <a:ext cx="1595408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 bwMode="auto">
                  <a:xfrm>
                    <a:off x="1503341" y="4099388"/>
                    <a:ext cx="1242990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/>
                </p:nvCxnSpPr>
                <p:spPr bwMode="auto">
                  <a:xfrm>
                    <a:off x="1139810" y="5630089"/>
                    <a:ext cx="609589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 bwMode="auto">
                  <a:xfrm>
                    <a:off x="658806" y="1439717"/>
                    <a:ext cx="2093875" cy="7939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  <a:headEnd type="diamond" w="lg" len="lg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 bwMode="auto">
                  <a:xfrm>
                    <a:off x="4797344" y="1482589"/>
                    <a:ext cx="2133561" cy="0"/>
                  </a:xfrm>
                  <a:prstGeom prst="line">
                    <a:avLst/>
                  </a:prstGeom>
                  <a:ln w="41275">
                    <a:solidFill>
                      <a:schemeClr val="tx1"/>
                    </a:solidFill>
                    <a:headEnd type="diamond" w="lg" len="lg"/>
                    <a:tailEnd type="stealth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59254" y="1428601"/>
                    <a:ext cx="3227329" cy="5843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rPr>
                      <a:t>Received from catheter electrodes 1, 2,3,….N (N</a:t>
                    </a:r>
                    <a:r>
                      <a:rPr lang="en-US" sz="1600" u="heavy" dirty="0"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rPr>
                      <a:t>&lt;</a:t>
                    </a:r>
                    <a:r>
                      <a:rPr lang="en-US" sz="1600" dirty="0"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rPr>
                      <a:t>64)</a:t>
                    </a:r>
                  </a:p>
                </p:txBody>
              </p:sp>
              <p:cxnSp>
                <p:nvCxnSpPr>
                  <p:cNvPr id="48" name="Straight Connector 47"/>
                  <p:cNvCxnSpPr/>
                  <p:nvPr/>
                </p:nvCxnSpPr>
                <p:spPr bwMode="auto">
                  <a:xfrm rot="16200000" flipH="1">
                    <a:off x="2140560" y="4870297"/>
                    <a:ext cx="1219479" cy="4763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 bwMode="auto">
                  <a:xfrm rot="16200000" flipH="1">
                    <a:off x="2140560" y="3345947"/>
                    <a:ext cx="1219479" cy="4763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 bwMode="auto">
                  <a:xfrm rot="16200000" flipH="1">
                    <a:off x="2563718" y="5981012"/>
                    <a:ext cx="443013" cy="49212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 bwMode="auto">
                  <a:xfrm rot="5400000">
                    <a:off x="2522444" y="2220946"/>
                    <a:ext cx="428723" cy="0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Freeform 51"/>
                  <p:cNvSpPr/>
                  <p:nvPr/>
                </p:nvSpPr>
                <p:spPr bwMode="auto">
                  <a:xfrm>
                    <a:off x="1627163" y="4134321"/>
                    <a:ext cx="427030" cy="384263"/>
                  </a:xfrm>
                  <a:custGeom>
                    <a:avLst/>
                    <a:gdLst>
                      <a:gd name="connsiteX0" fmla="*/ 0 w 1175657"/>
                      <a:gd name="connsiteY0" fmla="*/ 558800 h 1059543"/>
                      <a:gd name="connsiteX1" fmla="*/ 130629 w 1175657"/>
                      <a:gd name="connsiteY1" fmla="*/ 7257 h 1059543"/>
                      <a:gd name="connsiteX2" fmla="*/ 246743 w 1175657"/>
                      <a:gd name="connsiteY2" fmla="*/ 558800 h 1059543"/>
                      <a:gd name="connsiteX3" fmla="*/ 319314 w 1175657"/>
                      <a:gd name="connsiteY3" fmla="*/ 1037772 h 1059543"/>
                      <a:gd name="connsiteX4" fmla="*/ 464457 w 1175657"/>
                      <a:gd name="connsiteY4" fmla="*/ 544286 h 1059543"/>
                      <a:gd name="connsiteX5" fmla="*/ 580572 w 1175657"/>
                      <a:gd name="connsiteY5" fmla="*/ 7257 h 1059543"/>
                      <a:gd name="connsiteX6" fmla="*/ 711200 w 1175657"/>
                      <a:gd name="connsiteY6" fmla="*/ 558800 h 1059543"/>
                      <a:gd name="connsiteX7" fmla="*/ 798286 w 1175657"/>
                      <a:gd name="connsiteY7" fmla="*/ 1052286 h 1059543"/>
                      <a:gd name="connsiteX8" fmla="*/ 943429 w 1175657"/>
                      <a:gd name="connsiteY8" fmla="*/ 515257 h 1059543"/>
                      <a:gd name="connsiteX9" fmla="*/ 1030514 w 1175657"/>
                      <a:gd name="connsiteY9" fmla="*/ 7257 h 1059543"/>
                      <a:gd name="connsiteX10" fmla="*/ 1175657 w 1175657"/>
                      <a:gd name="connsiteY10" fmla="*/ 558800 h 1059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75657" h="1059543">
                        <a:moveTo>
                          <a:pt x="0" y="558800"/>
                        </a:moveTo>
                        <a:cubicBezTo>
                          <a:pt x="44752" y="283028"/>
                          <a:pt x="89505" y="7257"/>
                          <a:pt x="130629" y="7257"/>
                        </a:cubicBezTo>
                        <a:cubicBezTo>
                          <a:pt x="171753" y="7257"/>
                          <a:pt x="215296" y="387048"/>
                          <a:pt x="246743" y="558800"/>
                        </a:cubicBezTo>
                        <a:cubicBezTo>
                          <a:pt x="278190" y="730552"/>
                          <a:pt x="283028" y="1040191"/>
                          <a:pt x="319314" y="1037772"/>
                        </a:cubicBezTo>
                        <a:cubicBezTo>
                          <a:pt x="355600" y="1035353"/>
                          <a:pt x="420914" y="716038"/>
                          <a:pt x="464457" y="544286"/>
                        </a:cubicBezTo>
                        <a:cubicBezTo>
                          <a:pt x="508000" y="372534"/>
                          <a:pt x="539448" y="4838"/>
                          <a:pt x="580572" y="7257"/>
                        </a:cubicBezTo>
                        <a:cubicBezTo>
                          <a:pt x="621696" y="9676"/>
                          <a:pt x="674914" y="384628"/>
                          <a:pt x="711200" y="558800"/>
                        </a:cubicBezTo>
                        <a:cubicBezTo>
                          <a:pt x="747486" y="732972"/>
                          <a:pt x="759581" y="1059543"/>
                          <a:pt x="798286" y="1052286"/>
                        </a:cubicBezTo>
                        <a:cubicBezTo>
                          <a:pt x="836991" y="1045029"/>
                          <a:pt x="904724" y="689428"/>
                          <a:pt x="943429" y="515257"/>
                        </a:cubicBezTo>
                        <a:cubicBezTo>
                          <a:pt x="982134" y="341086"/>
                          <a:pt x="991809" y="0"/>
                          <a:pt x="1030514" y="7257"/>
                        </a:cubicBezTo>
                        <a:cubicBezTo>
                          <a:pt x="1069219" y="14514"/>
                          <a:pt x="1122438" y="286657"/>
                          <a:pt x="1175657" y="558800"/>
                        </a:cubicBez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pic>
                <p:nvPicPr>
                  <p:cNvPr id="8300" name="Picture 2" descr="C:\Documents and Settings\Zion Tse\My Documents\My Pictures\body.bmp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52029" y="2759947"/>
                    <a:ext cx="1391093" cy="222665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54" name="Straight Connector 53"/>
                  <p:cNvCxnSpPr>
                    <a:stCxn id="33" idx="5"/>
                    <a:endCxn id="57" idx="1"/>
                  </p:cNvCxnSpPr>
                  <p:nvPr/>
                </p:nvCxnSpPr>
                <p:spPr bwMode="auto">
                  <a:xfrm rot="16200000" flipH="1">
                    <a:off x="2809736" y="2583083"/>
                    <a:ext cx="757411" cy="839772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>
                    <a:stCxn id="38" idx="7"/>
                    <a:endCxn id="59" idx="2"/>
                  </p:cNvCxnSpPr>
                  <p:nvPr/>
                </p:nvCxnSpPr>
                <p:spPr bwMode="auto">
                  <a:xfrm rot="5400000" flipH="1" flipV="1">
                    <a:off x="2415925" y="4283696"/>
                    <a:ext cx="1716481" cy="93502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>
                    <a:stCxn id="36" idx="6"/>
                    <a:endCxn id="58" idx="1"/>
                  </p:cNvCxnSpPr>
                  <p:nvPr/>
                </p:nvCxnSpPr>
                <p:spPr bwMode="auto">
                  <a:xfrm flipV="1">
                    <a:off x="2793955" y="3368971"/>
                    <a:ext cx="1115992" cy="735181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Rectangle 56"/>
                  <p:cNvSpPr>
                    <a:spLocks noChangeAspect="1"/>
                  </p:cNvSpPr>
                  <p:nvPr/>
                </p:nvSpPr>
                <p:spPr bwMode="auto">
                  <a:xfrm>
                    <a:off x="3608327" y="3319748"/>
                    <a:ext cx="115886" cy="12385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58" name="Rectangle 57"/>
                  <p:cNvSpPr/>
                  <p:nvPr/>
                </p:nvSpPr>
                <p:spPr bwMode="auto">
                  <a:xfrm>
                    <a:off x="3909947" y="3308632"/>
                    <a:ext cx="122236" cy="12226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grpSp>
                <p:nvGrpSpPr>
                  <p:cNvPr id="8306" name="Group 127"/>
                  <p:cNvGrpSpPr>
                    <a:grpSpLocks/>
                  </p:cNvGrpSpPr>
                  <p:nvPr/>
                </p:nvGrpSpPr>
                <p:grpSpPr bwMode="auto">
                  <a:xfrm>
                    <a:off x="992220" y="3196876"/>
                    <a:ext cx="304812" cy="303449"/>
                    <a:chOff x="0" y="2286000"/>
                    <a:chExt cx="381000" cy="379306"/>
                  </a:xfrm>
                </p:grpSpPr>
                <p:sp>
                  <p:nvSpPr>
                    <p:cNvPr id="161" name="Oval 160"/>
                    <p:cNvSpPr/>
                    <p:nvPr/>
                  </p:nvSpPr>
                  <p:spPr bwMode="auto">
                    <a:xfrm>
                      <a:off x="-56" y="2286758"/>
                      <a:ext cx="380978" cy="37909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73362" y="2330423"/>
                      <a:ext cx="212315" cy="303676"/>
                    </a:xfrm>
                    <a:custGeom>
                      <a:avLst/>
                      <a:gdLst>
                        <a:gd name="connsiteX0" fmla="*/ 220134 w 384629"/>
                        <a:gd name="connsiteY0" fmla="*/ 0 h 551543"/>
                        <a:gd name="connsiteX1" fmla="*/ 2419 w 384629"/>
                        <a:gd name="connsiteY1" fmla="*/ 203200 h 551543"/>
                        <a:gd name="connsiteX2" fmla="*/ 205619 w 384629"/>
                        <a:gd name="connsiteY2" fmla="*/ 304800 h 551543"/>
                        <a:gd name="connsiteX3" fmla="*/ 379791 w 384629"/>
                        <a:gd name="connsiteY3" fmla="*/ 435429 h 551543"/>
                        <a:gd name="connsiteX4" fmla="*/ 176591 w 384629"/>
                        <a:gd name="connsiteY4" fmla="*/ 551543 h 551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4629" h="551543">
                          <a:moveTo>
                            <a:pt x="220134" y="0"/>
                          </a:moveTo>
                          <a:cubicBezTo>
                            <a:pt x="112486" y="76200"/>
                            <a:pt x="4838" y="152400"/>
                            <a:pt x="2419" y="203200"/>
                          </a:cubicBezTo>
                          <a:cubicBezTo>
                            <a:pt x="0" y="254000"/>
                            <a:pt x="142724" y="266095"/>
                            <a:pt x="205619" y="304800"/>
                          </a:cubicBezTo>
                          <a:cubicBezTo>
                            <a:pt x="268514" y="343505"/>
                            <a:pt x="384629" y="394305"/>
                            <a:pt x="379791" y="435429"/>
                          </a:cubicBezTo>
                          <a:cubicBezTo>
                            <a:pt x="374953" y="476553"/>
                            <a:pt x="246743" y="522515"/>
                            <a:pt x="176591" y="551543"/>
                          </a:cubicBezTo>
                        </a:path>
                      </a:pathLst>
                    </a:cu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grpSp>
                <p:nvGrpSpPr>
                  <p:cNvPr id="8307" name="Group 128"/>
                  <p:cNvGrpSpPr>
                    <a:grpSpLocks/>
                  </p:cNvGrpSpPr>
                  <p:nvPr/>
                </p:nvGrpSpPr>
                <p:grpSpPr bwMode="auto">
                  <a:xfrm>
                    <a:off x="1360898" y="4709284"/>
                    <a:ext cx="304812" cy="303449"/>
                    <a:chOff x="0" y="2286000"/>
                    <a:chExt cx="381000" cy="379306"/>
                  </a:xfrm>
                </p:grpSpPr>
                <p:sp>
                  <p:nvSpPr>
                    <p:cNvPr id="159" name="Oval 158"/>
                    <p:cNvSpPr/>
                    <p:nvPr/>
                  </p:nvSpPr>
                  <p:spPr bwMode="auto">
                    <a:xfrm>
                      <a:off x="-537" y="2285805"/>
                      <a:ext cx="380978" cy="379098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/>
                    </a:p>
                  </p:txBody>
                </p:sp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72881" y="2329471"/>
                      <a:ext cx="212315" cy="303676"/>
                    </a:xfrm>
                    <a:custGeom>
                      <a:avLst/>
                      <a:gdLst>
                        <a:gd name="connsiteX0" fmla="*/ 220134 w 384629"/>
                        <a:gd name="connsiteY0" fmla="*/ 0 h 551543"/>
                        <a:gd name="connsiteX1" fmla="*/ 2419 w 384629"/>
                        <a:gd name="connsiteY1" fmla="*/ 203200 h 551543"/>
                        <a:gd name="connsiteX2" fmla="*/ 205619 w 384629"/>
                        <a:gd name="connsiteY2" fmla="*/ 304800 h 551543"/>
                        <a:gd name="connsiteX3" fmla="*/ 379791 w 384629"/>
                        <a:gd name="connsiteY3" fmla="*/ 435429 h 551543"/>
                        <a:gd name="connsiteX4" fmla="*/ 176591 w 384629"/>
                        <a:gd name="connsiteY4" fmla="*/ 551543 h 5515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4629" h="551543">
                          <a:moveTo>
                            <a:pt x="220134" y="0"/>
                          </a:moveTo>
                          <a:cubicBezTo>
                            <a:pt x="112486" y="76200"/>
                            <a:pt x="4838" y="152400"/>
                            <a:pt x="2419" y="203200"/>
                          </a:cubicBezTo>
                          <a:cubicBezTo>
                            <a:pt x="0" y="254000"/>
                            <a:pt x="142724" y="266095"/>
                            <a:pt x="205619" y="304800"/>
                          </a:cubicBezTo>
                          <a:cubicBezTo>
                            <a:pt x="268514" y="343505"/>
                            <a:pt x="384629" y="394305"/>
                            <a:pt x="379791" y="435429"/>
                          </a:cubicBezTo>
                          <a:cubicBezTo>
                            <a:pt x="374953" y="476553"/>
                            <a:pt x="246743" y="522515"/>
                            <a:pt x="176591" y="551543"/>
                          </a:cubicBezTo>
                        </a:path>
                      </a:pathLst>
                    </a:cu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/>
                    </a:p>
                  </p:txBody>
                </p:sp>
              </p:grpSp>
              <p:cxnSp>
                <p:nvCxnSpPr>
                  <p:cNvPr id="63" name="Straight Connector 62"/>
                  <p:cNvCxnSpPr/>
                  <p:nvPr/>
                </p:nvCxnSpPr>
                <p:spPr bwMode="auto">
                  <a:xfrm rot="5400000" flipH="1" flipV="1">
                    <a:off x="1201646" y="5329983"/>
                    <a:ext cx="609740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/>
                  <p:cNvCxnSpPr/>
                  <p:nvPr/>
                </p:nvCxnSpPr>
                <p:spPr bwMode="auto">
                  <a:xfrm rot="5400000" flipH="1" flipV="1">
                    <a:off x="1213554" y="4393938"/>
                    <a:ext cx="585921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 bwMode="auto">
                  <a:xfrm rot="5400000" flipH="1" flipV="1">
                    <a:off x="78323" y="4570190"/>
                    <a:ext cx="2122974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 bwMode="auto">
                  <a:xfrm rot="5400000" flipH="1" flipV="1">
                    <a:off x="834940" y="2891025"/>
                    <a:ext cx="609740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Freeform 66"/>
                  <p:cNvSpPr/>
                  <p:nvPr/>
                </p:nvSpPr>
                <p:spPr bwMode="auto">
                  <a:xfrm>
                    <a:off x="1566839" y="2609972"/>
                    <a:ext cx="427030" cy="384263"/>
                  </a:xfrm>
                  <a:custGeom>
                    <a:avLst/>
                    <a:gdLst>
                      <a:gd name="connsiteX0" fmla="*/ 0 w 1175657"/>
                      <a:gd name="connsiteY0" fmla="*/ 558800 h 1059543"/>
                      <a:gd name="connsiteX1" fmla="*/ 130629 w 1175657"/>
                      <a:gd name="connsiteY1" fmla="*/ 7257 h 1059543"/>
                      <a:gd name="connsiteX2" fmla="*/ 246743 w 1175657"/>
                      <a:gd name="connsiteY2" fmla="*/ 558800 h 1059543"/>
                      <a:gd name="connsiteX3" fmla="*/ 319314 w 1175657"/>
                      <a:gd name="connsiteY3" fmla="*/ 1037772 h 1059543"/>
                      <a:gd name="connsiteX4" fmla="*/ 464457 w 1175657"/>
                      <a:gd name="connsiteY4" fmla="*/ 544286 h 1059543"/>
                      <a:gd name="connsiteX5" fmla="*/ 580572 w 1175657"/>
                      <a:gd name="connsiteY5" fmla="*/ 7257 h 1059543"/>
                      <a:gd name="connsiteX6" fmla="*/ 711200 w 1175657"/>
                      <a:gd name="connsiteY6" fmla="*/ 558800 h 1059543"/>
                      <a:gd name="connsiteX7" fmla="*/ 798286 w 1175657"/>
                      <a:gd name="connsiteY7" fmla="*/ 1052286 h 1059543"/>
                      <a:gd name="connsiteX8" fmla="*/ 943429 w 1175657"/>
                      <a:gd name="connsiteY8" fmla="*/ 515257 h 1059543"/>
                      <a:gd name="connsiteX9" fmla="*/ 1030514 w 1175657"/>
                      <a:gd name="connsiteY9" fmla="*/ 7257 h 1059543"/>
                      <a:gd name="connsiteX10" fmla="*/ 1175657 w 1175657"/>
                      <a:gd name="connsiteY10" fmla="*/ 558800 h 1059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75657" h="1059543">
                        <a:moveTo>
                          <a:pt x="0" y="558800"/>
                        </a:moveTo>
                        <a:cubicBezTo>
                          <a:pt x="44752" y="283028"/>
                          <a:pt x="89505" y="7257"/>
                          <a:pt x="130629" y="7257"/>
                        </a:cubicBezTo>
                        <a:cubicBezTo>
                          <a:pt x="171753" y="7257"/>
                          <a:pt x="215296" y="387048"/>
                          <a:pt x="246743" y="558800"/>
                        </a:cubicBezTo>
                        <a:cubicBezTo>
                          <a:pt x="278190" y="730552"/>
                          <a:pt x="283028" y="1040191"/>
                          <a:pt x="319314" y="1037772"/>
                        </a:cubicBezTo>
                        <a:cubicBezTo>
                          <a:pt x="355600" y="1035353"/>
                          <a:pt x="420914" y="716038"/>
                          <a:pt x="464457" y="544286"/>
                        </a:cubicBezTo>
                        <a:cubicBezTo>
                          <a:pt x="508000" y="372534"/>
                          <a:pt x="539448" y="4838"/>
                          <a:pt x="580572" y="7257"/>
                        </a:cubicBezTo>
                        <a:cubicBezTo>
                          <a:pt x="621696" y="9676"/>
                          <a:pt x="674914" y="384628"/>
                          <a:pt x="711200" y="558800"/>
                        </a:cubicBezTo>
                        <a:cubicBezTo>
                          <a:pt x="747486" y="732972"/>
                          <a:pt x="759581" y="1059543"/>
                          <a:pt x="798286" y="1052286"/>
                        </a:cubicBezTo>
                        <a:cubicBezTo>
                          <a:pt x="836991" y="1045029"/>
                          <a:pt x="904724" y="689428"/>
                          <a:pt x="943429" y="515257"/>
                        </a:cubicBezTo>
                        <a:cubicBezTo>
                          <a:pt x="982134" y="341086"/>
                          <a:pt x="991809" y="0"/>
                          <a:pt x="1030514" y="7257"/>
                        </a:cubicBezTo>
                        <a:cubicBezTo>
                          <a:pt x="1069219" y="14514"/>
                          <a:pt x="1122438" y="286657"/>
                          <a:pt x="1175657" y="558800"/>
                        </a:cubicBez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sp>
                <p:nvSpPr>
                  <p:cNvPr id="8313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12991" y="1806478"/>
                    <a:ext cx="1378059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20 MHz RF </a:t>
                    </a:r>
                  </a:p>
                  <a:p>
                    <a:pPr algn="ctr" eaLnBrk="1" hangingPunct="1"/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Low-Pass Filters</a:t>
                    </a:r>
                  </a:p>
                </p:txBody>
              </p:sp>
              <p:cxnSp>
                <p:nvCxnSpPr>
                  <p:cNvPr id="70" name="Straight Arrow Connector 69"/>
                  <p:cNvCxnSpPr>
                    <a:stCxn id="8313" idx="1"/>
                    <a:endCxn id="33" idx="7"/>
                  </p:cNvCxnSpPr>
                  <p:nvPr/>
                </p:nvCxnSpPr>
                <p:spPr bwMode="auto">
                  <a:xfrm rot="10800000" flipV="1">
                    <a:off x="2768556" y="2068511"/>
                    <a:ext cx="444492" cy="48906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>
                    <a:endCxn id="38" idx="2"/>
                  </p:cNvCxnSpPr>
                  <p:nvPr/>
                </p:nvCxnSpPr>
                <p:spPr bwMode="auto">
                  <a:xfrm>
                    <a:off x="1724000" y="5636440"/>
                    <a:ext cx="1001694" cy="6351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Oval 71"/>
                  <p:cNvSpPr/>
                  <p:nvPr/>
                </p:nvSpPr>
                <p:spPr bwMode="auto">
                  <a:xfrm>
                    <a:off x="4638596" y="2433720"/>
                    <a:ext cx="304794" cy="30328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 bwMode="auto">
                  <a:xfrm>
                    <a:off x="4737020" y="2543282"/>
                    <a:ext cx="95248" cy="9527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 bwMode="auto">
                  <a:xfrm>
                    <a:off x="4640183" y="4443955"/>
                    <a:ext cx="304794" cy="3048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8319" name="Group 8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5105599" y="5924541"/>
                    <a:ext cx="321474" cy="462771"/>
                    <a:chOff x="11076237" y="5710238"/>
                    <a:chExt cx="401837" cy="452437"/>
                  </a:xfrm>
                </p:grpSpPr>
                <p:cxnSp>
                  <p:nvCxnSpPr>
                    <p:cNvPr id="155" name="Straight Connector 4"/>
                    <p:cNvCxnSpPr/>
                    <p:nvPr/>
                  </p:nvCxnSpPr>
                  <p:spPr bwMode="auto">
                    <a:xfrm rot="5400000">
                      <a:off x="11129344" y="5862838"/>
                      <a:ext cx="304197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Straight Connector 155"/>
                    <p:cNvCxnSpPr/>
                    <p:nvPr/>
                  </p:nvCxnSpPr>
                  <p:spPr bwMode="auto">
                    <a:xfrm>
                      <a:off x="11077007" y="6010280"/>
                      <a:ext cx="40093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Straight Connector 156"/>
                    <p:cNvCxnSpPr/>
                    <p:nvPr/>
                  </p:nvCxnSpPr>
                  <p:spPr bwMode="auto">
                    <a:xfrm>
                      <a:off x="11164339" y="6086329"/>
                      <a:ext cx="22626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Straight Connector 157"/>
                    <p:cNvCxnSpPr/>
                    <p:nvPr/>
                  </p:nvCxnSpPr>
                  <p:spPr bwMode="auto">
                    <a:xfrm>
                      <a:off x="11164339" y="6162378"/>
                      <a:ext cx="22626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6" name="Oval 75"/>
                  <p:cNvSpPr/>
                  <p:nvPr/>
                </p:nvSpPr>
                <p:spPr bwMode="auto">
                  <a:xfrm>
                    <a:off x="4746544" y="4550342"/>
                    <a:ext cx="95248" cy="9527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 bwMode="auto">
                  <a:xfrm>
                    <a:off x="4652883" y="5484006"/>
                    <a:ext cx="304794" cy="30487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79" name="Straight Connector 78"/>
                  <p:cNvCxnSpPr>
                    <a:stCxn id="74" idx="4"/>
                  </p:cNvCxnSpPr>
                  <p:nvPr/>
                </p:nvCxnSpPr>
                <p:spPr bwMode="auto">
                  <a:xfrm rot="16200000" flipH="1">
                    <a:off x="4430547" y="5110859"/>
                    <a:ext cx="733593" cy="9525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>
                    <a:endCxn id="74" idx="0"/>
                  </p:cNvCxnSpPr>
                  <p:nvPr/>
                </p:nvCxnSpPr>
                <p:spPr bwMode="auto">
                  <a:xfrm rot="5400000">
                    <a:off x="3942279" y="3588891"/>
                    <a:ext cx="1705366" cy="4763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 rot="5400000">
                    <a:off x="4567107" y="5977837"/>
                    <a:ext cx="436662" cy="49212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5400000">
                    <a:off x="4571869" y="2220946"/>
                    <a:ext cx="428723" cy="0"/>
                  </a:xfrm>
                  <a:prstGeom prst="line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 bwMode="auto">
                  <a:xfrm rot="5400000" flipH="1" flipV="1">
                    <a:off x="4004266" y="2882346"/>
                    <a:ext cx="1097213" cy="447667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 bwMode="auto">
                  <a:xfrm rot="16200000" flipV="1">
                    <a:off x="3656516" y="4486098"/>
                    <a:ext cx="1856213" cy="523865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Oval 85"/>
                  <p:cNvSpPr/>
                  <p:nvPr/>
                </p:nvSpPr>
                <p:spPr bwMode="auto">
                  <a:xfrm>
                    <a:off x="4643358" y="3462655"/>
                    <a:ext cx="304794" cy="30328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 bwMode="auto">
                  <a:xfrm>
                    <a:off x="4751306" y="3570630"/>
                    <a:ext cx="95248" cy="9527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cxnSp>
                <p:nvCxnSpPr>
                  <p:cNvPr id="88" name="Straight Connector 87"/>
                  <p:cNvCxnSpPr/>
                  <p:nvPr/>
                </p:nvCxnSpPr>
                <p:spPr bwMode="auto">
                  <a:xfrm flipV="1">
                    <a:off x="4360788" y="3627793"/>
                    <a:ext cx="409568" cy="125441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/>
                  <p:cNvCxnSpPr/>
                  <p:nvPr/>
                </p:nvCxnSpPr>
                <p:spPr bwMode="auto">
                  <a:xfrm rot="16200000" flipH="1">
                    <a:off x="4197184" y="4002578"/>
                    <a:ext cx="760587" cy="395281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Arrow Connector 89"/>
                  <p:cNvCxnSpPr>
                    <a:stCxn id="8333" idx="2"/>
                    <a:endCxn id="57" idx="0"/>
                  </p:cNvCxnSpPr>
                  <p:nvPr/>
                </p:nvCxnSpPr>
                <p:spPr bwMode="auto">
                  <a:xfrm rot="16200000" flipH="1">
                    <a:off x="3269335" y="2922019"/>
                    <a:ext cx="543049" cy="25240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33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18493" y="2468803"/>
                    <a:ext cx="792510" cy="3077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Patches</a:t>
                    </a:r>
                  </a:p>
                </p:txBody>
              </p:sp>
              <p:sp>
                <p:nvSpPr>
                  <p:cNvPr id="8334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342409" y="6031065"/>
                    <a:ext cx="1538844" cy="67718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SysRef</a:t>
                    </a:r>
                  </a:p>
                  <a:p>
                    <a:pPr algn="ctr" eaLnBrk="1" hangingPunct="1"/>
                    <a:r>
                      <a:rPr lang="en-US" altLang="en-US" sz="12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Voltage-tracking Ground</a:t>
                    </a:r>
                  </a:p>
                </p:txBody>
              </p:sp>
              <p:cxnSp>
                <p:nvCxnSpPr>
                  <p:cNvPr id="96" name="Straight Connector 95"/>
                  <p:cNvCxnSpPr/>
                  <p:nvPr/>
                </p:nvCxnSpPr>
                <p:spPr bwMode="auto">
                  <a:xfrm>
                    <a:off x="5552980" y="6142970"/>
                    <a:ext cx="1276327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36" name="Text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38350" y="6195564"/>
                    <a:ext cx="1400175" cy="4617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2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Penetration  Panel</a:t>
                    </a:r>
                  </a:p>
                  <a:p>
                    <a:pPr algn="ctr" eaLnBrk="1" hangingPunct="1"/>
                    <a:r>
                      <a:rPr lang="en-US" altLang="en-US" sz="12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Scanner Ground</a:t>
                    </a:r>
                  </a:p>
                </p:txBody>
              </p:sp>
              <p:cxnSp>
                <p:nvCxnSpPr>
                  <p:cNvPr id="103" name="Straight Arrow Connector 102"/>
                  <p:cNvCxnSpPr>
                    <a:endCxn id="209" idx="2"/>
                  </p:cNvCxnSpPr>
                  <p:nvPr/>
                </p:nvCxnSpPr>
                <p:spPr bwMode="auto">
                  <a:xfrm rot="5400000" flipH="1" flipV="1">
                    <a:off x="3191465" y="4368554"/>
                    <a:ext cx="1221067" cy="1777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38" name="TextBox 1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62309" y="5067287"/>
                    <a:ext cx="962471" cy="30781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 b="1">
                        <a:solidFill>
                          <a:schemeClr val="bg2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r>
                      <a:rPr lang="en-US" altLang="en-US" sz="1400">
                        <a:solidFill>
                          <a:schemeClr val="tx1"/>
                        </a:solidFill>
                        <a:latin typeface="Calibri" panose="020F0502020204030204" pitchFamily="34" charset="0"/>
                      </a:rPr>
                      <a:t>Catheter</a:t>
                    </a:r>
                  </a:p>
                </p:txBody>
              </p:sp>
              <p:grpSp>
                <p:nvGrpSpPr>
                  <p:cNvPr id="8339" name="Group 179"/>
                  <p:cNvGrpSpPr>
                    <a:grpSpLocks/>
                  </p:cNvGrpSpPr>
                  <p:nvPr/>
                </p:nvGrpSpPr>
                <p:grpSpPr bwMode="auto">
                  <a:xfrm>
                    <a:off x="4737099" y="2189686"/>
                    <a:ext cx="2254250" cy="575739"/>
                    <a:chOff x="4737099" y="2189686"/>
                    <a:chExt cx="2254250" cy="575739"/>
                  </a:xfrm>
                </p:grpSpPr>
                <p:sp>
                  <p:nvSpPr>
                    <p:cNvPr id="8393" name="TextBox 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240529" y="2189686"/>
                      <a:ext cx="1179321" cy="3385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 b="1">
                          <a:solidFill>
                            <a:schemeClr val="bg2"/>
                          </a:solidFill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 eaLnBrk="1" hangingPunct="1"/>
                      <a:r>
                        <a:rPr lang="en-US" altLang="en-US" sz="160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en-US"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Channel 1 </a:t>
                      </a:r>
                    </a:p>
                  </p:txBody>
                </p:sp>
                <p:grpSp>
                  <p:nvGrpSpPr>
                    <p:cNvPr id="8394" name="Group 1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37099" y="2484438"/>
                      <a:ext cx="2254250" cy="280987"/>
                      <a:chOff x="9405320" y="1852930"/>
                      <a:chExt cx="2817704" cy="351229"/>
                    </a:xfrm>
                  </p:grpSpPr>
                  <p:grpSp>
                    <p:nvGrpSpPr>
                      <p:cNvPr id="8395" name="Group 2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405320" y="1856899"/>
                        <a:ext cx="2817704" cy="347260"/>
                        <a:chOff x="5105462" y="1524499"/>
                        <a:chExt cx="2817704" cy="347260"/>
                      </a:xfrm>
                    </p:grpSpPr>
                    <p:cxnSp>
                      <p:nvCxnSpPr>
                        <p:cNvPr id="138" name="Straight Connector 137"/>
                        <p:cNvCxnSpPr/>
                        <p:nvPr/>
                      </p:nvCxnSpPr>
                      <p:spPr bwMode="auto">
                        <a:xfrm>
                          <a:off x="5105363" y="1653628"/>
                          <a:ext cx="533766" cy="0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" name="Straight Connector 138"/>
                        <p:cNvCxnSpPr>
                          <a:stCxn id="137" idx="1"/>
                        </p:cNvCxnSpPr>
                        <p:nvPr/>
                      </p:nvCxnSpPr>
                      <p:spPr bwMode="auto">
                        <a:xfrm rot="10800000" flipH="1">
                          <a:off x="5605397" y="1665537"/>
                          <a:ext cx="2317619" cy="17864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40" name="TextBox 139"/>
                        <p:cNvSpPr txBox="1"/>
                        <p:nvPr/>
                      </p:nvSpPr>
                      <p:spPr>
                        <a:xfrm>
                          <a:off x="6734442" y="1524617"/>
                          <a:ext cx="1023879" cy="34734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25400">
                          <a:solidFill>
                            <a:schemeClr val="tx1"/>
                          </a:solidFill>
                        </a:ln>
                        <a:effectLst>
                          <a:outerShdw blurRad="50800" dist="50800" dir="5400000" algn="ctr" rotWithShape="0">
                            <a:srgbClr val="000000"/>
                          </a:outerShdw>
                        </a:effec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cs typeface="Arial" charset="0"/>
                            </a:rPr>
                            <a:t>Switch</a:t>
                          </a:r>
                        </a:p>
                      </p:txBody>
                    </p:sp>
                  </p:grpSp>
                  <p:sp>
                    <p:nvSpPr>
                      <p:cNvPr id="137" name="TextBox 136"/>
                      <p:cNvSpPr txBox="1"/>
                      <p:nvPr/>
                    </p:nvSpPr>
                    <p:spPr>
                      <a:xfrm>
                        <a:off x="9905255" y="1853048"/>
                        <a:ext cx="829422" cy="327491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25400">
                        <a:solidFill>
                          <a:schemeClr val="tx1"/>
                        </a:solidFill>
                      </a:ln>
                      <a:effectLst>
                        <a:outerShdw blurRad="50800" dist="50800" dir="5400000" algn="ctr" rotWithShape="0">
                          <a:srgbClr val="000000"/>
                        </a:outerShdw>
                      </a:effectLst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r>
                          <a:rPr lang="en-US" sz="1100" dirty="0">
                            <a:solidFill>
                              <a:schemeClr val="tx1"/>
                            </a:solidFill>
                            <a:cs typeface="Arial" charset="0"/>
                          </a:rPr>
                          <a:t>Delay</a:t>
                        </a:r>
                      </a:p>
                    </p:txBody>
                  </p:sp>
                </p:grpSp>
              </p:grpSp>
              <p:cxnSp>
                <p:nvCxnSpPr>
                  <p:cNvPr id="113" name="Straight Connector 112"/>
                  <p:cNvCxnSpPr/>
                  <p:nvPr/>
                </p:nvCxnSpPr>
                <p:spPr bwMode="auto">
                  <a:xfrm rot="5400000">
                    <a:off x="3308667" y="4478094"/>
                    <a:ext cx="3415494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/>
                  <p:cNvCxnSpPr/>
                  <p:nvPr/>
                </p:nvCxnSpPr>
                <p:spPr bwMode="auto">
                  <a:xfrm>
                    <a:off x="5029114" y="2724298"/>
                    <a:ext cx="152397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Straight Connector 167"/>
                  <p:cNvCxnSpPr/>
                  <p:nvPr/>
                </p:nvCxnSpPr>
                <p:spPr bwMode="auto">
                  <a:xfrm>
                    <a:off x="5676802" y="2743353"/>
                    <a:ext cx="1325538" cy="4764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343" name="Group 192"/>
                  <p:cNvGrpSpPr>
                    <a:grpSpLocks/>
                  </p:cNvGrpSpPr>
                  <p:nvPr/>
                </p:nvGrpSpPr>
                <p:grpSpPr bwMode="auto">
                  <a:xfrm>
                    <a:off x="4794249" y="3199336"/>
                    <a:ext cx="2433979" cy="606087"/>
                    <a:chOff x="4794249" y="3199336"/>
                    <a:chExt cx="2433979" cy="606087"/>
                  </a:xfrm>
                </p:grpSpPr>
                <p:cxnSp>
                  <p:nvCxnSpPr>
                    <p:cNvPr id="117" name="Straight Connector 116"/>
                    <p:cNvCxnSpPr/>
                    <p:nvPr/>
                  </p:nvCxnSpPr>
                  <p:spPr bwMode="auto">
                    <a:xfrm>
                      <a:off x="5016415" y="3745295"/>
                      <a:ext cx="265107" cy="158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Straight Connector 118"/>
                    <p:cNvCxnSpPr/>
                    <p:nvPr/>
                  </p:nvCxnSpPr>
                  <p:spPr bwMode="auto">
                    <a:xfrm>
                      <a:off x="5726014" y="3745295"/>
                      <a:ext cx="1303314" cy="1746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384" name="Group 1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94249" y="3199336"/>
                      <a:ext cx="2433979" cy="606087"/>
                      <a:chOff x="4737099" y="2189686"/>
                      <a:chExt cx="2433979" cy="606087"/>
                    </a:xfrm>
                  </p:grpSpPr>
                  <p:sp>
                    <p:nvSpPr>
                      <p:cNvPr id="8385" name="TextBox 14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986347" y="2457219"/>
                        <a:ext cx="184731" cy="338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>
                        <a:lvl1pPr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 sz="1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8386" name="TextBox 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40530" y="2189686"/>
                        <a:ext cx="1188846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/>
                        <a:r>
                          <a:rPr lang="en-US" altLang="en-US" sz="1600"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US" altLang="en-US" sz="16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rPr>
                          <a:t>Channel 2 </a:t>
                        </a:r>
                      </a:p>
                    </p:txBody>
                  </p:sp>
                  <p:grpSp>
                    <p:nvGrpSpPr>
                      <p:cNvPr id="8387" name="Group 1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737099" y="2484438"/>
                        <a:ext cx="2254250" cy="280987"/>
                        <a:chOff x="9405320" y="1852930"/>
                        <a:chExt cx="2817704" cy="351229"/>
                      </a:xfrm>
                    </p:grpSpPr>
                    <p:grpSp>
                      <p:nvGrpSpPr>
                        <p:cNvPr id="8388" name="Group 2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9405320" y="1856899"/>
                          <a:ext cx="2817704" cy="347260"/>
                          <a:chOff x="5105462" y="1524499"/>
                          <a:chExt cx="2817704" cy="347260"/>
                        </a:xfrm>
                      </p:grpSpPr>
                      <p:cxnSp>
                        <p:nvCxnSpPr>
                          <p:cNvPr id="187" name="Straight Connector 186"/>
                          <p:cNvCxnSpPr/>
                          <p:nvPr/>
                        </p:nvCxnSpPr>
                        <p:spPr bwMode="auto">
                          <a:xfrm>
                            <a:off x="5105362" y="1653917"/>
                            <a:ext cx="533766" cy="0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88" name="Straight Connector 187"/>
                          <p:cNvCxnSpPr>
                            <a:stCxn id="186" idx="1"/>
                          </p:cNvCxnSpPr>
                          <p:nvPr/>
                        </p:nvCxnSpPr>
                        <p:spPr bwMode="auto">
                          <a:xfrm rot="10800000" flipH="1">
                            <a:off x="5605396" y="1665826"/>
                            <a:ext cx="2317619" cy="17864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89" name="TextBox 188"/>
                          <p:cNvSpPr txBox="1"/>
                          <p:nvPr/>
                        </p:nvSpPr>
                        <p:spPr>
                          <a:xfrm>
                            <a:off x="6734441" y="1524905"/>
                            <a:ext cx="1023879" cy="34734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75000"/>
                            </a:schemeClr>
                          </a:solidFill>
                          <a:ln w="25400">
                            <a:solidFill>
                              <a:schemeClr val="tx1"/>
                            </a:solidFill>
                          </a:ln>
                          <a:effectLst>
                            <a:outerShdw blurRad="50800" dist="50800" dir="5400000" algn="ctr" rotWithShape="0">
                              <a:srgbClr val="000000"/>
                            </a:outerShdw>
                          </a:effectLst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en-US" sz="1200" dirty="0">
                                <a:solidFill>
                                  <a:schemeClr val="tx1"/>
                                </a:solidFill>
                                <a:cs typeface="Arial" charset="0"/>
                              </a:rPr>
                              <a:t>Switch</a:t>
                            </a:r>
                          </a:p>
                        </p:txBody>
                      </p:sp>
                    </p:grpSp>
                    <p:sp>
                      <p:nvSpPr>
                        <p:cNvPr id="186" name="TextBox 185"/>
                        <p:cNvSpPr txBox="1"/>
                        <p:nvPr/>
                      </p:nvSpPr>
                      <p:spPr>
                        <a:xfrm>
                          <a:off x="9905254" y="1853336"/>
                          <a:ext cx="829422" cy="3274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25400">
                          <a:solidFill>
                            <a:schemeClr val="tx1"/>
                          </a:solidFill>
                        </a:ln>
                        <a:effectLst>
                          <a:outerShdw blurRad="50800" dist="50800" dir="5400000" algn="ctr" rotWithShape="0">
                            <a:srgbClr val="000000"/>
                          </a:outerShdw>
                        </a:effec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cs typeface="Arial" charset="0"/>
                            </a:rPr>
                            <a:t>Delay</a:t>
                          </a:r>
                        </a:p>
                      </p:txBody>
                    </p:sp>
                  </p:grpSp>
                </p:grpSp>
              </p:grpSp>
              <p:grpSp>
                <p:nvGrpSpPr>
                  <p:cNvPr id="8344" name="Group 193"/>
                  <p:cNvGrpSpPr>
                    <a:grpSpLocks/>
                  </p:cNvGrpSpPr>
                  <p:nvPr/>
                </p:nvGrpSpPr>
                <p:grpSpPr bwMode="auto">
                  <a:xfrm>
                    <a:off x="4860924" y="4208986"/>
                    <a:ext cx="2254250" cy="575739"/>
                    <a:chOff x="4794249" y="3199336"/>
                    <a:chExt cx="2254250" cy="575739"/>
                  </a:xfrm>
                </p:grpSpPr>
                <p:cxnSp>
                  <p:nvCxnSpPr>
                    <p:cNvPr id="195" name="Straight Connector 194"/>
                    <p:cNvCxnSpPr/>
                    <p:nvPr/>
                  </p:nvCxnSpPr>
                  <p:spPr bwMode="auto">
                    <a:xfrm>
                      <a:off x="4959264" y="3745526"/>
                      <a:ext cx="265107" cy="158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Straight Connector 195"/>
                    <p:cNvCxnSpPr/>
                    <p:nvPr/>
                  </p:nvCxnSpPr>
                  <p:spPr bwMode="auto">
                    <a:xfrm>
                      <a:off x="5726012" y="3745526"/>
                      <a:ext cx="1303314" cy="1746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374" name="Group 1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94249" y="3199336"/>
                      <a:ext cx="2254250" cy="575739"/>
                      <a:chOff x="4737099" y="2189686"/>
                      <a:chExt cx="2254250" cy="575739"/>
                    </a:xfrm>
                  </p:grpSpPr>
                  <p:sp>
                    <p:nvSpPr>
                      <p:cNvPr id="8375" name="TextBox 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240529" y="2189686"/>
                        <a:ext cx="1160271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/>
                        <a:r>
                          <a:rPr lang="en-US" altLang="en-US" sz="1600"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US" altLang="en-US" sz="16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rPr>
                          <a:t>Channel 3 </a:t>
                        </a:r>
                      </a:p>
                    </p:txBody>
                  </p:sp>
                  <p:grpSp>
                    <p:nvGrpSpPr>
                      <p:cNvPr id="8376" name="Group 1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737099" y="2484438"/>
                        <a:ext cx="2254250" cy="280987"/>
                        <a:chOff x="9405320" y="1852930"/>
                        <a:chExt cx="2817704" cy="351229"/>
                      </a:xfrm>
                    </p:grpSpPr>
                    <p:grpSp>
                      <p:nvGrpSpPr>
                        <p:cNvPr id="8377" name="Group 2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9405320" y="1856899"/>
                          <a:ext cx="2817704" cy="347260"/>
                          <a:chOff x="5105462" y="1524499"/>
                          <a:chExt cx="2817704" cy="347260"/>
                        </a:xfrm>
                      </p:grpSpPr>
                      <p:cxnSp>
                        <p:nvCxnSpPr>
                          <p:cNvPr id="203" name="Straight Connector 202"/>
                          <p:cNvCxnSpPr/>
                          <p:nvPr/>
                        </p:nvCxnSpPr>
                        <p:spPr bwMode="auto">
                          <a:xfrm>
                            <a:off x="5105360" y="1654206"/>
                            <a:ext cx="533766" cy="0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4" name="Straight Connector 203"/>
                          <p:cNvCxnSpPr>
                            <a:stCxn id="202" idx="1"/>
                          </p:cNvCxnSpPr>
                          <p:nvPr/>
                        </p:nvCxnSpPr>
                        <p:spPr bwMode="auto">
                          <a:xfrm rot="10800000" flipH="1">
                            <a:off x="5605394" y="1666115"/>
                            <a:ext cx="2317619" cy="17864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205" name="TextBox 204"/>
                          <p:cNvSpPr txBox="1"/>
                          <p:nvPr/>
                        </p:nvSpPr>
                        <p:spPr>
                          <a:xfrm>
                            <a:off x="6734438" y="1525194"/>
                            <a:ext cx="1023879" cy="34734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75000"/>
                            </a:schemeClr>
                          </a:solidFill>
                          <a:ln w="25400">
                            <a:solidFill>
                              <a:schemeClr val="tx1"/>
                            </a:solidFill>
                          </a:ln>
                          <a:effectLst>
                            <a:outerShdw blurRad="50800" dist="50800" dir="5400000" algn="ctr" rotWithShape="0">
                              <a:srgbClr val="000000"/>
                            </a:outerShdw>
                          </a:effectLst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en-US" sz="1200" dirty="0">
                                <a:solidFill>
                                  <a:schemeClr val="tx1"/>
                                </a:solidFill>
                                <a:cs typeface="Arial" charset="0"/>
                              </a:rPr>
                              <a:t>Switch</a:t>
                            </a:r>
                          </a:p>
                        </p:txBody>
                      </p:sp>
                    </p:grpSp>
                    <p:sp>
                      <p:nvSpPr>
                        <p:cNvPr id="202" name="TextBox 201"/>
                        <p:cNvSpPr txBox="1"/>
                        <p:nvPr/>
                      </p:nvSpPr>
                      <p:spPr>
                        <a:xfrm>
                          <a:off x="9905252" y="1853625"/>
                          <a:ext cx="829422" cy="327491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25400">
                          <a:solidFill>
                            <a:schemeClr val="tx1"/>
                          </a:solidFill>
                        </a:ln>
                        <a:effectLst>
                          <a:outerShdw blurRad="50800" dist="50800" dir="5400000" algn="ctr" rotWithShape="0">
                            <a:srgbClr val="000000"/>
                          </a:outerShdw>
                        </a:effec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cs typeface="Arial" charset="0"/>
                            </a:rPr>
                            <a:t>Delay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208" name="Oval 207"/>
                  <p:cNvSpPr/>
                  <p:nvPr/>
                </p:nvSpPr>
                <p:spPr bwMode="auto">
                  <a:xfrm>
                    <a:off x="4784644" y="5617386"/>
                    <a:ext cx="95248" cy="9527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grpSp>
                <p:nvGrpSpPr>
                  <p:cNvPr id="8346" name="Group 208"/>
                  <p:cNvGrpSpPr>
                    <a:grpSpLocks/>
                  </p:cNvGrpSpPr>
                  <p:nvPr/>
                </p:nvGrpSpPr>
                <p:grpSpPr bwMode="auto">
                  <a:xfrm>
                    <a:off x="4946649" y="5256736"/>
                    <a:ext cx="2254250" cy="575739"/>
                    <a:chOff x="4794249" y="3199336"/>
                    <a:chExt cx="2254250" cy="575739"/>
                  </a:xfrm>
                </p:grpSpPr>
                <p:cxnSp>
                  <p:nvCxnSpPr>
                    <p:cNvPr id="210" name="Straight Connector 209"/>
                    <p:cNvCxnSpPr/>
                    <p:nvPr/>
                  </p:nvCxnSpPr>
                  <p:spPr bwMode="auto">
                    <a:xfrm>
                      <a:off x="4892589" y="3744178"/>
                      <a:ext cx="265107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1" name="Straight Connector 210"/>
                    <p:cNvCxnSpPr/>
                    <p:nvPr/>
                  </p:nvCxnSpPr>
                  <p:spPr bwMode="auto">
                    <a:xfrm>
                      <a:off x="5726011" y="3744178"/>
                      <a:ext cx="1303314" cy="17467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8364" name="Group 1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94249" y="3199336"/>
                      <a:ext cx="2254250" cy="575739"/>
                      <a:chOff x="4737099" y="2189686"/>
                      <a:chExt cx="2254250" cy="575739"/>
                    </a:xfrm>
                  </p:grpSpPr>
                  <p:sp>
                    <p:nvSpPr>
                      <p:cNvPr id="8365" name="TextBox 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126229" y="2189686"/>
                        <a:ext cx="1179321" cy="3385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 b="1">
                            <a:solidFill>
                              <a:schemeClr val="bg2"/>
                            </a:solidFill>
                            <a:latin typeface="Verdana" panose="020B0604030504040204" pitchFamily="34" charset="0"/>
                            <a:cs typeface="Arial" panose="020B0604020202020204" pitchFamily="34" charset="0"/>
                          </a:defRPr>
                        </a:lvl9pPr>
                      </a:lstStyle>
                      <a:p>
                        <a:pPr algn="ctr" eaLnBrk="1" hangingPunct="1"/>
                        <a:r>
                          <a:rPr lang="en-US" altLang="en-US" sz="1600">
                            <a:latin typeface="Calibri" panose="020F0502020204030204" pitchFamily="34" charset="0"/>
                          </a:rPr>
                          <a:t> </a:t>
                        </a:r>
                        <a:r>
                          <a:rPr lang="en-US" altLang="en-US" sz="16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rPr>
                          <a:t>Channel N </a:t>
                        </a:r>
                      </a:p>
                    </p:txBody>
                  </p:sp>
                  <p:grpSp>
                    <p:nvGrpSpPr>
                      <p:cNvPr id="8366" name="Group 13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737099" y="2484438"/>
                        <a:ext cx="2254250" cy="280987"/>
                        <a:chOff x="9405320" y="1852930"/>
                        <a:chExt cx="2817704" cy="351229"/>
                      </a:xfrm>
                    </p:grpSpPr>
                    <p:grpSp>
                      <p:nvGrpSpPr>
                        <p:cNvPr id="8367" name="Group 21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9405320" y="1856899"/>
                          <a:ext cx="2817704" cy="347260"/>
                          <a:chOff x="5105462" y="1524499"/>
                          <a:chExt cx="2817704" cy="347260"/>
                        </a:xfrm>
                      </p:grpSpPr>
                      <p:cxnSp>
                        <p:nvCxnSpPr>
                          <p:cNvPr id="218" name="Straight Connector 217"/>
                          <p:cNvCxnSpPr/>
                          <p:nvPr/>
                        </p:nvCxnSpPr>
                        <p:spPr bwMode="auto">
                          <a:xfrm>
                            <a:off x="5105358" y="1652522"/>
                            <a:ext cx="533766" cy="0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9" name="Straight Connector 218"/>
                          <p:cNvCxnSpPr>
                            <a:stCxn id="217" idx="1"/>
                          </p:cNvCxnSpPr>
                          <p:nvPr/>
                        </p:nvCxnSpPr>
                        <p:spPr bwMode="auto">
                          <a:xfrm rot="10800000" flipH="1">
                            <a:off x="5605392" y="1664430"/>
                            <a:ext cx="2317619" cy="17863"/>
                          </a:xfrm>
                          <a:prstGeom prst="line">
                            <a:avLst/>
                          </a:prstGeom>
                          <a:ln w="22225">
                            <a:solidFill>
                              <a:schemeClr val="tx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220" name="TextBox 219"/>
                          <p:cNvSpPr txBox="1"/>
                          <p:nvPr/>
                        </p:nvSpPr>
                        <p:spPr>
                          <a:xfrm>
                            <a:off x="6734437" y="1523509"/>
                            <a:ext cx="1023879" cy="347341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75000"/>
                            </a:schemeClr>
                          </a:solidFill>
                          <a:ln w="25400">
                            <a:solidFill>
                              <a:schemeClr val="tx1"/>
                            </a:solidFill>
                          </a:ln>
                          <a:effectLst>
                            <a:outerShdw blurRad="50800" dist="50800" dir="5400000" algn="ctr" rotWithShape="0">
                              <a:srgbClr val="000000"/>
                            </a:outerShdw>
                          </a:effectLst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>
                              <a:defRPr/>
                            </a:pPr>
                            <a:r>
                              <a:rPr lang="en-US" sz="1200" dirty="0">
                                <a:solidFill>
                                  <a:schemeClr val="tx1"/>
                                </a:solidFill>
                                <a:cs typeface="Arial" charset="0"/>
                              </a:rPr>
                              <a:t>Switch</a:t>
                            </a:r>
                          </a:p>
                        </p:txBody>
                      </p:sp>
                    </p:grpSp>
                    <p:sp>
                      <p:nvSpPr>
                        <p:cNvPr id="217" name="TextBox 216"/>
                        <p:cNvSpPr txBox="1"/>
                        <p:nvPr/>
                      </p:nvSpPr>
                      <p:spPr>
                        <a:xfrm>
                          <a:off x="9905250" y="1851940"/>
                          <a:ext cx="829422" cy="327493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25400">
                          <a:solidFill>
                            <a:schemeClr val="tx1"/>
                          </a:solidFill>
                        </a:ln>
                        <a:effectLst>
                          <a:outerShdw blurRad="50800" dist="50800" dir="5400000" algn="ctr" rotWithShape="0">
                            <a:srgbClr val="000000"/>
                          </a:outerShdw>
                        </a:effec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pPr>
                            <a:defRPr/>
                          </a:pPr>
                          <a:r>
                            <a:rPr lang="en-US" sz="1100" dirty="0">
                              <a:solidFill>
                                <a:schemeClr val="tx1"/>
                              </a:solidFill>
                              <a:cs typeface="Arial" charset="0"/>
                            </a:rPr>
                            <a:t>Delay</a:t>
                          </a:r>
                        </a:p>
                      </p:txBody>
                    </p:sp>
                  </p:grpSp>
                </p:grpSp>
              </p:grpSp>
              <p:cxnSp>
                <p:nvCxnSpPr>
                  <p:cNvPr id="223" name="Straight Connector 222"/>
                  <p:cNvCxnSpPr/>
                  <p:nvPr/>
                </p:nvCxnSpPr>
                <p:spPr bwMode="auto">
                  <a:xfrm rot="16200000" flipH="1">
                    <a:off x="4837778" y="5962747"/>
                    <a:ext cx="379499" cy="31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/>
                  <p:cNvCxnSpPr/>
                  <p:nvPr/>
                </p:nvCxnSpPr>
                <p:spPr bwMode="auto">
                  <a:xfrm rot="16200000" flipH="1">
                    <a:off x="4871125" y="4881412"/>
                    <a:ext cx="293754" cy="31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/>
                  <p:nvPr/>
                </p:nvCxnSpPr>
                <p:spPr bwMode="auto">
                  <a:xfrm rot="16200000" flipH="1">
                    <a:off x="4871125" y="3919166"/>
                    <a:ext cx="293754" cy="31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226"/>
                  <p:cNvCxnSpPr/>
                  <p:nvPr/>
                </p:nvCxnSpPr>
                <p:spPr bwMode="auto">
                  <a:xfrm rot="16200000" flipH="1">
                    <a:off x="4871125" y="2861649"/>
                    <a:ext cx="293754" cy="31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8" name="TextBox 227"/>
                  <p:cNvSpPr txBox="1"/>
                  <p:nvPr/>
                </p:nvSpPr>
                <p:spPr bwMode="auto">
                  <a:xfrm>
                    <a:off x="5121188" y="4839333"/>
                    <a:ext cx="1269977" cy="646261"/>
                  </a:xfrm>
                  <a:prstGeom prst="rect">
                    <a:avLst/>
                  </a:prstGeom>
                  <a:noFill/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.Channel 4 </a:t>
                    </a:r>
                  </a:p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.Channel 5</a:t>
                    </a:r>
                  </a:p>
                  <a:p>
                    <a:pPr>
                      <a:defRPr/>
                    </a:pPr>
                    <a:r>
                      <a:rPr lang="en-US" sz="1200" dirty="0">
                        <a:latin typeface="+mj-lt"/>
                        <a:cs typeface="Arial" charset="0"/>
                      </a:rPr>
                      <a:t>. </a:t>
                    </a:r>
                  </a:p>
                </p:txBody>
              </p:sp>
              <p:grpSp>
                <p:nvGrpSpPr>
                  <p:cNvPr id="8352" name="Group 8"/>
                  <p:cNvGrpSpPr>
                    <a:grpSpLocks/>
                  </p:cNvGrpSpPr>
                  <p:nvPr/>
                </p:nvGrpSpPr>
                <p:grpSpPr bwMode="auto">
                  <a:xfrm rot="-5400000">
                    <a:off x="2152850" y="5695941"/>
                    <a:ext cx="321474" cy="462771"/>
                    <a:chOff x="11076237" y="5710238"/>
                    <a:chExt cx="401837" cy="452437"/>
                  </a:xfrm>
                </p:grpSpPr>
                <p:cxnSp>
                  <p:nvCxnSpPr>
                    <p:cNvPr id="230" name="Straight Connector 4"/>
                    <p:cNvCxnSpPr/>
                    <p:nvPr/>
                  </p:nvCxnSpPr>
                  <p:spPr bwMode="auto">
                    <a:xfrm rot="5400000">
                      <a:off x="11129410" y="5862890"/>
                      <a:ext cx="304197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1" name="Straight Connector 230"/>
                    <p:cNvCxnSpPr/>
                    <p:nvPr/>
                  </p:nvCxnSpPr>
                  <p:spPr bwMode="auto">
                    <a:xfrm>
                      <a:off x="11077073" y="6010331"/>
                      <a:ext cx="40093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2" name="Straight Connector 231"/>
                    <p:cNvCxnSpPr/>
                    <p:nvPr/>
                  </p:nvCxnSpPr>
                  <p:spPr bwMode="auto">
                    <a:xfrm>
                      <a:off x="11164405" y="6086381"/>
                      <a:ext cx="22626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Straight Connector 232"/>
                    <p:cNvCxnSpPr/>
                    <p:nvPr/>
                  </p:nvCxnSpPr>
                  <p:spPr bwMode="auto">
                    <a:xfrm>
                      <a:off x="11164405" y="6162430"/>
                      <a:ext cx="22626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tail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40" name="Straight Connector 239"/>
                  <p:cNvCxnSpPr/>
                  <p:nvPr/>
                </p:nvCxnSpPr>
                <p:spPr bwMode="auto">
                  <a:xfrm rot="16200000" flipH="1">
                    <a:off x="1947003" y="5786494"/>
                    <a:ext cx="293754" cy="31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/>
                  <p:cNvCxnSpPr/>
                  <p:nvPr/>
                </p:nvCxnSpPr>
                <p:spPr bwMode="auto">
                  <a:xfrm rot="16200000" flipH="1">
                    <a:off x="4880650" y="5919875"/>
                    <a:ext cx="293754" cy="3175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Arrow Connector 251"/>
                  <p:cNvCxnSpPr/>
                  <p:nvPr/>
                </p:nvCxnSpPr>
                <p:spPr bwMode="auto">
                  <a:xfrm>
                    <a:off x="4590972" y="2170134"/>
                    <a:ext cx="130173" cy="31598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9" name="Rectangle 58"/>
                  <p:cNvSpPr/>
                  <p:nvPr/>
                </p:nvSpPr>
                <p:spPr bwMode="auto">
                  <a:xfrm>
                    <a:off x="3681351" y="3772288"/>
                    <a:ext cx="120648" cy="120678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/>
                  </a:p>
                </p:txBody>
              </p:sp>
              <p:cxnSp>
                <p:nvCxnSpPr>
                  <p:cNvPr id="60" name="Straight Connector 59"/>
                  <p:cNvCxnSpPr/>
                  <p:nvPr/>
                </p:nvCxnSpPr>
                <p:spPr bwMode="auto">
                  <a:xfrm>
                    <a:off x="3922646" y="3762761"/>
                    <a:ext cx="415917" cy="3176"/>
                  </a:xfrm>
                  <a:prstGeom prst="line">
                    <a:avLst/>
                  </a:prstGeom>
                  <a:ln w="111125" cmpd="tri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219" name="Group 263"/>
                <p:cNvGrpSpPr>
                  <a:grpSpLocks/>
                </p:cNvGrpSpPr>
                <p:nvPr/>
              </p:nvGrpSpPr>
              <p:grpSpPr bwMode="auto">
                <a:xfrm>
                  <a:off x="6972301" y="2476502"/>
                  <a:ext cx="323849" cy="361949"/>
                  <a:chOff x="7896226" y="2276477"/>
                  <a:chExt cx="323849" cy="361949"/>
                </a:xfrm>
              </p:grpSpPr>
              <p:sp>
                <p:nvSpPr>
                  <p:cNvPr id="257" name="Isosceles Triangle 256"/>
                  <p:cNvSpPr>
                    <a:spLocks noChangeAspect="1"/>
                  </p:cNvSpPr>
                  <p:nvPr/>
                </p:nvSpPr>
                <p:spPr bwMode="auto">
                  <a:xfrm>
                    <a:off x="7896226" y="2314575"/>
                    <a:ext cx="318211" cy="274320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txBody>
                  <a:bodyPr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charset="0"/>
                    </a:endParaRPr>
                  </a:p>
                </p:txBody>
              </p:sp>
              <p:cxnSp>
                <p:nvCxnSpPr>
                  <p:cNvPr id="8271" name="Straight Connector 25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8034338" y="2452689"/>
                    <a:ext cx="361949" cy="9525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8220" name="Group 264"/>
                <p:cNvGrpSpPr>
                  <a:grpSpLocks/>
                </p:cNvGrpSpPr>
                <p:nvPr/>
              </p:nvGrpSpPr>
              <p:grpSpPr bwMode="auto">
                <a:xfrm>
                  <a:off x="7010401" y="3486152"/>
                  <a:ext cx="323849" cy="361949"/>
                  <a:chOff x="7896226" y="2276477"/>
                  <a:chExt cx="323849" cy="361949"/>
                </a:xfrm>
              </p:grpSpPr>
              <p:sp>
                <p:nvSpPr>
                  <p:cNvPr id="266" name="Isosceles Triangle 265"/>
                  <p:cNvSpPr>
                    <a:spLocks noChangeAspect="1"/>
                  </p:cNvSpPr>
                  <p:nvPr/>
                </p:nvSpPr>
                <p:spPr bwMode="auto">
                  <a:xfrm>
                    <a:off x="7896226" y="2314575"/>
                    <a:ext cx="318211" cy="274320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txBody>
                  <a:bodyPr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charset="0"/>
                    </a:endParaRPr>
                  </a:p>
                </p:txBody>
              </p:sp>
              <p:cxnSp>
                <p:nvCxnSpPr>
                  <p:cNvPr id="8269" name="Straight Connector 266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8034338" y="2452689"/>
                    <a:ext cx="361949" cy="9525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8221" name="Group 267"/>
                <p:cNvGrpSpPr>
                  <a:grpSpLocks/>
                </p:cNvGrpSpPr>
                <p:nvPr/>
              </p:nvGrpSpPr>
              <p:grpSpPr bwMode="auto">
                <a:xfrm>
                  <a:off x="7077076" y="4505327"/>
                  <a:ext cx="323849" cy="361949"/>
                  <a:chOff x="7896226" y="2276477"/>
                  <a:chExt cx="323849" cy="361949"/>
                </a:xfrm>
              </p:grpSpPr>
              <p:sp>
                <p:nvSpPr>
                  <p:cNvPr id="269" name="Isosceles Triangle 268"/>
                  <p:cNvSpPr>
                    <a:spLocks noChangeAspect="1"/>
                  </p:cNvSpPr>
                  <p:nvPr/>
                </p:nvSpPr>
                <p:spPr bwMode="auto">
                  <a:xfrm>
                    <a:off x="7896226" y="2314575"/>
                    <a:ext cx="318211" cy="274320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txBody>
                  <a:bodyPr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charset="0"/>
                    </a:endParaRPr>
                  </a:p>
                </p:txBody>
              </p:sp>
              <p:cxnSp>
                <p:nvCxnSpPr>
                  <p:cNvPr id="8267" name="Straight Connector 26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8034338" y="2452689"/>
                    <a:ext cx="361949" cy="9525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8222" name="Group 270"/>
                <p:cNvGrpSpPr>
                  <a:grpSpLocks/>
                </p:cNvGrpSpPr>
                <p:nvPr/>
              </p:nvGrpSpPr>
              <p:grpSpPr bwMode="auto">
                <a:xfrm>
                  <a:off x="7162801" y="5514977"/>
                  <a:ext cx="323849" cy="361949"/>
                  <a:chOff x="7896226" y="2276477"/>
                  <a:chExt cx="323849" cy="361949"/>
                </a:xfrm>
              </p:grpSpPr>
              <p:sp>
                <p:nvSpPr>
                  <p:cNvPr id="272" name="Isosceles Triangle 271"/>
                  <p:cNvSpPr>
                    <a:spLocks noChangeAspect="1"/>
                  </p:cNvSpPr>
                  <p:nvPr/>
                </p:nvSpPr>
                <p:spPr bwMode="auto">
                  <a:xfrm>
                    <a:off x="7896226" y="2314575"/>
                    <a:ext cx="318211" cy="274320"/>
                  </a:xfrm>
                  <a:prstGeom prst="triangle">
                    <a:avLst/>
                  </a:prstGeom>
                  <a:solidFill>
                    <a:schemeClr val="tx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16200000"/>
                    </a:camera>
                    <a:lightRig rig="threePt" dir="t"/>
                  </a:scene3d>
                </p:spPr>
                <p:txBody>
                  <a:bodyPr/>
                  <a:lstStyle/>
                  <a:p>
                    <a:pPr algn="ctr">
                      <a:lnSpc>
                        <a:spcPct val="90000"/>
                      </a:lnSpc>
                      <a:spcBef>
                        <a:spcPct val="20000"/>
                      </a:spcBef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charset="0"/>
                    </a:endParaRPr>
                  </a:p>
                </p:txBody>
              </p:sp>
              <p:cxnSp>
                <p:nvCxnSpPr>
                  <p:cNvPr id="8265" name="Straight Connector 272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8034338" y="2452689"/>
                    <a:ext cx="361949" cy="9525"/>
                  </a:xfrm>
                  <a:prstGeom prst="line">
                    <a:avLst/>
                  </a:prstGeom>
                  <a:noFill/>
                  <a:ln w="19050" algn="ctr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8223" name="Elbow Connector 274"/>
                <p:cNvCxnSpPr>
                  <a:cxnSpLocks noChangeShapeType="1"/>
                </p:cNvCxnSpPr>
                <p:nvPr/>
              </p:nvCxnSpPr>
              <p:spPr bwMode="auto">
                <a:xfrm>
                  <a:off x="7772400" y="2762250"/>
                  <a:ext cx="914400" cy="914400"/>
                </a:xfrm>
                <a:prstGeom prst="bentConnector3">
                  <a:avLst>
                    <a:gd name="adj1" fmla="val 50000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 type="arrow" w="med" len="med"/>
                    </a14:hiddenLine>
                  </a:ext>
                </a:extLst>
              </p:spPr>
            </p:cxnSp>
            <p:grpSp>
              <p:nvGrpSpPr>
                <p:cNvPr id="8224" name="Group 306"/>
                <p:cNvGrpSpPr>
                  <a:grpSpLocks/>
                </p:cNvGrpSpPr>
                <p:nvPr/>
              </p:nvGrpSpPr>
              <p:grpSpPr bwMode="auto">
                <a:xfrm>
                  <a:off x="7324726" y="2166712"/>
                  <a:ext cx="1801642" cy="981336"/>
                  <a:chOff x="7324726" y="2181226"/>
                  <a:chExt cx="1801642" cy="981336"/>
                </a:xfrm>
              </p:grpSpPr>
              <p:grpSp>
                <p:nvGrpSpPr>
                  <p:cNvPr id="8255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7324726" y="2181226"/>
                    <a:ext cx="1497748" cy="981336"/>
                    <a:chOff x="7324726" y="2181226"/>
                    <a:chExt cx="1497748" cy="981336"/>
                  </a:xfrm>
                </p:grpSpPr>
                <p:grpSp>
                  <p:nvGrpSpPr>
                    <p:cNvPr id="8258" name="Group 2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24726" y="2181226"/>
                      <a:ext cx="1136649" cy="814962"/>
                      <a:chOff x="7324726" y="2181226"/>
                      <a:chExt cx="1136649" cy="814962"/>
                    </a:xfrm>
                  </p:grpSpPr>
                  <p:grpSp>
                    <p:nvGrpSpPr>
                      <p:cNvPr id="8260" name="Group 2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24726" y="2228854"/>
                        <a:ext cx="686562" cy="767334"/>
                        <a:chOff x="7467601" y="2600329"/>
                        <a:chExt cx="686562" cy="767334"/>
                      </a:xfrm>
                    </p:grpSpPr>
                    <p:cxnSp>
                      <p:nvCxnSpPr>
                        <p:cNvPr id="8262" name="Elbow Connector 276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7467601" y="3038479"/>
                          <a:ext cx="667512" cy="329184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noFill/>
                        <a:ln w="28575" algn="ctr">
                          <a:solidFill>
                            <a:schemeClr val="tx1"/>
                          </a:solidFill>
                          <a:round/>
                          <a:headEnd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278" name="Elbow Connector 277"/>
                        <p:cNvCxnSpPr/>
                        <p:nvPr/>
                      </p:nvCxnSpPr>
                      <p:spPr bwMode="auto">
                        <a:xfrm>
                          <a:off x="7486651" y="2600329"/>
                          <a:ext cx="667512" cy="329184"/>
                        </a:xfrm>
                        <a:prstGeom prst="bentConnector3">
                          <a:avLst/>
                        </a:prstGeom>
                        <a:no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arrow"/>
                        </a:ln>
                        <a:effectLst/>
                        <a:scene3d>
                          <a:camera prst="orthographicFront">
                            <a:rot lat="10800000" lon="0" rev="0"/>
                          </a:camera>
                          <a:lightRig rig="threePt" dir="t"/>
                        </a:scene3d>
                      </p:spPr>
                    </p:cxnSp>
                  </p:grpSp>
                  <p:sp>
                    <p:nvSpPr>
                      <p:cNvPr id="280" name="Freeform 279"/>
                      <p:cNvSpPr/>
                      <p:nvPr/>
                    </p:nvSpPr>
                    <p:spPr bwMode="auto">
                      <a:xfrm>
                        <a:off x="8034198" y="2181473"/>
                        <a:ext cx="427030" cy="319160"/>
                      </a:xfrm>
                      <a:custGeom>
                        <a:avLst/>
                        <a:gdLst>
                          <a:gd name="connsiteX0" fmla="*/ 0 w 1175657"/>
                          <a:gd name="connsiteY0" fmla="*/ 558800 h 1059543"/>
                          <a:gd name="connsiteX1" fmla="*/ 130629 w 1175657"/>
                          <a:gd name="connsiteY1" fmla="*/ 7257 h 1059543"/>
                          <a:gd name="connsiteX2" fmla="*/ 246743 w 1175657"/>
                          <a:gd name="connsiteY2" fmla="*/ 558800 h 1059543"/>
                          <a:gd name="connsiteX3" fmla="*/ 319314 w 1175657"/>
                          <a:gd name="connsiteY3" fmla="*/ 1037772 h 1059543"/>
                          <a:gd name="connsiteX4" fmla="*/ 464457 w 1175657"/>
                          <a:gd name="connsiteY4" fmla="*/ 544286 h 1059543"/>
                          <a:gd name="connsiteX5" fmla="*/ 580572 w 1175657"/>
                          <a:gd name="connsiteY5" fmla="*/ 7257 h 1059543"/>
                          <a:gd name="connsiteX6" fmla="*/ 711200 w 1175657"/>
                          <a:gd name="connsiteY6" fmla="*/ 558800 h 1059543"/>
                          <a:gd name="connsiteX7" fmla="*/ 798286 w 1175657"/>
                          <a:gd name="connsiteY7" fmla="*/ 1052286 h 1059543"/>
                          <a:gd name="connsiteX8" fmla="*/ 943429 w 1175657"/>
                          <a:gd name="connsiteY8" fmla="*/ 515257 h 1059543"/>
                          <a:gd name="connsiteX9" fmla="*/ 1030514 w 1175657"/>
                          <a:gd name="connsiteY9" fmla="*/ 7257 h 1059543"/>
                          <a:gd name="connsiteX10" fmla="*/ 1175657 w 1175657"/>
                          <a:gd name="connsiteY10" fmla="*/ 558800 h 10595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75657" h="1059543">
                            <a:moveTo>
                              <a:pt x="0" y="558800"/>
                            </a:moveTo>
                            <a:cubicBezTo>
                              <a:pt x="44752" y="283028"/>
                              <a:pt x="89505" y="7257"/>
                              <a:pt x="130629" y="7257"/>
                            </a:cubicBezTo>
                            <a:cubicBezTo>
                              <a:pt x="171753" y="7257"/>
                              <a:pt x="215296" y="387048"/>
                              <a:pt x="246743" y="558800"/>
                            </a:cubicBezTo>
                            <a:cubicBezTo>
                              <a:pt x="278190" y="730552"/>
                              <a:pt x="283028" y="1040191"/>
                              <a:pt x="319314" y="1037772"/>
                            </a:cubicBezTo>
                            <a:cubicBezTo>
                              <a:pt x="355600" y="1035353"/>
                              <a:pt x="420914" y="716038"/>
                              <a:pt x="464457" y="544286"/>
                            </a:cubicBezTo>
                            <a:cubicBezTo>
                              <a:pt x="508000" y="372534"/>
                              <a:pt x="539448" y="4838"/>
                              <a:pt x="580572" y="7257"/>
                            </a:cubicBezTo>
                            <a:cubicBezTo>
                              <a:pt x="621696" y="9676"/>
                              <a:pt x="674914" y="384628"/>
                              <a:pt x="711200" y="558800"/>
                            </a:cubicBezTo>
                            <a:cubicBezTo>
                              <a:pt x="747486" y="732972"/>
                              <a:pt x="759581" y="1059543"/>
                              <a:pt x="798286" y="1052286"/>
                            </a:cubicBezTo>
                            <a:cubicBezTo>
                              <a:pt x="836991" y="1045029"/>
                              <a:pt x="904724" y="689428"/>
                              <a:pt x="943429" y="515257"/>
                            </a:cubicBezTo>
                            <a:cubicBezTo>
                              <a:pt x="982134" y="341086"/>
                              <a:pt x="991809" y="0"/>
                              <a:pt x="1030514" y="7257"/>
                            </a:cubicBezTo>
                            <a:cubicBezTo>
                              <a:pt x="1069219" y="14514"/>
                              <a:pt x="1122438" y="286657"/>
                              <a:pt x="1175657" y="55880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pic>
                  <p:nvPicPr>
                    <p:cNvPr id="8259" name="Picture 281" descr="ekg-signal-hi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54423" y="2667000"/>
                      <a:ext cx="868051" cy="4955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305" name="TextBox 304"/>
                  <p:cNvSpPr txBox="1"/>
                  <p:nvPr/>
                </p:nvSpPr>
                <p:spPr>
                  <a:xfrm>
                    <a:off x="7711941" y="2629251"/>
                    <a:ext cx="1414436" cy="2762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0" dirty="0">
                        <a:solidFill>
                          <a:srgbClr val="CC0000"/>
                        </a:solidFill>
                        <a:latin typeface="+mj-lt"/>
                        <a:cs typeface="Arial" charset="0"/>
                      </a:rPr>
                      <a:t>Intra-cardiac ECG</a:t>
                    </a:r>
                  </a:p>
                </p:txBody>
              </p:sp>
              <p:sp>
                <p:nvSpPr>
                  <p:cNvPr id="306" name="TextBox 305"/>
                  <p:cNvSpPr txBox="1"/>
                  <p:nvPr/>
                </p:nvSpPr>
                <p:spPr>
                  <a:xfrm>
                    <a:off x="7632567" y="2364077"/>
                    <a:ext cx="1365225" cy="2778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Position (8KHz)</a:t>
                    </a:r>
                  </a:p>
                </p:txBody>
              </p:sp>
            </p:grpSp>
            <p:grpSp>
              <p:nvGrpSpPr>
                <p:cNvPr id="8225" name="Group 317"/>
                <p:cNvGrpSpPr>
                  <a:grpSpLocks/>
                </p:cNvGrpSpPr>
                <p:nvPr/>
              </p:nvGrpSpPr>
              <p:grpSpPr bwMode="auto">
                <a:xfrm>
                  <a:off x="7361014" y="3189952"/>
                  <a:ext cx="1801642" cy="981336"/>
                  <a:chOff x="7324726" y="2181226"/>
                  <a:chExt cx="1801642" cy="981336"/>
                </a:xfrm>
              </p:grpSpPr>
              <p:grpSp>
                <p:nvGrpSpPr>
                  <p:cNvPr id="8246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7324726" y="2181226"/>
                    <a:ext cx="1497748" cy="981336"/>
                    <a:chOff x="7324726" y="2181226"/>
                    <a:chExt cx="1497748" cy="981336"/>
                  </a:xfrm>
                </p:grpSpPr>
                <p:grpSp>
                  <p:nvGrpSpPr>
                    <p:cNvPr id="8249" name="Group 2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24726" y="2181226"/>
                      <a:ext cx="1136649" cy="814962"/>
                      <a:chOff x="7324726" y="2181226"/>
                      <a:chExt cx="1136649" cy="814962"/>
                    </a:xfrm>
                  </p:grpSpPr>
                  <p:grpSp>
                    <p:nvGrpSpPr>
                      <p:cNvPr id="8251" name="Group 2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24726" y="2228854"/>
                        <a:ext cx="686562" cy="767334"/>
                        <a:chOff x="7467601" y="2600329"/>
                        <a:chExt cx="686562" cy="767334"/>
                      </a:xfrm>
                    </p:grpSpPr>
                    <p:cxnSp>
                      <p:nvCxnSpPr>
                        <p:cNvPr id="8253" name="Elbow Connector 32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7467601" y="3038479"/>
                          <a:ext cx="667512" cy="329184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noFill/>
                        <a:ln w="28575" algn="ctr">
                          <a:solidFill>
                            <a:schemeClr val="tx1"/>
                          </a:solidFill>
                          <a:round/>
                          <a:headEnd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327" name="Elbow Connector 326"/>
                        <p:cNvCxnSpPr/>
                        <p:nvPr/>
                      </p:nvCxnSpPr>
                      <p:spPr bwMode="auto">
                        <a:xfrm>
                          <a:off x="7486651" y="2600329"/>
                          <a:ext cx="667512" cy="329184"/>
                        </a:xfrm>
                        <a:prstGeom prst="bentConnector3">
                          <a:avLst/>
                        </a:prstGeom>
                        <a:no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arrow"/>
                        </a:ln>
                        <a:effectLst/>
                        <a:scene3d>
                          <a:camera prst="orthographicFront">
                            <a:rot lat="10800000" lon="0" rev="0"/>
                          </a:camera>
                          <a:lightRig rig="threePt" dir="t"/>
                        </a:scene3d>
                      </p:spPr>
                    </p:cxnSp>
                  </p:grpSp>
                  <p:sp>
                    <p:nvSpPr>
                      <p:cNvPr id="325" name="Freeform 324"/>
                      <p:cNvSpPr/>
                      <p:nvPr/>
                    </p:nvSpPr>
                    <p:spPr bwMode="auto">
                      <a:xfrm>
                        <a:off x="8034422" y="2180817"/>
                        <a:ext cx="427029" cy="319160"/>
                      </a:xfrm>
                      <a:custGeom>
                        <a:avLst/>
                        <a:gdLst>
                          <a:gd name="connsiteX0" fmla="*/ 0 w 1175657"/>
                          <a:gd name="connsiteY0" fmla="*/ 558800 h 1059543"/>
                          <a:gd name="connsiteX1" fmla="*/ 130629 w 1175657"/>
                          <a:gd name="connsiteY1" fmla="*/ 7257 h 1059543"/>
                          <a:gd name="connsiteX2" fmla="*/ 246743 w 1175657"/>
                          <a:gd name="connsiteY2" fmla="*/ 558800 h 1059543"/>
                          <a:gd name="connsiteX3" fmla="*/ 319314 w 1175657"/>
                          <a:gd name="connsiteY3" fmla="*/ 1037772 h 1059543"/>
                          <a:gd name="connsiteX4" fmla="*/ 464457 w 1175657"/>
                          <a:gd name="connsiteY4" fmla="*/ 544286 h 1059543"/>
                          <a:gd name="connsiteX5" fmla="*/ 580572 w 1175657"/>
                          <a:gd name="connsiteY5" fmla="*/ 7257 h 1059543"/>
                          <a:gd name="connsiteX6" fmla="*/ 711200 w 1175657"/>
                          <a:gd name="connsiteY6" fmla="*/ 558800 h 1059543"/>
                          <a:gd name="connsiteX7" fmla="*/ 798286 w 1175657"/>
                          <a:gd name="connsiteY7" fmla="*/ 1052286 h 1059543"/>
                          <a:gd name="connsiteX8" fmla="*/ 943429 w 1175657"/>
                          <a:gd name="connsiteY8" fmla="*/ 515257 h 1059543"/>
                          <a:gd name="connsiteX9" fmla="*/ 1030514 w 1175657"/>
                          <a:gd name="connsiteY9" fmla="*/ 7257 h 1059543"/>
                          <a:gd name="connsiteX10" fmla="*/ 1175657 w 1175657"/>
                          <a:gd name="connsiteY10" fmla="*/ 558800 h 10595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75657" h="1059543">
                            <a:moveTo>
                              <a:pt x="0" y="558800"/>
                            </a:moveTo>
                            <a:cubicBezTo>
                              <a:pt x="44752" y="283028"/>
                              <a:pt x="89505" y="7257"/>
                              <a:pt x="130629" y="7257"/>
                            </a:cubicBezTo>
                            <a:cubicBezTo>
                              <a:pt x="171753" y="7257"/>
                              <a:pt x="215296" y="387048"/>
                              <a:pt x="246743" y="558800"/>
                            </a:cubicBezTo>
                            <a:cubicBezTo>
                              <a:pt x="278190" y="730552"/>
                              <a:pt x="283028" y="1040191"/>
                              <a:pt x="319314" y="1037772"/>
                            </a:cubicBezTo>
                            <a:cubicBezTo>
                              <a:pt x="355600" y="1035353"/>
                              <a:pt x="420914" y="716038"/>
                              <a:pt x="464457" y="544286"/>
                            </a:cubicBezTo>
                            <a:cubicBezTo>
                              <a:pt x="508000" y="372534"/>
                              <a:pt x="539448" y="4838"/>
                              <a:pt x="580572" y="7257"/>
                            </a:cubicBezTo>
                            <a:cubicBezTo>
                              <a:pt x="621696" y="9676"/>
                              <a:pt x="674914" y="384628"/>
                              <a:pt x="711200" y="558800"/>
                            </a:cubicBezTo>
                            <a:cubicBezTo>
                              <a:pt x="747486" y="732972"/>
                              <a:pt x="759581" y="1059543"/>
                              <a:pt x="798286" y="1052286"/>
                            </a:cubicBezTo>
                            <a:cubicBezTo>
                              <a:pt x="836991" y="1045029"/>
                              <a:pt x="904724" y="689428"/>
                              <a:pt x="943429" y="515257"/>
                            </a:cubicBezTo>
                            <a:cubicBezTo>
                              <a:pt x="982134" y="341086"/>
                              <a:pt x="991809" y="0"/>
                              <a:pt x="1030514" y="7257"/>
                            </a:cubicBezTo>
                            <a:cubicBezTo>
                              <a:pt x="1069219" y="14514"/>
                              <a:pt x="1122438" y="286657"/>
                              <a:pt x="1175657" y="55880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pic>
                  <p:nvPicPr>
                    <p:cNvPr id="8250" name="Picture 322" descr="ekg-signal-hi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54423" y="2667000"/>
                      <a:ext cx="868051" cy="4955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320" name="TextBox 319"/>
                  <p:cNvSpPr txBox="1"/>
                  <p:nvPr/>
                </p:nvSpPr>
                <p:spPr>
                  <a:xfrm>
                    <a:off x="7712164" y="2628595"/>
                    <a:ext cx="1414437" cy="2762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0" dirty="0">
                        <a:solidFill>
                          <a:srgbClr val="CC0000"/>
                        </a:solidFill>
                        <a:latin typeface="+mj-lt"/>
                        <a:cs typeface="Arial" charset="0"/>
                      </a:rPr>
                      <a:t>Intra-cardiac ECG</a:t>
                    </a:r>
                  </a:p>
                </p:txBody>
              </p:sp>
              <p:sp>
                <p:nvSpPr>
                  <p:cNvPr id="321" name="TextBox 320"/>
                  <p:cNvSpPr txBox="1"/>
                  <p:nvPr/>
                </p:nvSpPr>
                <p:spPr>
                  <a:xfrm>
                    <a:off x="7632790" y="2306258"/>
                    <a:ext cx="1365225" cy="2762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Position (8KHz)</a:t>
                    </a:r>
                  </a:p>
                </p:txBody>
              </p:sp>
            </p:grpSp>
            <p:grpSp>
              <p:nvGrpSpPr>
                <p:cNvPr id="8226" name="Group 327"/>
                <p:cNvGrpSpPr>
                  <a:grpSpLocks/>
                </p:cNvGrpSpPr>
                <p:nvPr/>
              </p:nvGrpSpPr>
              <p:grpSpPr bwMode="auto">
                <a:xfrm>
                  <a:off x="7426330" y="4213192"/>
                  <a:ext cx="1801642" cy="981336"/>
                  <a:chOff x="7324726" y="2181226"/>
                  <a:chExt cx="1801642" cy="981336"/>
                </a:xfrm>
              </p:grpSpPr>
              <p:grpSp>
                <p:nvGrpSpPr>
                  <p:cNvPr id="8237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7324726" y="2181226"/>
                    <a:ext cx="1497748" cy="981336"/>
                    <a:chOff x="7324726" y="2181226"/>
                    <a:chExt cx="1497748" cy="981336"/>
                  </a:xfrm>
                </p:grpSpPr>
                <p:grpSp>
                  <p:nvGrpSpPr>
                    <p:cNvPr id="8240" name="Group 2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24726" y="2181226"/>
                      <a:ext cx="1136649" cy="814962"/>
                      <a:chOff x="7324726" y="2181226"/>
                      <a:chExt cx="1136649" cy="814962"/>
                    </a:xfrm>
                  </p:grpSpPr>
                  <p:grpSp>
                    <p:nvGrpSpPr>
                      <p:cNvPr id="8242" name="Group 2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24726" y="2228854"/>
                        <a:ext cx="686562" cy="767334"/>
                        <a:chOff x="7467601" y="2600329"/>
                        <a:chExt cx="686562" cy="767334"/>
                      </a:xfrm>
                    </p:grpSpPr>
                    <p:cxnSp>
                      <p:nvCxnSpPr>
                        <p:cNvPr id="8244" name="Elbow Connector 33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7467601" y="3038479"/>
                          <a:ext cx="667512" cy="329184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noFill/>
                        <a:ln w="28575" algn="ctr">
                          <a:solidFill>
                            <a:schemeClr val="tx1"/>
                          </a:solidFill>
                          <a:round/>
                          <a:headEnd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337" name="Elbow Connector 336"/>
                        <p:cNvCxnSpPr/>
                        <p:nvPr/>
                      </p:nvCxnSpPr>
                      <p:spPr bwMode="auto">
                        <a:xfrm>
                          <a:off x="7486651" y="2600329"/>
                          <a:ext cx="667512" cy="329184"/>
                        </a:xfrm>
                        <a:prstGeom prst="bentConnector3">
                          <a:avLst/>
                        </a:prstGeom>
                        <a:no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arrow"/>
                        </a:ln>
                        <a:effectLst/>
                        <a:scene3d>
                          <a:camera prst="orthographicFront">
                            <a:rot lat="10800000" lon="0" rev="0"/>
                          </a:camera>
                          <a:lightRig rig="threePt" dir="t"/>
                        </a:scene3d>
                      </p:spPr>
                    </p:cxnSp>
                  </p:grpSp>
                  <p:sp>
                    <p:nvSpPr>
                      <p:cNvPr id="335" name="Freeform 334"/>
                      <p:cNvSpPr/>
                      <p:nvPr/>
                    </p:nvSpPr>
                    <p:spPr bwMode="auto">
                      <a:xfrm>
                        <a:off x="8034192" y="2181748"/>
                        <a:ext cx="427030" cy="319161"/>
                      </a:xfrm>
                      <a:custGeom>
                        <a:avLst/>
                        <a:gdLst>
                          <a:gd name="connsiteX0" fmla="*/ 0 w 1175657"/>
                          <a:gd name="connsiteY0" fmla="*/ 558800 h 1059543"/>
                          <a:gd name="connsiteX1" fmla="*/ 130629 w 1175657"/>
                          <a:gd name="connsiteY1" fmla="*/ 7257 h 1059543"/>
                          <a:gd name="connsiteX2" fmla="*/ 246743 w 1175657"/>
                          <a:gd name="connsiteY2" fmla="*/ 558800 h 1059543"/>
                          <a:gd name="connsiteX3" fmla="*/ 319314 w 1175657"/>
                          <a:gd name="connsiteY3" fmla="*/ 1037772 h 1059543"/>
                          <a:gd name="connsiteX4" fmla="*/ 464457 w 1175657"/>
                          <a:gd name="connsiteY4" fmla="*/ 544286 h 1059543"/>
                          <a:gd name="connsiteX5" fmla="*/ 580572 w 1175657"/>
                          <a:gd name="connsiteY5" fmla="*/ 7257 h 1059543"/>
                          <a:gd name="connsiteX6" fmla="*/ 711200 w 1175657"/>
                          <a:gd name="connsiteY6" fmla="*/ 558800 h 1059543"/>
                          <a:gd name="connsiteX7" fmla="*/ 798286 w 1175657"/>
                          <a:gd name="connsiteY7" fmla="*/ 1052286 h 1059543"/>
                          <a:gd name="connsiteX8" fmla="*/ 943429 w 1175657"/>
                          <a:gd name="connsiteY8" fmla="*/ 515257 h 1059543"/>
                          <a:gd name="connsiteX9" fmla="*/ 1030514 w 1175657"/>
                          <a:gd name="connsiteY9" fmla="*/ 7257 h 1059543"/>
                          <a:gd name="connsiteX10" fmla="*/ 1175657 w 1175657"/>
                          <a:gd name="connsiteY10" fmla="*/ 558800 h 10595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75657" h="1059543">
                            <a:moveTo>
                              <a:pt x="0" y="558800"/>
                            </a:moveTo>
                            <a:cubicBezTo>
                              <a:pt x="44752" y="283028"/>
                              <a:pt x="89505" y="7257"/>
                              <a:pt x="130629" y="7257"/>
                            </a:cubicBezTo>
                            <a:cubicBezTo>
                              <a:pt x="171753" y="7257"/>
                              <a:pt x="215296" y="387048"/>
                              <a:pt x="246743" y="558800"/>
                            </a:cubicBezTo>
                            <a:cubicBezTo>
                              <a:pt x="278190" y="730552"/>
                              <a:pt x="283028" y="1040191"/>
                              <a:pt x="319314" y="1037772"/>
                            </a:cubicBezTo>
                            <a:cubicBezTo>
                              <a:pt x="355600" y="1035353"/>
                              <a:pt x="420914" y="716038"/>
                              <a:pt x="464457" y="544286"/>
                            </a:cubicBezTo>
                            <a:cubicBezTo>
                              <a:pt x="508000" y="372534"/>
                              <a:pt x="539448" y="4838"/>
                              <a:pt x="580572" y="7257"/>
                            </a:cubicBezTo>
                            <a:cubicBezTo>
                              <a:pt x="621696" y="9676"/>
                              <a:pt x="674914" y="384628"/>
                              <a:pt x="711200" y="558800"/>
                            </a:cubicBezTo>
                            <a:cubicBezTo>
                              <a:pt x="747486" y="732972"/>
                              <a:pt x="759581" y="1059543"/>
                              <a:pt x="798286" y="1052286"/>
                            </a:cubicBezTo>
                            <a:cubicBezTo>
                              <a:pt x="836991" y="1045029"/>
                              <a:pt x="904724" y="689428"/>
                              <a:pt x="943429" y="515257"/>
                            </a:cubicBezTo>
                            <a:cubicBezTo>
                              <a:pt x="982134" y="341086"/>
                              <a:pt x="991809" y="0"/>
                              <a:pt x="1030514" y="7257"/>
                            </a:cubicBezTo>
                            <a:cubicBezTo>
                              <a:pt x="1069219" y="14514"/>
                              <a:pt x="1122438" y="286657"/>
                              <a:pt x="1175657" y="55880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pic>
                  <p:nvPicPr>
                    <p:cNvPr id="8241" name="Picture 332" descr="ekg-signal-hi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54423" y="2667000"/>
                      <a:ext cx="868051" cy="4955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330" name="TextBox 329"/>
                  <p:cNvSpPr txBox="1"/>
                  <p:nvPr/>
                </p:nvSpPr>
                <p:spPr>
                  <a:xfrm>
                    <a:off x="7711935" y="2629526"/>
                    <a:ext cx="1414436" cy="2762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0" dirty="0">
                        <a:solidFill>
                          <a:srgbClr val="CC0000"/>
                        </a:solidFill>
                        <a:latin typeface="+mj-lt"/>
                        <a:cs typeface="Arial" charset="0"/>
                      </a:rPr>
                      <a:t>Intra-cardiac ECG</a:t>
                    </a:r>
                  </a:p>
                </p:txBody>
              </p:sp>
              <p:sp>
                <p:nvSpPr>
                  <p:cNvPr id="331" name="TextBox 330"/>
                  <p:cNvSpPr txBox="1"/>
                  <p:nvPr/>
                </p:nvSpPr>
                <p:spPr>
                  <a:xfrm>
                    <a:off x="7632561" y="2378643"/>
                    <a:ext cx="1365225" cy="277877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Position (8KHz)</a:t>
                    </a:r>
                  </a:p>
                </p:txBody>
              </p:sp>
            </p:grpSp>
            <p:grpSp>
              <p:nvGrpSpPr>
                <p:cNvPr id="8227" name="Group 337"/>
                <p:cNvGrpSpPr>
                  <a:grpSpLocks/>
                </p:cNvGrpSpPr>
                <p:nvPr/>
              </p:nvGrpSpPr>
              <p:grpSpPr bwMode="auto">
                <a:xfrm>
                  <a:off x="7477132" y="5207404"/>
                  <a:ext cx="1801642" cy="981336"/>
                  <a:chOff x="7324726" y="2181226"/>
                  <a:chExt cx="1801642" cy="981336"/>
                </a:xfrm>
              </p:grpSpPr>
              <p:grpSp>
                <p:nvGrpSpPr>
                  <p:cNvPr id="822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7324726" y="2181226"/>
                    <a:ext cx="1497748" cy="981336"/>
                    <a:chOff x="7324726" y="2181226"/>
                    <a:chExt cx="1497748" cy="981336"/>
                  </a:xfrm>
                </p:grpSpPr>
                <p:grpSp>
                  <p:nvGrpSpPr>
                    <p:cNvPr id="8231" name="Group 2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324726" y="2181226"/>
                      <a:ext cx="1136649" cy="814962"/>
                      <a:chOff x="7324726" y="2181226"/>
                      <a:chExt cx="1136649" cy="814962"/>
                    </a:xfrm>
                  </p:grpSpPr>
                  <p:grpSp>
                    <p:nvGrpSpPr>
                      <p:cNvPr id="8233" name="Group 2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7324726" y="2228854"/>
                        <a:ext cx="686562" cy="767334"/>
                        <a:chOff x="7467601" y="2600329"/>
                        <a:chExt cx="686562" cy="767334"/>
                      </a:xfrm>
                    </p:grpSpPr>
                    <p:cxnSp>
                      <p:nvCxnSpPr>
                        <p:cNvPr id="8235" name="Elbow Connector 345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7467601" y="3038479"/>
                          <a:ext cx="667512" cy="329184"/>
                        </a:xfrm>
                        <a:prstGeom prst="bentConnector3">
                          <a:avLst>
                            <a:gd name="adj1" fmla="val 50000"/>
                          </a:avLst>
                        </a:prstGeom>
                        <a:noFill/>
                        <a:ln w="28575" algn="ctr">
                          <a:solidFill>
                            <a:schemeClr val="tx1"/>
                          </a:solidFill>
                          <a:round/>
                          <a:headEnd/>
                          <a:tailEnd type="arrow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  <p:cxnSp>
                      <p:nvCxnSpPr>
                        <p:cNvPr id="347" name="Elbow Connector 346"/>
                        <p:cNvCxnSpPr/>
                        <p:nvPr/>
                      </p:nvCxnSpPr>
                      <p:spPr bwMode="auto">
                        <a:xfrm>
                          <a:off x="7486651" y="2600329"/>
                          <a:ext cx="667512" cy="329184"/>
                        </a:xfrm>
                        <a:prstGeom prst="bentConnector3">
                          <a:avLst/>
                        </a:prstGeom>
                        <a:noFill/>
                        <a:ln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arrow"/>
                        </a:ln>
                        <a:effectLst/>
                        <a:scene3d>
                          <a:camera prst="orthographicFront">
                            <a:rot lat="10800000" lon="0" rev="0"/>
                          </a:camera>
                          <a:lightRig rig="threePt" dir="t"/>
                        </a:scene3d>
                      </p:spPr>
                    </p:cxnSp>
                  </p:grpSp>
                  <p:sp>
                    <p:nvSpPr>
                      <p:cNvPr id="345" name="Freeform 344"/>
                      <p:cNvSpPr/>
                      <p:nvPr/>
                    </p:nvSpPr>
                    <p:spPr bwMode="auto">
                      <a:xfrm>
                        <a:off x="8034189" y="2181539"/>
                        <a:ext cx="427030" cy="319161"/>
                      </a:xfrm>
                      <a:custGeom>
                        <a:avLst/>
                        <a:gdLst>
                          <a:gd name="connsiteX0" fmla="*/ 0 w 1175657"/>
                          <a:gd name="connsiteY0" fmla="*/ 558800 h 1059543"/>
                          <a:gd name="connsiteX1" fmla="*/ 130629 w 1175657"/>
                          <a:gd name="connsiteY1" fmla="*/ 7257 h 1059543"/>
                          <a:gd name="connsiteX2" fmla="*/ 246743 w 1175657"/>
                          <a:gd name="connsiteY2" fmla="*/ 558800 h 1059543"/>
                          <a:gd name="connsiteX3" fmla="*/ 319314 w 1175657"/>
                          <a:gd name="connsiteY3" fmla="*/ 1037772 h 1059543"/>
                          <a:gd name="connsiteX4" fmla="*/ 464457 w 1175657"/>
                          <a:gd name="connsiteY4" fmla="*/ 544286 h 1059543"/>
                          <a:gd name="connsiteX5" fmla="*/ 580572 w 1175657"/>
                          <a:gd name="connsiteY5" fmla="*/ 7257 h 1059543"/>
                          <a:gd name="connsiteX6" fmla="*/ 711200 w 1175657"/>
                          <a:gd name="connsiteY6" fmla="*/ 558800 h 1059543"/>
                          <a:gd name="connsiteX7" fmla="*/ 798286 w 1175657"/>
                          <a:gd name="connsiteY7" fmla="*/ 1052286 h 1059543"/>
                          <a:gd name="connsiteX8" fmla="*/ 943429 w 1175657"/>
                          <a:gd name="connsiteY8" fmla="*/ 515257 h 1059543"/>
                          <a:gd name="connsiteX9" fmla="*/ 1030514 w 1175657"/>
                          <a:gd name="connsiteY9" fmla="*/ 7257 h 1059543"/>
                          <a:gd name="connsiteX10" fmla="*/ 1175657 w 1175657"/>
                          <a:gd name="connsiteY10" fmla="*/ 558800 h 10595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1175657" h="1059543">
                            <a:moveTo>
                              <a:pt x="0" y="558800"/>
                            </a:moveTo>
                            <a:cubicBezTo>
                              <a:pt x="44752" y="283028"/>
                              <a:pt x="89505" y="7257"/>
                              <a:pt x="130629" y="7257"/>
                            </a:cubicBezTo>
                            <a:cubicBezTo>
                              <a:pt x="171753" y="7257"/>
                              <a:pt x="215296" y="387048"/>
                              <a:pt x="246743" y="558800"/>
                            </a:cubicBezTo>
                            <a:cubicBezTo>
                              <a:pt x="278190" y="730552"/>
                              <a:pt x="283028" y="1040191"/>
                              <a:pt x="319314" y="1037772"/>
                            </a:cubicBezTo>
                            <a:cubicBezTo>
                              <a:pt x="355600" y="1035353"/>
                              <a:pt x="420914" y="716038"/>
                              <a:pt x="464457" y="544286"/>
                            </a:cubicBezTo>
                            <a:cubicBezTo>
                              <a:pt x="508000" y="372534"/>
                              <a:pt x="539448" y="4838"/>
                              <a:pt x="580572" y="7257"/>
                            </a:cubicBezTo>
                            <a:cubicBezTo>
                              <a:pt x="621696" y="9676"/>
                              <a:pt x="674914" y="384628"/>
                              <a:pt x="711200" y="558800"/>
                            </a:cubicBezTo>
                            <a:cubicBezTo>
                              <a:pt x="747486" y="732972"/>
                              <a:pt x="759581" y="1059543"/>
                              <a:pt x="798286" y="1052286"/>
                            </a:cubicBezTo>
                            <a:cubicBezTo>
                              <a:pt x="836991" y="1045029"/>
                              <a:pt x="904724" y="689428"/>
                              <a:pt x="943429" y="515257"/>
                            </a:cubicBezTo>
                            <a:cubicBezTo>
                              <a:pt x="982134" y="341086"/>
                              <a:pt x="991809" y="0"/>
                              <a:pt x="1030514" y="7257"/>
                            </a:cubicBezTo>
                            <a:cubicBezTo>
                              <a:pt x="1069219" y="14514"/>
                              <a:pt x="1122438" y="286657"/>
                              <a:pt x="1175657" y="55880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anchor="ctr"/>
                      <a:lstStyle/>
                      <a:p>
                        <a:pPr algn="ctr">
                          <a:defRPr/>
                        </a:pPr>
                        <a:endParaRPr lang="en-US"/>
                      </a:p>
                    </p:txBody>
                  </p:sp>
                </p:grpSp>
                <p:pic>
                  <p:nvPicPr>
                    <p:cNvPr id="8232" name="Picture 342" descr="ekg-signal-hi.png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954423" y="2667000"/>
                      <a:ext cx="868051" cy="4955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sp>
                <p:nvSpPr>
                  <p:cNvPr id="340" name="TextBox 339"/>
                  <p:cNvSpPr txBox="1"/>
                  <p:nvPr/>
                </p:nvSpPr>
                <p:spPr>
                  <a:xfrm>
                    <a:off x="7711932" y="2629317"/>
                    <a:ext cx="1414436" cy="27628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b="0" dirty="0">
                        <a:solidFill>
                          <a:srgbClr val="CC0000"/>
                        </a:solidFill>
                        <a:latin typeface="+mj-lt"/>
                        <a:cs typeface="Arial" charset="0"/>
                      </a:rPr>
                      <a:t>Intra-cardiac ECG</a:t>
                    </a:r>
                  </a:p>
                </p:txBody>
              </p:sp>
              <p:sp>
                <p:nvSpPr>
                  <p:cNvPr id="341" name="TextBox 340"/>
                  <p:cNvSpPr txBox="1"/>
                  <p:nvPr/>
                </p:nvSpPr>
                <p:spPr>
                  <a:xfrm>
                    <a:off x="7632558" y="2392725"/>
                    <a:ext cx="1365225" cy="277876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200" dirty="0">
                        <a:solidFill>
                          <a:schemeClr val="tx1"/>
                        </a:solidFill>
                        <a:latin typeface="+mj-lt"/>
                        <a:cs typeface="Arial" charset="0"/>
                      </a:rPr>
                      <a:t>Position (8KHz)</a:t>
                    </a:r>
                  </a:p>
                </p:txBody>
              </p:sp>
            </p:grpSp>
          </p:grpSp>
          <p:pic>
            <p:nvPicPr>
              <p:cNvPr id="209" name="Picture 208" descr="catheter.jpg"/>
              <p:cNvPicPr>
                <a:picLocks noChangeAspect="1"/>
              </p:cNvPicPr>
              <p:nvPr/>
            </p:nvPicPr>
            <p:blipFill>
              <a:blip r:embed="rId5" cstate="print"/>
              <a:srcRect l="49371" r="41143" b="69189"/>
              <a:stretch>
                <a:fillRect/>
              </a:stretch>
            </p:blipFill>
            <p:spPr>
              <a:xfrm>
                <a:off x="3611880" y="3474720"/>
                <a:ext cx="180223" cy="371384"/>
              </a:xfrm>
              <a:prstGeom prst="rect">
                <a:avLst/>
              </a:prstGeom>
              <a:solidFill>
                <a:schemeClr val="bg1">
                  <a:lumMod val="95000"/>
                  <a:alpha val="50000"/>
                </a:schemeClr>
              </a:solidFill>
              <a:effectLst>
                <a:outerShdw blurRad="50800" dist="50800" dir="5400000" algn="ctr" rotWithShape="0">
                  <a:srgbClr val="000000">
                    <a:alpha val="0"/>
                  </a:srgbClr>
                </a:outerShdw>
              </a:effectLst>
              <a:scene3d>
                <a:camera prst="orthographicFront">
                  <a:rot lat="0" lon="0" rev="1200000"/>
                </a:camera>
                <a:lightRig rig="threePt" dir="t"/>
              </a:scene3d>
            </p:spPr>
          </p:pic>
          <p:sp>
            <p:nvSpPr>
              <p:cNvPr id="234" name="Freeform 233"/>
              <p:cNvSpPr/>
              <p:nvPr/>
            </p:nvSpPr>
            <p:spPr bwMode="auto">
              <a:xfrm>
                <a:off x="3829050" y="3425879"/>
                <a:ext cx="69850" cy="522349"/>
              </a:xfrm>
              <a:custGeom>
                <a:avLst/>
                <a:gdLst>
                  <a:gd name="connsiteX0" fmla="*/ 31922 w 70022"/>
                  <a:gd name="connsiteY0" fmla="*/ 0 h 521756"/>
                  <a:gd name="connsiteX1" fmla="*/ 25572 w 70022"/>
                  <a:gd name="connsiteY1" fmla="*/ 60325 h 521756"/>
                  <a:gd name="connsiteX2" fmla="*/ 22397 w 70022"/>
                  <a:gd name="connsiteY2" fmla="*/ 69850 h 521756"/>
                  <a:gd name="connsiteX3" fmla="*/ 16047 w 70022"/>
                  <a:gd name="connsiteY3" fmla="*/ 117475 h 521756"/>
                  <a:gd name="connsiteX4" fmla="*/ 9697 w 70022"/>
                  <a:gd name="connsiteY4" fmla="*/ 136525 h 521756"/>
                  <a:gd name="connsiteX5" fmla="*/ 6522 w 70022"/>
                  <a:gd name="connsiteY5" fmla="*/ 158750 h 521756"/>
                  <a:gd name="connsiteX6" fmla="*/ 3347 w 70022"/>
                  <a:gd name="connsiteY6" fmla="*/ 168275 h 521756"/>
                  <a:gd name="connsiteX7" fmla="*/ 6522 w 70022"/>
                  <a:gd name="connsiteY7" fmla="*/ 263525 h 521756"/>
                  <a:gd name="connsiteX8" fmla="*/ 16047 w 70022"/>
                  <a:gd name="connsiteY8" fmla="*/ 266700 h 521756"/>
                  <a:gd name="connsiteX9" fmla="*/ 16047 w 70022"/>
                  <a:gd name="connsiteY9" fmla="*/ 241300 h 521756"/>
                  <a:gd name="connsiteX10" fmla="*/ 6522 w 70022"/>
                  <a:gd name="connsiteY10" fmla="*/ 231775 h 521756"/>
                  <a:gd name="connsiteX11" fmla="*/ 3347 w 70022"/>
                  <a:gd name="connsiteY11" fmla="*/ 222250 h 521756"/>
                  <a:gd name="connsiteX12" fmla="*/ 172 w 70022"/>
                  <a:gd name="connsiteY12" fmla="*/ 231775 h 521756"/>
                  <a:gd name="connsiteX13" fmla="*/ 3347 w 70022"/>
                  <a:gd name="connsiteY13" fmla="*/ 254000 h 521756"/>
                  <a:gd name="connsiteX14" fmla="*/ 12872 w 70022"/>
                  <a:gd name="connsiteY14" fmla="*/ 257175 h 521756"/>
                  <a:gd name="connsiteX15" fmla="*/ 16047 w 70022"/>
                  <a:gd name="connsiteY15" fmla="*/ 266700 h 521756"/>
                  <a:gd name="connsiteX16" fmla="*/ 22397 w 70022"/>
                  <a:gd name="connsiteY16" fmla="*/ 304800 h 521756"/>
                  <a:gd name="connsiteX17" fmla="*/ 28747 w 70022"/>
                  <a:gd name="connsiteY17" fmla="*/ 314325 h 521756"/>
                  <a:gd name="connsiteX18" fmla="*/ 31922 w 70022"/>
                  <a:gd name="connsiteY18" fmla="*/ 333375 h 521756"/>
                  <a:gd name="connsiteX19" fmla="*/ 35097 w 70022"/>
                  <a:gd name="connsiteY19" fmla="*/ 361950 h 521756"/>
                  <a:gd name="connsiteX20" fmla="*/ 41447 w 70022"/>
                  <a:gd name="connsiteY20" fmla="*/ 381000 h 521756"/>
                  <a:gd name="connsiteX21" fmla="*/ 44622 w 70022"/>
                  <a:gd name="connsiteY21" fmla="*/ 390525 h 521756"/>
                  <a:gd name="connsiteX22" fmla="*/ 47797 w 70022"/>
                  <a:gd name="connsiteY22" fmla="*/ 403225 h 521756"/>
                  <a:gd name="connsiteX23" fmla="*/ 50972 w 70022"/>
                  <a:gd name="connsiteY23" fmla="*/ 412750 h 521756"/>
                  <a:gd name="connsiteX24" fmla="*/ 57322 w 70022"/>
                  <a:gd name="connsiteY24" fmla="*/ 463550 h 521756"/>
                  <a:gd name="connsiteX25" fmla="*/ 63672 w 70022"/>
                  <a:gd name="connsiteY25" fmla="*/ 473075 h 521756"/>
                  <a:gd name="connsiteX26" fmla="*/ 70022 w 70022"/>
                  <a:gd name="connsiteY26" fmla="*/ 520700 h 521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0022" h="521756">
                    <a:moveTo>
                      <a:pt x="31922" y="0"/>
                    </a:moveTo>
                    <a:cubicBezTo>
                      <a:pt x="30038" y="26371"/>
                      <a:pt x="31051" y="38408"/>
                      <a:pt x="25572" y="60325"/>
                    </a:cubicBezTo>
                    <a:cubicBezTo>
                      <a:pt x="24760" y="63572"/>
                      <a:pt x="23455" y="66675"/>
                      <a:pt x="22397" y="69850"/>
                    </a:cubicBezTo>
                    <a:cubicBezTo>
                      <a:pt x="20868" y="85140"/>
                      <a:pt x="20200" y="102246"/>
                      <a:pt x="16047" y="117475"/>
                    </a:cubicBezTo>
                    <a:cubicBezTo>
                      <a:pt x="14286" y="123933"/>
                      <a:pt x="9697" y="136525"/>
                      <a:pt x="9697" y="136525"/>
                    </a:cubicBezTo>
                    <a:cubicBezTo>
                      <a:pt x="8639" y="143933"/>
                      <a:pt x="7990" y="151412"/>
                      <a:pt x="6522" y="158750"/>
                    </a:cubicBezTo>
                    <a:cubicBezTo>
                      <a:pt x="5866" y="162032"/>
                      <a:pt x="3347" y="164928"/>
                      <a:pt x="3347" y="168275"/>
                    </a:cubicBezTo>
                    <a:cubicBezTo>
                      <a:pt x="3347" y="200043"/>
                      <a:pt x="2457" y="232019"/>
                      <a:pt x="6522" y="263525"/>
                    </a:cubicBezTo>
                    <a:cubicBezTo>
                      <a:pt x="6950" y="266844"/>
                      <a:pt x="12872" y="265642"/>
                      <a:pt x="16047" y="266700"/>
                    </a:cubicBezTo>
                    <a:cubicBezTo>
                      <a:pt x="19503" y="256332"/>
                      <a:pt x="22177" y="253560"/>
                      <a:pt x="16047" y="241300"/>
                    </a:cubicBezTo>
                    <a:cubicBezTo>
                      <a:pt x="14039" y="237284"/>
                      <a:pt x="9697" y="234950"/>
                      <a:pt x="6522" y="231775"/>
                    </a:cubicBezTo>
                    <a:cubicBezTo>
                      <a:pt x="5464" y="228600"/>
                      <a:pt x="6694" y="222250"/>
                      <a:pt x="3347" y="222250"/>
                    </a:cubicBezTo>
                    <a:cubicBezTo>
                      <a:pt x="0" y="222250"/>
                      <a:pt x="172" y="228428"/>
                      <a:pt x="172" y="231775"/>
                    </a:cubicBezTo>
                    <a:cubicBezTo>
                      <a:pt x="172" y="239259"/>
                      <a:pt x="0" y="247307"/>
                      <a:pt x="3347" y="254000"/>
                    </a:cubicBezTo>
                    <a:cubicBezTo>
                      <a:pt x="4844" y="256993"/>
                      <a:pt x="9697" y="256117"/>
                      <a:pt x="12872" y="257175"/>
                    </a:cubicBezTo>
                    <a:cubicBezTo>
                      <a:pt x="13930" y="260350"/>
                      <a:pt x="15391" y="263418"/>
                      <a:pt x="16047" y="266700"/>
                    </a:cubicBezTo>
                    <a:cubicBezTo>
                      <a:pt x="16923" y="271078"/>
                      <a:pt x="19963" y="298309"/>
                      <a:pt x="22397" y="304800"/>
                    </a:cubicBezTo>
                    <a:cubicBezTo>
                      <a:pt x="23737" y="308373"/>
                      <a:pt x="26630" y="311150"/>
                      <a:pt x="28747" y="314325"/>
                    </a:cubicBezTo>
                    <a:cubicBezTo>
                      <a:pt x="29805" y="320675"/>
                      <a:pt x="31071" y="326994"/>
                      <a:pt x="31922" y="333375"/>
                    </a:cubicBezTo>
                    <a:cubicBezTo>
                      <a:pt x="33189" y="342875"/>
                      <a:pt x="33217" y="352552"/>
                      <a:pt x="35097" y="361950"/>
                    </a:cubicBezTo>
                    <a:cubicBezTo>
                      <a:pt x="36410" y="368514"/>
                      <a:pt x="39330" y="374650"/>
                      <a:pt x="41447" y="381000"/>
                    </a:cubicBezTo>
                    <a:lnTo>
                      <a:pt x="44622" y="390525"/>
                    </a:lnTo>
                    <a:cubicBezTo>
                      <a:pt x="46002" y="394665"/>
                      <a:pt x="46598" y="399029"/>
                      <a:pt x="47797" y="403225"/>
                    </a:cubicBezTo>
                    <a:cubicBezTo>
                      <a:pt x="48716" y="406443"/>
                      <a:pt x="49914" y="409575"/>
                      <a:pt x="50972" y="412750"/>
                    </a:cubicBezTo>
                    <a:cubicBezTo>
                      <a:pt x="51578" y="420628"/>
                      <a:pt x="50469" y="449843"/>
                      <a:pt x="57322" y="463550"/>
                    </a:cubicBezTo>
                    <a:cubicBezTo>
                      <a:pt x="59029" y="466963"/>
                      <a:pt x="61555" y="469900"/>
                      <a:pt x="63672" y="473075"/>
                    </a:cubicBezTo>
                    <a:cubicBezTo>
                      <a:pt x="66917" y="521756"/>
                      <a:pt x="50937" y="520700"/>
                      <a:pt x="70022" y="520700"/>
                    </a:cubicBezTo>
                  </a:path>
                </a:pathLst>
              </a:cu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algn="ctr">
                  <a:lnSpc>
                    <a:spcPct val="90000"/>
                  </a:lnSpc>
                  <a:spcBef>
                    <a:spcPct val="20000"/>
                  </a:spcBef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</p:grpSp>
        <p:grpSp>
          <p:nvGrpSpPr>
            <p:cNvPr id="8202" name="Group 234"/>
            <p:cNvGrpSpPr>
              <a:grpSpLocks/>
            </p:cNvGrpSpPr>
            <p:nvPr/>
          </p:nvGrpSpPr>
          <p:grpSpPr bwMode="auto">
            <a:xfrm>
              <a:off x="6448425" y="2000250"/>
              <a:ext cx="909223" cy="412749"/>
              <a:chOff x="6391275" y="2000250"/>
              <a:chExt cx="909223" cy="412749"/>
            </a:xfrm>
          </p:grpSpPr>
          <p:cxnSp>
            <p:nvCxnSpPr>
              <p:cNvPr id="207" name="Straight Arrow Connector 206"/>
              <p:cNvCxnSpPr/>
              <p:nvPr/>
            </p:nvCxnSpPr>
            <p:spPr bwMode="auto">
              <a:xfrm rot="16200000" flipH="1">
                <a:off x="6304744" y="2296240"/>
                <a:ext cx="222276" cy="11113"/>
              </a:xfrm>
              <a:prstGeom prst="straightConnector1">
                <a:avLst/>
              </a:prstGeom>
              <a:noFill/>
              <a:ln w="476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  <p:sp>
            <p:nvSpPr>
              <p:cNvPr id="8214" name="TextBox 228"/>
              <p:cNvSpPr txBox="1">
                <a:spLocks noChangeArrowheads="1"/>
              </p:cNvSpPr>
              <p:nvPr/>
            </p:nvSpPr>
            <p:spPr bwMode="auto">
              <a:xfrm>
                <a:off x="6391275" y="2000250"/>
                <a:ext cx="9092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TTL from</a:t>
                </a:r>
              </a:p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Grad &amp; RF</a:t>
                </a:r>
              </a:p>
            </p:txBody>
          </p:sp>
        </p:grpSp>
        <p:grpSp>
          <p:nvGrpSpPr>
            <p:cNvPr id="8203" name="Group 236"/>
            <p:cNvGrpSpPr>
              <a:grpSpLocks/>
            </p:cNvGrpSpPr>
            <p:nvPr/>
          </p:nvGrpSpPr>
          <p:grpSpPr bwMode="auto">
            <a:xfrm>
              <a:off x="6438900" y="3028950"/>
              <a:ext cx="909223" cy="412749"/>
              <a:chOff x="6391275" y="2000250"/>
              <a:chExt cx="909223" cy="412749"/>
            </a:xfrm>
          </p:grpSpPr>
          <p:cxnSp>
            <p:nvCxnSpPr>
              <p:cNvPr id="238" name="Straight Arrow Connector 237"/>
              <p:cNvCxnSpPr/>
              <p:nvPr/>
            </p:nvCxnSpPr>
            <p:spPr bwMode="auto">
              <a:xfrm rot="16200000" flipH="1">
                <a:off x="6304744" y="2296361"/>
                <a:ext cx="222276" cy="11113"/>
              </a:xfrm>
              <a:prstGeom prst="straightConnector1">
                <a:avLst/>
              </a:prstGeom>
              <a:noFill/>
              <a:ln w="476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  <p:sp>
            <p:nvSpPr>
              <p:cNvPr id="8212" name="TextBox 238"/>
              <p:cNvSpPr txBox="1">
                <a:spLocks noChangeArrowheads="1"/>
              </p:cNvSpPr>
              <p:nvPr/>
            </p:nvSpPr>
            <p:spPr bwMode="auto">
              <a:xfrm>
                <a:off x="6391275" y="2000250"/>
                <a:ext cx="9092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TTL from</a:t>
                </a:r>
              </a:p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Grad &amp; RF</a:t>
                </a:r>
              </a:p>
            </p:txBody>
          </p:sp>
        </p:grpSp>
        <p:grpSp>
          <p:nvGrpSpPr>
            <p:cNvPr id="8204" name="Group 240"/>
            <p:cNvGrpSpPr>
              <a:grpSpLocks/>
            </p:cNvGrpSpPr>
            <p:nvPr/>
          </p:nvGrpSpPr>
          <p:grpSpPr bwMode="auto">
            <a:xfrm>
              <a:off x="6486525" y="4029075"/>
              <a:ext cx="909223" cy="412749"/>
              <a:chOff x="6391275" y="2000250"/>
              <a:chExt cx="909223" cy="412749"/>
            </a:xfrm>
          </p:grpSpPr>
          <p:cxnSp>
            <p:nvCxnSpPr>
              <p:cNvPr id="242" name="Straight Arrow Connector 241"/>
              <p:cNvCxnSpPr/>
              <p:nvPr/>
            </p:nvCxnSpPr>
            <p:spPr bwMode="auto">
              <a:xfrm rot="16200000" flipH="1">
                <a:off x="6304744" y="2296479"/>
                <a:ext cx="222276" cy="11113"/>
              </a:xfrm>
              <a:prstGeom prst="straightConnector1">
                <a:avLst/>
              </a:prstGeom>
              <a:noFill/>
              <a:ln w="476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  <p:sp>
            <p:nvSpPr>
              <p:cNvPr id="8210" name="TextBox 242"/>
              <p:cNvSpPr txBox="1">
                <a:spLocks noChangeArrowheads="1"/>
              </p:cNvSpPr>
              <p:nvPr/>
            </p:nvSpPr>
            <p:spPr bwMode="auto">
              <a:xfrm>
                <a:off x="6391275" y="2000250"/>
                <a:ext cx="9092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TTL from</a:t>
                </a:r>
              </a:p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Grad &amp; RF</a:t>
                </a:r>
              </a:p>
            </p:txBody>
          </p:sp>
        </p:grpSp>
        <p:grpSp>
          <p:nvGrpSpPr>
            <p:cNvPr id="8205" name="Group 244"/>
            <p:cNvGrpSpPr>
              <a:grpSpLocks/>
            </p:cNvGrpSpPr>
            <p:nvPr/>
          </p:nvGrpSpPr>
          <p:grpSpPr bwMode="auto">
            <a:xfrm>
              <a:off x="6486525" y="5095875"/>
              <a:ext cx="909223" cy="412749"/>
              <a:chOff x="6391275" y="2000250"/>
              <a:chExt cx="909223" cy="412749"/>
            </a:xfrm>
          </p:grpSpPr>
          <p:cxnSp>
            <p:nvCxnSpPr>
              <p:cNvPr id="246" name="Straight Arrow Connector 245"/>
              <p:cNvCxnSpPr/>
              <p:nvPr/>
            </p:nvCxnSpPr>
            <p:spPr bwMode="auto">
              <a:xfrm rot="16200000" flipH="1">
                <a:off x="6304744" y="2296604"/>
                <a:ext cx="222276" cy="11113"/>
              </a:xfrm>
              <a:prstGeom prst="straightConnector1">
                <a:avLst/>
              </a:prstGeom>
              <a:noFill/>
              <a:ln w="47625" cap="flat" cmpd="sng" algn="ctr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round/>
                <a:headEnd type="none" w="med" len="med"/>
                <a:tailEnd type="stealth"/>
              </a:ln>
              <a:effectLst/>
            </p:spPr>
          </p:cxnSp>
          <p:sp>
            <p:nvSpPr>
              <p:cNvPr id="8208" name="TextBox 246"/>
              <p:cNvSpPr txBox="1">
                <a:spLocks noChangeArrowheads="1"/>
              </p:cNvSpPr>
              <p:nvPr/>
            </p:nvSpPr>
            <p:spPr bwMode="auto">
              <a:xfrm>
                <a:off x="6391275" y="2000250"/>
                <a:ext cx="90922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bg2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TTL from</a:t>
                </a:r>
              </a:p>
              <a:p>
                <a:pPr eaLnBrk="1" hangingPunct="1"/>
                <a:r>
                  <a:rPr lang="en-US" altLang="en-US" sz="1000">
                    <a:solidFill>
                      <a:schemeClr val="tx1"/>
                    </a:solidFill>
                  </a:rPr>
                  <a:t>Grad &amp; RF</a:t>
                </a:r>
              </a:p>
            </p:txBody>
          </p:sp>
        </p:grpSp>
        <p:sp>
          <p:nvSpPr>
            <p:cNvPr id="8206" name="TextBox 7"/>
            <p:cNvSpPr txBox="1">
              <a:spLocks noChangeArrowheads="1"/>
            </p:cNvSpPr>
            <p:nvPr/>
          </p:nvSpPr>
          <p:spPr bwMode="auto">
            <a:xfrm>
              <a:off x="3335369" y="6194999"/>
              <a:ext cx="1400201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bg2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chemeClr val="tx1"/>
                  </a:solidFill>
                  <a:latin typeface="Calibri" panose="020F0502020204030204" pitchFamily="34" charset="0"/>
                </a:rPr>
                <a:t>Penetration  Panel</a:t>
              </a:r>
            </a:p>
            <a:p>
              <a:pPr algn="ctr" eaLnBrk="1" hangingPunct="1"/>
              <a:r>
                <a:rPr lang="en-US" altLang="en-US" sz="1200">
                  <a:solidFill>
                    <a:schemeClr val="tx1"/>
                  </a:solidFill>
                  <a:latin typeface="Calibri" panose="020F0502020204030204" pitchFamily="34" charset="0"/>
                </a:rPr>
                <a:t>Scanner Ground</a:t>
              </a:r>
            </a:p>
          </p:txBody>
        </p:sp>
      </p:grpSp>
      <p:sp>
        <p:nvSpPr>
          <p:cNvPr id="8198" name="TextBox 213"/>
          <p:cNvSpPr txBox="1">
            <a:spLocks noChangeArrowheads="1"/>
          </p:cNvSpPr>
          <p:nvPr/>
        </p:nvSpPr>
        <p:spPr bwMode="auto">
          <a:xfrm>
            <a:off x="2813050" y="1044575"/>
            <a:ext cx="1387475" cy="33972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MRI Room</a:t>
            </a:r>
          </a:p>
        </p:txBody>
      </p:sp>
      <p:sp>
        <p:nvSpPr>
          <p:cNvPr id="8199" name="TextBox 214"/>
          <p:cNvSpPr txBox="1">
            <a:spLocks noChangeArrowheads="1"/>
          </p:cNvSpPr>
          <p:nvPr/>
        </p:nvSpPr>
        <p:spPr bwMode="auto">
          <a:xfrm>
            <a:off x="509588" y="730250"/>
            <a:ext cx="1774825" cy="3381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Control Room</a:t>
            </a:r>
          </a:p>
        </p:txBody>
      </p:sp>
      <p:sp>
        <p:nvSpPr>
          <p:cNvPr id="8200" name="TextBox 215"/>
          <p:cNvSpPr txBox="1">
            <a:spLocks noChangeArrowheads="1"/>
          </p:cNvSpPr>
          <p:nvPr/>
        </p:nvSpPr>
        <p:spPr bwMode="auto">
          <a:xfrm>
            <a:off x="4637088" y="730250"/>
            <a:ext cx="1774825" cy="338138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tx1"/>
                </a:solidFill>
              </a:rPr>
              <a:t>Control Room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6565" y="1678237"/>
            <a:ext cx="4131771" cy="1116307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</a:t>
            </a:r>
          </a:p>
          <a:p>
            <a:r>
              <a:rPr lang="en-US" dirty="0" smtClean="0"/>
              <a:t>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2763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9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90037" y="918611"/>
            <a:ext cx="7138283" cy="4461427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250371" y="683434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17550"/>
          </a:xfrm>
        </p:spPr>
        <p:txBody>
          <a:bodyPr/>
          <a:lstStyle/>
          <a:p>
            <a:pPr algn="l"/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VDT Tracking in MRI during 3T imaging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47688" y="744538"/>
            <a:ext cx="5472112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86424"/>
            <a:ext cx="4557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 smtClean="0">
                <a:solidFill>
                  <a:schemeClr val="tx1"/>
                </a:solidFill>
                <a:latin typeface="+mn-lt"/>
              </a:rPr>
              <a:t>Schmidt et al. Mag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1400" b="0" i="1" dirty="0" err="1">
                <a:solidFill>
                  <a:schemeClr val="tx1"/>
                </a:solidFill>
                <a:latin typeface="+mn-lt"/>
              </a:rPr>
              <a:t>Reson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. Med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2014;71: 1197–1209</a:t>
            </a:r>
          </a:p>
        </p:txBody>
      </p:sp>
      <p:grpSp>
        <p:nvGrpSpPr>
          <p:cNvPr id="8" name="Group 27"/>
          <p:cNvGrpSpPr>
            <a:grpSpLocks noChangeAspect="1"/>
          </p:cNvGrpSpPr>
          <p:nvPr/>
        </p:nvGrpSpPr>
        <p:grpSpPr bwMode="auto">
          <a:xfrm>
            <a:off x="7323201" y="4608586"/>
            <a:ext cx="1820799" cy="1521079"/>
            <a:chOff x="374904" y="1326657"/>
            <a:chExt cx="3087054" cy="2578593"/>
          </a:xfrm>
        </p:grpSpPr>
        <p:pic>
          <p:nvPicPr>
            <p:cNvPr id="9" name="Picture 2" descr="C:\Documents and Settings\Administrator\My Documents\word\BWH\St Jude Collaboration\NavX Project &amp; experiments performed\catheter pictures 05022012\SAM_1136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0" t="37334" r="73750"/>
            <a:stretch>
              <a:fillRect/>
            </a:stretch>
          </p:blipFill>
          <p:spPr bwMode="auto">
            <a:xfrm>
              <a:off x="374904" y="1326657"/>
              <a:ext cx="859536" cy="25785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Documents and Settings\Administrator\My Documents\word\BWH\St Jude Collaboration\NavX Project &amp; experiments performed\catheter pictures 05022012\SAM_1138.JPG"/>
            <p:cNvPicPr>
              <a:picLocks noChangeAspect="1" noChangeArrowheads="1"/>
            </p:cNvPicPr>
            <p:nvPr/>
          </p:nvPicPr>
          <p:blipFill>
            <a:blip r:embed="rId6" cstate="print"/>
            <a:srcRect l="17500" t="9333" r="10250" b="7556"/>
            <a:stretch>
              <a:fillRect/>
            </a:stretch>
          </p:blipFill>
          <p:spPr bwMode="auto">
            <a:xfrm>
              <a:off x="819342" y="1756584"/>
              <a:ext cx="2642616" cy="1709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</p:pic>
      </p:grp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6524452" y="6224814"/>
            <a:ext cx="2611437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chemeClr val="tx1"/>
                </a:solidFill>
                <a:latin typeface="+mj-lt"/>
              </a:rPr>
              <a:t>Irrigated Deflectable EP catheter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371" y="5599373"/>
            <a:ext cx="4042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Display on St. Jude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</a:rPr>
              <a:t>NavX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Three catheters tracked at 20 fps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Tracking &amp; mapping simultaneously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7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 txBox="1">
            <a:spLocks noGrp="1" noChangeArrowheads="1"/>
          </p:cNvSpPr>
          <p:nvPr/>
        </p:nvSpPr>
        <p:spPr bwMode="auto">
          <a:xfrm>
            <a:off x="7010400" y="63833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1285FA1-6343-49E6-891F-CAEA1D445AE4}" type="slidenum">
              <a:rPr lang="en-US" altLang="en-US" sz="1400"/>
              <a:pPr algn="r" eaLnBrk="1" hangingPunct="1"/>
              <a:t>15</a:t>
            </a:fld>
            <a:endParaRPr lang="en-US" altLang="en-US" sz="140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5613" y="0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EAM During &amp; Outside MRI: Comparison</a:t>
            </a:r>
          </a:p>
        </p:txBody>
      </p:sp>
      <p:sp>
        <p:nvSpPr>
          <p:cNvPr id="12292" name="TextBox 25"/>
          <p:cNvSpPr txBox="1">
            <a:spLocks noChangeArrowheads="1"/>
          </p:cNvSpPr>
          <p:nvPr/>
        </p:nvSpPr>
        <p:spPr bwMode="auto">
          <a:xfrm>
            <a:off x="84138" y="1030288"/>
            <a:ext cx="2890837" cy="425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 Catheter Tracking over 60-80% of sequence. </a:t>
            </a:r>
            <a:endParaRPr lang="en-US" altLang="en-US" sz="1800" b="0" dirty="0" smtClean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Locations 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en-US" sz="18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800" b="0" dirty="0" err="1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) Scan vs. No scan  Mean: 0.33</a:t>
            </a: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 0.37mm      SD: 0.23 </a:t>
            </a: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18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0.45mm</a:t>
            </a:r>
          </a:p>
          <a:p>
            <a:pPr marL="285750" indent="-285750" eaLnBrk="1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en-US" sz="18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en-US" altLang="en-US" sz="1800" b="0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en-US" altLang="en-US" sz="18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) Inside vs Outside Mean deviation &lt;0.6mm   </a:t>
            </a:r>
            <a:endParaRPr lang="en-US" altLang="en-US" sz="1800" b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sz="1800" b="0" u="sng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8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Current </a:t>
            </a: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Limitations: When TR&lt;32msec          (1) TR extension               (2) imaging-pauses</a:t>
            </a:r>
            <a:endParaRPr lang="en-GB" altLang="en-US" sz="18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514350" y="663575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2294" name="Picture 10" descr="C:\Documents and Settings\Zion Tse\Desktop\Job Apps#083111\Interviews\Georgia\Publications\NCIGT\VoltageTracking\Slide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1049338"/>
            <a:ext cx="31162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C:\Documents and Settings\Zion Tse\Desktop\Job Apps#083111\Interviews\Georgia\Publications\NCIGT\VoltageTracking\Slide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1057275"/>
            <a:ext cx="3116263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:\Documents and Settings\Zion Tse\Desktop\Job Apps#083111\Interviews\Georgia\Publications\NCIGT\VoltageTracking\Slide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4125913"/>
            <a:ext cx="3125788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5" descr="SCMR_NavX_Statistics#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4125913"/>
            <a:ext cx="3133725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25"/>
          <p:cNvSpPr txBox="1">
            <a:spLocks noChangeArrowheads="1"/>
          </p:cNvSpPr>
          <p:nvPr/>
        </p:nvSpPr>
        <p:spPr bwMode="auto">
          <a:xfrm>
            <a:off x="3511550" y="695325"/>
            <a:ext cx="1951038" cy="34131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EAM During MRI</a:t>
            </a:r>
            <a:endParaRPr lang="en-GB" altLang="en-US" sz="18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9" name="TextBox 25"/>
          <p:cNvSpPr txBox="1">
            <a:spLocks noChangeArrowheads="1"/>
          </p:cNvSpPr>
          <p:nvPr/>
        </p:nvSpPr>
        <p:spPr bwMode="auto">
          <a:xfrm>
            <a:off x="3371850" y="3773488"/>
            <a:ext cx="2068513" cy="3413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EAM outside MRI</a:t>
            </a:r>
            <a:endParaRPr lang="en-GB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6159500" y="684213"/>
            <a:ext cx="2984500" cy="36988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EAM registered with MRA* </a:t>
            </a:r>
            <a:endParaRPr lang="en-US" altLang="en-US" sz="1800"/>
          </a:p>
        </p:txBody>
      </p:sp>
      <p:sp>
        <p:nvSpPr>
          <p:cNvPr id="12301" name="Rectangle 3"/>
          <p:cNvSpPr>
            <a:spLocks noChangeArrowheads="1"/>
          </p:cNvSpPr>
          <p:nvPr/>
        </p:nvSpPr>
        <p:spPr bwMode="auto">
          <a:xfrm>
            <a:off x="6554788" y="3760788"/>
            <a:ext cx="2044700" cy="3429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1800" b="0">
                <a:solidFill>
                  <a:schemeClr val="tx1"/>
                </a:solidFill>
                <a:latin typeface="Arial" panose="020B0604020202020204" pitchFamily="34" charset="0"/>
              </a:rPr>
              <a:t>Location deviation</a:t>
            </a:r>
            <a:endParaRPr lang="en-GB" altLang="en-US" sz="18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6065838"/>
            <a:ext cx="2754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tx1"/>
                </a:solidFill>
                <a:cs typeface="Arial" charset="0"/>
              </a:rPr>
              <a:t>* West JJ,</a:t>
            </a:r>
            <a:r>
              <a:rPr lang="en-US" sz="1400" i="1" dirty="0">
                <a:cs typeface="Arial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+mn-lt"/>
                <a:cs typeface="Arial" charset="0"/>
              </a:rPr>
              <a:t>Cardiovasc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+mn-lt"/>
                <a:cs typeface="Arial" charset="0"/>
              </a:rPr>
              <a:t>Electrophysiol</a:t>
            </a:r>
            <a:r>
              <a:rPr lang="en-US" sz="1400" i="1" dirty="0">
                <a:solidFill>
                  <a:schemeClr val="tx1"/>
                </a:solidFill>
                <a:latin typeface="+mn-lt"/>
                <a:cs typeface="Arial" charset="0"/>
              </a:rPr>
              <a:t> 2010; 21, 81-87</a:t>
            </a:r>
            <a:endParaRPr lang="en-US" sz="14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693163"/>
      </p:ext>
    </p:extLst>
  </p:cSld>
  <p:clrMapOvr>
    <a:masterClrMapping/>
  </p:clrMapOvr>
  <p:transition spd="med" advClick="0" advTm="5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 txBox="1">
            <a:spLocks noGrp="1" noChangeArrowheads="1"/>
          </p:cNvSpPr>
          <p:nvPr/>
        </p:nvSpPr>
        <p:spPr bwMode="auto">
          <a:xfrm>
            <a:off x="6970713" y="644683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8AE564E-7C3A-4FD1-8592-C1370163B73D}" type="slidenum">
              <a:rPr lang="en-US" altLang="en-US" sz="1400"/>
              <a:pPr algn="r" eaLnBrk="1" hangingPunct="1"/>
              <a:t>16</a:t>
            </a:fld>
            <a:endParaRPr lang="en-US" altLang="en-US" sz="140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5562" y="-28349"/>
            <a:ext cx="8229600" cy="106045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VDT Catheters during MRI Imaging</a:t>
            </a:r>
            <a:b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un-gated axial SSFP</a:t>
            </a:r>
          </a:p>
        </p:txBody>
      </p:sp>
      <p:cxnSp>
        <p:nvCxnSpPr>
          <p:cNvPr id="14340" name="Straight Arrow Connector 19"/>
          <p:cNvCxnSpPr>
            <a:cxnSpLocks noChangeShapeType="1"/>
          </p:cNvCxnSpPr>
          <p:nvPr/>
        </p:nvCxnSpPr>
        <p:spPr bwMode="auto">
          <a:xfrm>
            <a:off x="6172200" y="3529013"/>
            <a:ext cx="1892300" cy="12700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4341" name="Straight Arrow Connector 21"/>
          <p:cNvCxnSpPr>
            <a:cxnSpLocks noChangeShapeType="1"/>
          </p:cNvCxnSpPr>
          <p:nvPr/>
        </p:nvCxnSpPr>
        <p:spPr bwMode="auto">
          <a:xfrm>
            <a:off x="6769100" y="1522413"/>
            <a:ext cx="1651000" cy="11176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4342" name="Straight Arrow Connector 16"/>
          <p:cNvCxnSpPr>
            <a:cxnSpLocks noChangeShapeType="1"/>
          </p:cNvCxnSpPr>
          <p:nvPr/>
        </p:nvCxnSpPr>
        <p:spPr bwMode="auto">
          <a:xfrm>
            <a:off x="7277100" y="2974975"/>
            <a:ext cx="914400" cy="914400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23" name="Line 6"/>
          <p:cNvSpPr>
            <a:spLocks noChangeShapeType="1"/>
          </p:cNvSpPr>
          <p:nvPr/>
        </p:nvSpPr>
        <p:spPr bwMode="auto">
          <a:xfrm>
            <a:off x="514350" y="1014413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4344" name="Picture 6" descr="C:\images\Exported\Navx_piggy\un gated_axial_SSFP\FIESTA_ungated_axial016.bmp"/>
          <p:cNvPicPr>
            <a:picLocks noChangeAspect="1" noChangeArrowheads="1"/>
          </p:cNvPicPr>
          <p:nvPr/>
        </p:nvPicPr>
        <p:blipFill>
          <a:blip r:embed="rId2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8750" r="18750" b="30000"/>
          <a:stretch>
            <a:fillRect/>
          </a:stretch>
        </p:blipFill>
        <p:spPr bwMode="auto">
          <a:xfrm>
            <a:off x="3435350" y="1552575"/>
            <a:ext cx="24130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7" descr="C:\images\Exported\Navx_piggy\un gated_axial_SSFP\FIESTA_ungated_axial015.bmp"/>
          <p:cNvPicPr>
            <a:picLocks noChangeAspect="1" noChangeArrowheads="1"/>
          </p:cNvPicPr>
          <p:nvPr/>
        </p:nvPicPr>
        <p:blipFill>
          <a:blip r:embed="rId3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8750" r="18750" b="30000"/>
          <a:stretch>
            <a:fillRect/>
          </a:stretch>
        </p:blipFill>
        <p:spPr bwMode="auto">
          <a:xfrm>
            <a:off x="925513" y="1552575"/>
            <a:ext cx="2411412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8" descr="C:\images\Exported\Navx_piggy\un gated_axial_SSFP\FIESTA_ungated_axial021.bmp"/>
          <p:cNvPicPr>
            <a:picLocks noChangeAspect="1" noChangeArrowheads="1"/>
          </p:cNvPicPr>
          <p:nvPr/>
        </p:nvPicPr>
        <p:blipFill>
          <a:blip r:embed="rId4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8750" r="18750" b="30000"/>
          <a:stretch>
            <a:fillRect/>
          </a:stretch>
        </p:blipFill>
        <p:spPr bwMode="auto">
          <a:xfrm>
            <a:off x="3421063" y="4064000"/>
            <a:ext cx="2411412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9" descr="C:\images\Exported\Navx_piggy\un gated_axial_SSFP\FIESTA_ungated_axial022.bmp"/>
          <p:cNvPicPr>
            <a:picLocks noChangeAspect="1" noChangeArrowheads="1"/>
          </p:cNvPicPr>
          <p:nvPr/>
        </p:nvPicPr>
        <p:blipFill>
          <a:blip r:embed="rId5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8750" r="18750" b="30000"/>
          <a:stretch>
            <a:fillRect/>
          </a:stretch>
        </p:blipFill>
        <p:spPr bwMode="auto">
          <a:xfrm>
            <a:off x="5957888" y="4081463"/>
            <a:ext cx="24130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C:\images\Exported\Navx_piggy\un gated_axial_SSFP\FIESTA_ungated_axial017.bmp"/>
          <p:cNvPicPr>
            <a:picLocks noChangeAspect="1" noChangeArrowheads="1"/>
          </p:cNvPicPr>
          <p:nvPr/>
        </p:nvPicPr>
        <p:blipFill>
          <a:blip r:embed="rId6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8750" r="18750" b="30000"/>
          <a:stretch>
            <a:fillRect/>
          </a:stretch>
        </p:blipFill>
        <p:spPr bwMode="auto">
          <a:xfrm>
            <a:off x="5961063" y="1581150"/>
            <a:ext cx="241141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1" descr="C:\images\Exported\Navx_piggy\un gated_axial_SSFP\FIESTA_ungated_axial020.bmp"/>
          <p:cNvPicPr>
            <a:picLocks noChangeAspect="1" noChangeArrowheads="1"/>
          </p:cNvPicPr>
          <p:nvPr/>
        </p:nvPicPr>
        <p:blipFill>
          <a:blip r:embed="rId7">
            <a:lum bright="44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8750" r="18750" b="30000"/>
          <a:stretch>
            <a:fillRect/>
          </a:stretch>
        </p:blipFill>
        <p:spPr bwMode="auto">
          <a:xfrm>
            <a:off x="895350" y="4035425"/>
            <a:ext cx="24130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350" name="Straight Arrow Connector 24"/>
          <p:cNvCxnSpPr>
            <a:cxnSpLocks noChangeShapeType="1"/>
          </p:cNvCxnSpPr>
          <p:nvPr/>
        </p:nvCxnSpPr>
        <p:spPr bwMode="auto">
          <a:xfrm>
            <a:off x="973138" y="2060575"/>
            <a:ext cx="536575" cy="217488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1" name="Straight Arrow Connector 26"/>
          <p:cNvCxnSpPr>
            <a:cxnSpLocks noChangeShapeType="1"/>
          </p:cNvCxnSpPr>
          <p:nvPr/>
        </p:nvCxnSpPr>
        <p:spPr bwMode="auto">
          <a:xfrm>
            <a:off x="3592513" y="1938338"/>
            <a:ext cx="536575" cy="217487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2" name="Straight Arrow Connector 27"/>
          <p:cNvCxnSpPr>
            <a:cxnSpLocks noChangeShapeType="1"/>
          </p:cNvCxnSpPr>
          <p:nvPr/>
        </p:nvCxnSpPr>
        <p:spPr bwMode="auto">
          <a:xfrm>
            <a:off x="1008063" y="2562225"/>
            <a:ext cx="538162" cy="217488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3" name="Straight Arrow Connector 28"/>
          <p:cNvCxnSpPr>
            <a:cxnSpLocks noChangeShapeType="1"/>
          </p:cNvCxnSpPr>
          <p:nvPr/>
        </p:nvCxnSpPr>
        <p:spPr bwMode="auto">
          <a:xfrm>
            <a:off x="3468688" y="2554288"/>
            <a:ext cx="536575" cy="217487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Straight Arrow Connector 29"/>
          <p:cNvCxnSpPr>
            <a:cxnSpLocks noChangeShapeType="1"/>
          </p:cNvCxnSpPr>
          <p:nvPr/>
        </p:nvCxnSpPr>
        <p:spPr bwMode="auto">
          <a:xfrm>
            <a:off x="936625" y="5029200"/>
            <a:ext cx="536575" cy="217488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Straight Arrow Connector 30"/>
          <p:cNvCxnSpPr>
            <a:cxnSpLocks noChangeShapeType="1"/>
          </p:cNvCxnSpPr>
          <p:nvPr/>
        </p:nvCxnSpPr>
        <p:spPr bwMode="auto">
          <a:xfrm>
            <a:off x="3708400" y="5087938"/>
            <a:ext cx="536575" cy="217487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Straight Arrow Connector 31"/>
          <p:cNvCxnSpPr>
            <a:cxnSpLocks noChangeShapeType="1"/>
          </p:cNvCxnSpPr>
          <p:nvPr/>
        </p:nvCxnSpPr>
        <p:spPr bwMode="auto">
          <a:xfrm>
            <a:off x="6434138" y="5365750"/>
            <a:ext cx="536575" cy="217488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57" name="Straight Arrow Connector 32"/>
          <p:cNvCxnSpPr>
            <a:cxnSpLocks noChangeShapeType="1"/>
          </p:cNvCxnSpPr>
          <p:nvPr/>
        </p:nvCxnSpPr>
        <p:spPr bwMode="auto">
          <a:xfrm>
            <a:off x="5957888" y="2503488"/>
            <a:ext cx="536575" cy="217487"/>
          </a:xfrm>
          <a:prstGeom prst="straightConnector1">
            <a:avLst/>
          </a:prstGeom>
          <a:noFill/>
          <a:ln w="412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58" name="TextBox 21"/>
          <p:cNvSpPr txBox="1">
            <a:spLocks noChangeArrowheads="1"/>
          </p:cNvSpPr>
          <p:nvPr/>
        </p:nvSpPr>
        <p:spPr bwMode="auto">
          <a:xfrm>
            <a:off x="2751138" y="1473200"/>
            <a:ext cx="130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Coronary </a:t>
            </a:r>
          </a:p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Sinus</a:t>
            </a:r>
          </a:p>
        </p:txBody>
      </p:sp>
      <p:sp>
        <p:nvSpPr>
          <p:cNvPr id="14359" name="TextBox 23"/>
          <p:cNvSpPr txBox="1">
            <a:spLocks noChangeArrowheads="1"/>
          </p:cNvSpPr>
          <p:nvPr/>
        </p:nvSpPr>
        <p:spPr bwMode="auto">
          <a:xfrm>
            <a:off x="5907088" y="2119313"/>
            <a:ext cx="501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RV</a:t>
            </a:r>
          </a:p>
        </p:txBody>
      </p:sp>
      <p:sp>
        <p:nvSpPr>
          <p:cNvPr id="14360" name="TextBox 24"/>
          <p:cNvSpPr txBox="1">
            <a:spLocks noChangeArrowheads="1"/>
          </p:cNvSpPr>
          <p:nvPr/>
        </p:nvSpPr>
        <p:spPr bwMode="auto">
          <a:xfrm>
            <a:off x="2859088" y="4645025"/>
            <a:ext cx="1308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Coronary </a:t>
            </a:r>
          </a:p>
          <a:p>
            <a:pPr eaLnBrk="1" hangingPunct="1"/>
            <a:r>
              <a:rPr lang="en-US" altLang="en-US" sz="1600">
                <a:solidFill>
                  <a:srgbClr val="FF0000"/>
                </a:solidFill>
              </a:rPr>
              <a:t>Sinus</a:t>
            </a:r>
          </a:p>
        </p:txBody>
      </p:sp>
      <p:sp>
        <p:nvSpPr>
          <p:cNvPr id="14361" name="Rectangle 24"/>
          <p:cNvSpPr>
            <a:spLocks noChangeArrowheads="1"/>
          </p:cNvSpPr>
          <p:nvPr/>
        </p:nvSpPr>
        <p:spPr bwMode="auto">
          <a:xfrm>
            <a:off x="766763" y="1133475"/>
            <a:ext cx="411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altLang="en-US" b="0">
                <a:solidFill>
                  <a:schemeClr val="tx1"/>
                </a:solidFill>
                <a:latin typeface="Arial" panose="020B0604020202020204" pitchFamily="34" charset="0"/>
              </a:rPr>
              <a:t> MR image quality reduction&lt; 5% </a:t>
            </a:r>
          </a:p>
        </p:txBody>
      </p:sp>
    </p:spTree>
  </p:cSld>
  <p:clrMapOvr>
    <a:masterClrMapping/>
  </p:clrMapOvr>
  <p:transition spd="med" advClick="0" advTm="5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V_map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75772" y="1418881"/>
            <a:ext cx="7803068" cy="4876411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5" y="-28349"/>
            <a:ext cx="8229600" cy="1060450"/>
          </a:xfrm>
        </p:spPr>
        <p:txBody>
          <a:bodyPr/>
          <a:lstStyle/>
          <a:p>
            <a:pPr algn="l" eaLnBrk="1" hangingPunct="1">
              <a:defRPr/>
            </a:pPr>
            <a:r>
              <a:rPr lang="en-GB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EAM Mapping in the Left Ventricle (JHU)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14350" y="1014413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7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250371" y="683434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17550"/>
          </a:xfrm>
        </p:spPr>
        <p:txBody>
          <a:bodyPr/>
          <a:lstStyle/>
          <a:p>
            <a:pPr algn="l"/>
            <a:r>
              <a:rPr lang="en-GB" sz="32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EPs </a:t>
            </a:r>
            <a:r>
              <a:rPr lang="en-GB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Playing inside MRI using VDT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547688" y="744538"/>
            <a:ext cx="5472112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86424"/>
            <a:ext cx="4557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i="1" dirty="0" smtClean="0">
                <a:solidFill>
                  <a:schemeClr val="tx1"/>
                </a:solidFill>
                <a:latin typeface="+mn-lt"/>
              </a:rPr>
              <a:t>Schmidt et al. Mag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1400" b="0" i="1" dirty="0" err="1">
                <a:solidFill>
                  <a:schemeClr val="tx1"/>
                </a:solidFill>
                <a:latin typeface="+mn-lt"/>
              </a:rPr>
              <a:t>Reson</a:t>
            </a:r>
            <a:r>
              <a:rPr lang="en-US" sz="1400" b="0" i="1" dirty="0">
                <a:solidFill>
                  <a:schemeClr val="tx1"/>
                </a:solidFill>
                <a:latin typeface="+mn-lt"/>
              </a:rPr>
              <a:t>. Med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 2014;71: 1197–1209</a:t>
            </a:r>
          </a:p>
        </p:txBody>
      </p:sp>
      <p:grpSp>
        <p:nvGrpSpPr>
          <p:cNvPr id="8" name="Group 27"/>
          <p:cNvGrpSpPr>
            <a:grpSpLocks noChangeAspect="1"/>
          </p:cNvGrpSpPr>
          <p:nvPr/>
        </p:nvGrpSpPr>
        <p:grpSpPr bwMode="auto">
          <a:xfrm>
            <a:off x="7323201" y="4608586"/>
            <a:ext cx="1820799" cy="1521079"/>
            <a:chOff x="374904" y="1326657"/>
            <a:chExt cx="3087054" cy="2578593"/>
          </a:xfrm>
        </p:grpSpPr>
        <p:pic>
          <p:nvPicPr>
            <p:cNvPr id="9" name="Picture 2" descr="C:\Documents and Settings\Administrator\My Documents\word\BWH\St Jude Collaboration\NavX Project &amp; experiments performed\catheter pictures 05022012\SAM_113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0" t="37334" r="73750"/>
            <a:stretch>
              <a:fillRect/>
            </a:stretch>
          </p:blipFill>
          <p:spPr bwMode="auto">
            <a:xfrm>
              <a:off x="374904" y="1326657"/>
              <a:ext cx="859536" cy="25785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C:\Documents and Settings\Administrator\My Documents\word\BWH\St Jude Collaboration\NavX Project &amp; experiments performed\catheter pictures 05022012\SAM_1138.JPG"/>
            <p:cNvPicPr>
              <a:picLocks noChangeAspect="1" noChangeArrowheads="1"/>
            </p:cNvPicPr>
            <p:nvPr/>
          </p:nvPicPr>
          <p:blipFill>
            <a:blip r:embed="rId5" cstate="print"/>
            <a:srcRect l="17500" t="9333" r="10250" b="7556"/>
            <a:stretch>
              <a:fillRect/>
            </a:stretch>
          </p:blipFill>
          <p:spPr bwMode="auto">
            <a:xfrm>
              <a:off x="819342" y="1756584"/>
              <a:ext cx="2642616" cy="17099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</p:pic>
      </p:grp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6524452" y="6224814"/>
            <a:ext cx="2611437" cy="52322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dirty="0">
                <a:solidFill>
                  <a:schemeClr val="tx1"/>
                </a:solidFill>
                <a:latin typeface="+mj-lt"/>
              </a:rPr>
              <a:t>Irrigated Deflectable EP catheter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371" y="5599373"/>
            <a:ext cx="3757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Display on St. Jude </a:t>
            </a:r>
            <a:r>
              <a:rPr lang="en-US" sz="1600" dirty="0" err="1" smtClean="0">
                <a:solidFill>
                  <a:schemeClr val="tx1"/>
                </a:solidFill>
                <a:latin typeface="+mj-lt"/>
              </a:rPr>
              <a:t>NavX</a:t>
            </a:r>
            <a:r>
              <a:rPr lang="en-US" sz="1600" dirty="0" smtClean="0">
                <a:solidFill>
                  <a:schemeClr val="tx1"/>
                </a:solidFill>
                <a:latin typeface="+mj-lt"/>
              </a:rPr>
              <a:t> system</a:t>
            </a:r>
          </a:p>
        </p:txBody>
      </p:sp>
      <p:pic>
        <p:nvPicPr>
          <p:cNvPr id="2" name="two_operator_playing_rendered_veris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201" y="794525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-1" y="809695"/>
            <a:ext cx="8921931" cy="563231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SzPct val="150000"/>
              <a:defRPr/>
            </a:pPr>
            <a:r>
              <a:rPr lang="en-US" b="0" u="sng" dirty="0">
                <a:solidFill>
                  <a:schemeClr val="tx1"/>
                </a:solidFill>
                <a:latin typeface="Arial" charset="0"/>
                <a:cs typeface="Arial" charset="0"/>
              </a:rPr>
              <a:t>Conclusions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Precision &amp; Robustness MR-Tracking improvements</a:t>
            </a: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Ability to use metallic tracked </a:t>
            </a:r>
            <a:r>
              <a:rPr lang="en-US" b="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intv’l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devices (heating-resolution limited)</a:t>
            </a: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 Tracking with Voltage Device Tracking inside and outside MRI</a:t>
            </a: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Ability to track with VDT during limited MR imaging </a:t>
            </a: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SzPct val="150000"/>
              <a:defRPr/>
            </a:pPr>
            <a:r>
              <a:rPr lang="en-US" b="0" u="sng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Potential </a:t>
            </a:r>
            <a:r>
              <a:rPr lang="en-US" b="0" u="sng" dirty="0">
                <a:solidFill>
                  <a:schemeClr val="tx1"/>
                </a:solidFill>
                <a:latin typeface="Arial" charset="0"/>
                <a:cs typeface="Arial" charset="0"/>
              </a:rPr>
              <a:t>Benefits: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Multi-modality intervention 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(X-ray,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ICE, MRI) 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using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VDT-mounted devices without device co-registration </a:t>
            </a:r>
            <a:r>
              <a:rPr lang="en-US" b="0" i="1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for shorter &amp; cheaper procedures </a:t>
            </a:r>
            <a:endParaRPr lang="en-US" b="0" i="1" dirty="0">
              <a:solidFill>
                <a:schemeClr val="tx1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 marL="342900" indent="-342900">
              <a:lnSpc>
                <a:spcPct val="150000"/>
              </a:lnSpc>
              <a:buSzPct val="150000"/>
              <a:buFont typeface="Arial" pitchFamily="34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Dual MR-Tracking/Voltage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Device Tracking 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catheters for </a:t>
            </a:r>
            <a:r>
              <a:rPr lang="en-US" b="0" i="1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greater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0" i="1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geometric accuracy VDT-based electro-anatomic mapping &amp; ablation </a:t>
            </a:r>
          </a:p>
          <a:p>
            <a:pPr marL="342900" indent="-342900">
              <a:lnSpc>
                <a:spcPct val="150000"/>
              </a:lnSpc>
              <a:buSzPct val="150000"/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Easier 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MRI entry into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clinical Electrophysiology 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(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cheaper catheters, </a:t>
            </a:r>
            <a:r>
              <a:rPr lang="en-US" b="0" i="1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VDT hardware &amp; software available </a:t>
            </a:r>
            <a:r>
              <a:rPr lang="en-US" b="0" i="1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at </a:t>
            </a:r>
            <a:r>
              <a:rPr lang="en-US" b="0" i="1" dirty="0" smtClean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most EP sites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  <a:sym typeface="Wingdings" pitchFamily="2" charset="2"/>
              </a:rPr>
              <a:t>)</a:t>
            </a:r>
            <a:endParaRPr lang="en-US" b="0" dirty="0" smtClean="0">
              <a:solidFill>
                <a:schemeClr val="tx1"/>
              </a:solidFill>
              <a:latin typeface="Arial" charset="0"/>
              <a:cs typeface="Arial" charset="0"/>
              <a:sym typeface="Wingdings" pitchFamily="2" charset="2"/>
            </a:endParaRPr>
          </a:p>
        </p:txBody>
      </p:sp>
      <p:sp>
        <p:nvSpPr>
          <p:cNvPr id="16387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534EAA5-7062-43D2-9B36-784F7EF70289}" type="slidenum">
              <a:rPr lang="en-US" altLang="en-US" sz="1400"/>
              <a:pPr algn="r" eaLnBrk="1" hangingPunct="1"/>
              <a:t>19</a:t>
            </a:fld>
            <a:endParaRPr lang="en-US" altLang="en-US" sz="14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Conclusions 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" name="Picture 11" descr="D:\images\DICOM\dense pig\P23554_NAME-PV4_EX1704_SE23_SL3_mm_strainstretch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r="54730"/>
          <a:stretch>
            <a:fillRect/>
          </a:stretch>
        </p:blipFill>
        <p:spPr bwMode="auto">
          <a:xfrm>
            <a:off x="7522368" y="0"/>
            <a:ext cx="157638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23825" y="363538"/>
            <a:ext cx="8915400" cy="1143000"/>
          </a:xfrm>
          <a:prstGeom prst="rect">
            <a:avLst/>
          </a:prstGeom>
          <a:noFill/>
        </p:spPr>
        <p:txBody>
          <a:bodyPr/>
          <a:lstStyle/>
          <a:p>
            <a:pPr algn="ctr" eaLnBrk="0" hangingPunct="0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Declaration of Relevant Financial Interests or Relationships</a:t>
            </a: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23825" y="1489076"/>
            <a:ext cx="8647113" cy="440120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" charset="0"/>
                <a:cs typeface="Arial" charset="0"/>
              </a:rPr>
              <a:t>Speaker Name: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Ehud J Schmidt</a:t>
            </a: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Presented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MR-tracking and MRI-compatible VDT-tracking systems 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are not FDA Regulatory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Cleared.</a:t>
            </a: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Patents submitted for (1)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MR Tracking on Metal surfaces and </a:t>
            </a: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(2) MRI-compatible Electro-Anatomic Mapping Systems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b="0" dirty="0">
                <a:solidFill>
                  <a:schemeClr val="tx1"/>
                </a:solidFill>
                <a:latin typeface="Arial" charset="0"/>
                <a:cs typeface="Arial" charset="0"/>
              </a:rPr>
              <a:t>Jeff Schweitzer and Israel Byrd are employees of St. Jude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Medical Inc.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en-US" b="0" dirty="0" smtClean="0">
                <a:solidFill>
                  <a:schemeClr val="tx1"/>
                </a:solidFill>
                <a:latin typeface="+mn-lt"/>
              </a:rPr>
              <a:t>Ravi </a:t>
            </a:r>
            <a:r>
              <a:rPr lang="en-US" altLang="en-US" b="0" dirty="0" err="1">
                <a:solidFill>
                  <a:schemeClr val="tx1"/>
                </a:solidFill>
                <a:latin typeface="+mn-lt"/>
              </a:rPr>
              <a:t>Seethamraju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 is </a:t>
            </a:r>
            <a:r>
              <a:rPr lang="en-US" altLang="en-US" b="0" dirty="0" smtClean="0">
                <a:solidFill>
                  <a:schemeClr val="tx1"/>
                </a:solidFill>
                <a:latin typeface="+mn-lt"/>
              </a:rPr>
              <a:t>a Siemens </a:t>
            </a:r>
            <a:r>
              <a:rPr lang="en-US" altLang="en-US" b="0" dirty="0">
                <a:solidFill>
                  <a:schemeClr val="tx1"/>
                </a:solidFill>
                <a:latin typeface="+mn-lt"/>
              </a:rPr>
              <a:t>Healthcare </a:t>
            </a:r>
            <a:r>
              <a:rPr lang="en-US" altLang="en-US" b="0" dirty="0" smtClean="0">
                <a:solidFill>
                  <a:schemeClr val="tx1"/>
                </a:solidFill>
                <a:latin typeface="+mn-lt"/>
              </a:rPr>
              <a:t>employee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altLang="en-US" b="0" dirty="0" smtClean="0">
                <a:solidFill>
                  <a:schemeClr val="tx1"/>
                </a:solidFill>
                <a:latin typeface="+mn-lt"/>
              </a:rPr>
              <a:t>Kamal </a:t>
            </a:r>
            <a:r>
              <a:rPr lang="en-US" altLang="en-US" b="0" dirty="0" err="1" smtClean="0">
                <a:solidFill>
                  <a:schemeClr val="tx1"/>
                </a:solidFill>
                <a:latin typeface="+mn-lt"/>
              </a:rPr>
              <a:t>Vij</a:t>
            </a:r>
            <a:r>
              <a:rPr lang="en-US" altLang="en-US" b="0" dirty="0" smtClean="0">
                <a:solidFill>
                  <a:schemeClr val="tx1"/>
                </a:solidFill>
                <a:latin typeface="+mn-lt"/>
              </a:rPr>
              <a:t> is an employee of MRI Interventions Inc.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Ehud Schmidt receives grant support from St. Jude Medical, E-TROLZ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+mn-lt"/>
                <a:cs typeface="Arial" charset="0"/>
              </a:rPr>
              <a:t>Research Support: NIH U41-RR019703,NIH R43-HL110427-01,   AHA 10SDG261039,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NIH U54-HL119145</a:t>
            </a:r>
            <a:r>
              <a:rPr lang="en-US" dirty="0" smtClean="0">
                <a:latin typeface="+mn-lt"/>
              </a:rPr>
              <a:t>, </a:t>
            </a:r>
            <a:r>
              <a:rPr lang="en-US" b="0" dirty="0" smtClean="0">
                <a:solidFill>
                  <a:schemeClr val="tx1"/>
                </a:solidFill>
                <a:latin typeface="+mn-lt"/>
              </a:rPr>
              <a:t>NIH-R21CA167800</a:t>
            </a:r>
            <a:endParaRPr lang="en-US" u="sng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</p:spTree>
  </p:cSld>
  <p:clrMapOvr>
    <a:masterClrMapping/>
  </p:clrMapOvr>
  <p:transition spd="med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15"/>
          <p:cNvSpPr>
            <a:spLocks noChangeArrowheads="1"/>
          </p:cNvSpPr>
          <p:nvPr/>
        </p:nvSpPr>
        <p:spPr bwMode="auto">
          <a:xfrm>
            <a:off x="531813" y="933450"/>
            <a:ext cx="8310562" cy="563231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New developments in MR-Tracking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Phase Dithering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Tracking on Metallic Surfaces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Micro-transmit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Directionality detection using phase</a:t>
            </a: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SzPct val="150000"/>
              <a:buFont typeface="Arial" charset="0"/>
              <a:buChar char="•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Voltage Device Tracking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Technique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First implementations in MRI</a:t>
            </a: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r>
              <a:rPr lang="en-US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Imaging while tracking</a:t>
            </a:r>
          </a:p>
          <a:p>
            <a:pPr>
              <a:lnSpc>
                <a:spcPct val="150000"/>
              </a:lnSpc>
              <a:buSzPct val="150000"/>
              <a:defRPr/>
            </a:pPr>
            <a:endParaRPr lang="en-US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endParaRPr lang="en-US" b="0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SzPct val="150000"/>
              <a:buFont typeface="Wingdings" panose="05000000000000000000" pitchFamily="2" charset="2"/>
              <a:buChar char="Ø"/>
              <a:defRPr/>
            </a:pPr>
            <a:endParaRPr lang="en-US" b="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6387" name="Rectangle 6"/>
          <p:cNvSpPr txBox="1">
            <a:spLocks noGrp="1"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534EAA5-7062-43D2-9B36-784F7EF70289}" type="slidenum">
              <a:rPr lang="en-US" altLang="en-US" sz="1400"/>
              <a:pPr algn="r" eaLnBrk="1" hangingPunct="1"/>
              <a:t>3</a:t>
            </a:fld>
            <a:endParaRPr lang="en-US" altLang="en-US" sz="140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GB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Topics </a:t>
            </a:r>
            <a:endParaRPr lang="en-GB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43250"/>
      </p:ext>
    </p:extLst>
  </p:cSld>
  <p:clrMapOvr>
    <a:masterClrMapping/>
  </p:clrMapOvr>
  <p:transition spd="med" advClick="0" advTm="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4415" y="1885950"/>
            <a:ext cx="8295861" cy="470898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3" name="Chord 62"/>
          <p:cNvSpPr/>
          <p:nvPr/>
        </p:nvSpPr>
        <p:spPr>
          <a:xfrm rot="10800000">
            <a:off x="4057650" y="4357248"/>
            <a:ext cx="457200" cy="971550"/>
          </a:xfrm>
          <a:prstGeom prst="chord">
            <a:avLst>
              <a:gd name="adj1" fmla="val 5322132"/>
              <a:gd name="adj2" fmla="val 16288700"/>
            </a:avLst>
          </a:pr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4" name="Straight Connector 3"/>
          <p:cNvCxnSpPr/>
          <p:nvPr/>
        </p:nvCxnSpPr>
        <p:spPr>
          <a:xfrm>
            <a:off x="2062777" y="3839202"/>
            <a:ext cx="11288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33"/>
          <p:cNvGrpSpPr/>
          <p:nvPr/>
        </p:nvGrpSpPr>
        <p:grpSpPr>
          <a:xfrm>
            <a:off x="2476691" y="4064974"/>
            <a:ext cx="604271" cy="329250"/>
            <a:chOff x="1905000" y="2286000"/>
            <a:chExt cx="1981200" cy="1066800"/>
          </a:xfrm>
        </p:grpSpPr>
        <p:sp>
          <p:nvSpPr>
            <p:cNvPr id="6" name="Trapezoid 5"/>
            <p:cNvSpPr/>
            <p:nvPr/>
          </p:nvSpPr>
          <p:spPr>
            <a:xfrm>
              <a:off x="2514600" y="2286000"/>
              <a:ext cx="1371600" cy="457200"/>
            </a:xfrm>
            <a:prstGeom prst="trapezoid">
              <a:avLst/>
            </a:prstGeom>
            <a:solidFill>
              <a:schemeClr val="bg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" name="Trapezoid 6"/>
            <p:cNvSpPr/>
            <p:nvPr/>
          </p:nvSpPr>
          <p:spPr>
            <a:xfrm rot="10800000">
              <a:off x="1905000" y="2743200"/>
              <a:ext cx="609600" cy="609600"/>
            </a:xfrm>
            <a:prstGeom prst="trapezoid">
              <a:avLst/>
            </a:prstGeom>
            <a:solidFill>
              <a:schemeClr val="bg1"/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8" name="Rectangle 7"/>
          <p:cNvSpPr/>
          <p:nvPr/>
        </p:nvSpPr>
        <p:spPr>
          <a:xfrm>
            <a:off x="2407092" y="3500547"/>
            <a:ext cx="73363" cy="33865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9" name="Straight Connector 8"/>
          <p:cNvCxnSpPr/>
          <p:nvPr/>
        </p:nvCxnSpPr>
        <p:spPr>
          <a:xfrm>
            <a:off x="2100406" y="4645844"/>
            <a:ext cx="11288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740093" y="4457701"/>
            <a:ext cx="338657" cy="1881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100406" y="4204952"/>
            <a:ext cx="11288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47225" y="348615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RF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pulse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15310" y="4523363"/>
            <a:ext cx="10278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Acquisition</a:t>
            </a:r>
            <a:endParaRPr lang="en-US" sz="1050" baseline="-25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5850" y="4000501"/>
            <a:ext cx="8572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Freq. Encoding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</a:rPr>
              <a:t>Gradient</a:t>
            </a:r>
            <a:endParaRPr lang="en-US" sz="900" baseline="-25000" dirty="0">
              <a:solidFill>
                <a:schemeClr val="bg1"/>
              </a:solidFill>
            </a:endParaRPr>
          </a:p>
        </p:txBody>
      </p:sp>
      <p:grpSp>
        <p:nvGrpSpPr>
          <p:cNvPr id="5" name="Group 24"/>
          <p:cNvGrpSpPr/>
          <p:nvPr/>
        </p:nvGrpSpPr>
        <p:grpSpPr>
          <a:xfrm>
            <a:off x="2228850" y="2571750"/>
            <a:ext cx="285750" cy="114300"/>
            <a:chOff x="4876800" y="2514600"/>
            <a:chExt cx="990600" cy="609600"/>
          </a:xfrm>
        </p:grpSpPr>
        <p:sp>
          <p:nvSpPr>
            <p:cNvPr id="19" name="Oval 18"/>
            <p:cNvSpPr/>
            <p:nvPr/>
          </p:nvSpPr>
          <p:spPr>
            <a:xfrm>
              <a:off x="4876800" y="2514600"/>
              <a:ext cx="381000" cy="609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0" name="Oval 19"/>
            <p:cNvSpPr/>
            <p:nvPr/>
          </p:nvSpPr>
          <p:spPr>
            <a:xfrm>
              <a:off x="4998720" y="2514600"/>
              <a:ext cx="381000" cy="609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1" name="Oval 20"/>
            <p:cNvSpPr/>
            <p:nvPr/>
          </p:nvSpPr>
          <p:spPr>
            <a:xfrm>
              <a:off x="5120640" y="2514600"/>
              <a:ext cx="381000" cy="609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2" name="Oval 21"/>
            <p:cNvSpPr/>
            <p:nvPr/>
          </p:nvSpPr>
          <p:spPr>
            <a:xfrm>
              <a:off x="5364480" y="2514600"/>
              <a:ext cx="381000" cy="609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3" name="Oval 22"/>
            <p:cNvSpPr/>
            <p:nvPr/>
          </p:nvSpPr>
          <p:spPr>
            <a:xfrm>
              <a:off x="5242560" y="2514600"/>
              <a:ext cx="381000" cy="609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4" name="Oval 23"/>
            <p:cNvSpPr/>
            <p:nvPr/>
          </p:nvSpPr>
          <p:spPr>
            <a:xfrm>
              <a:off x="5486400" y="2514600"/>
              <a:ext cx="381000" cy="60960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6" name="Oval 25"/>
          <p:cNvSpPr/>
          <p:nvPr/>
        </p:nvSpPr>
        <p:spPr>
          <a:xfrm>
            <a:off x="1600200" y="1885950"/>
            <a:ext cx="1485900" cy="5715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Large Structure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428750" y="3200400"/>
            <a:ext cx="19431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1485900" y="2851150"/>
            <a:ext cx="1714500" cy="342900"/>
          </a:xfrm>
          <a:custGeom>
            <a:avLst/>
            <a:gdLst>
              <a:gd name="connsiteX0" fmla="*/ 0 w 2473159"/>
              <a:gd name="connsiteY0" fmla="*/ 423334 h 457200"/>
              <a:gd name="connsiteX1" fmla="*/ 110067 w 2473159"/>
              <a:gd name="connsiteY1" fmla="*/ 423334 h 457200"/>
              <a:gd name="connsiteX2" fmla="*/ 127000 w 2473159"/>
              <a:gd name="connsiteY2" fmla="*/ 406400 h 457200"/>
              <a:gd name="connsiteX3" fmla="*/ 152400 w 2473159"/>
              <a:gd name="connsiteY3" fmla="*/ 397934 h 457200"/>
              <a:gd name="connsiteX4" fmla="*/ 211667 w 2473159"/>
              <a:gd name="connsiteY4" fmla="*/ 355600 h 457200"/>
              <a:gd name="connsiteX5" fmla="*/ 262467 w 2473159"/>
              <a:gd name="connsiteY5" fmla="*/ 313267 h 457200"/>
              <a:gd name="connsiteX6" fmla="*/ 338667 w 2473159"/>
              <a:gd name="connsiteY6" fmla="*/ 296334 h 457200"/>
              <a:gd name="connsiteX7" fmla="*/ 364067 w 2473159"/>
              <a:gd name="connsiteY7" fmla="*/ 287867 h 457200"/>
              <a:gd name="connsiteX8" fmla="*/ 601134 w 2473159"/>
              <a:gd name="connsiteY8" fmla="*/ 279400 h 457200"/>
              <a:gd name="connsiteX9" fmla="*/ 635000 w 2473159"/>
              <a:gd name="connsiteY9" fmla="*/ 270934 h 457200"/>
              <a:gd name="connsiteX10" fmla="*/ 1016000 w 2473159"/>
              <a:gd name="connsiteY10" fmla="*/ 262467 h 457200"/>
              <a:gd name="connsiteX11" fmla="*/ 1066800 w 2473159"/>
              <a:gd name="connsiteY11" fmla="*/ 203200 h 457200"/>
              <a:gd name="connsiteX12" fmla="*/ 1075267 w 2473159"/>
              <a:gd name="connsiteY12" fmla="*/ 177800 h 457200"/>
              <a:gd name="connsiteX13" fmla="*/ 1092200 w 2473159"/>
              <a:gd name="connsiteY13" fmla="*/ 25400 h 457200"/>
              <a:gd name="connsiteX14" fmla="*/ 1100667 w 2473159"/>
              <a:gd name="connsiteY14" fmla="*/ 0 h 457200"/>
              <a:gd name="connsiteX15" fmla="*/ 1134534 w 2473159"/>
              <a:gd name="connsiteY15" fmla="*/ 8467 h 457200"/>
              <a:gd name="connsiteX16" fmla="*/ 1151467 w 2473159"/>
              <a:gd name="connsiteY16" fmla="*/ 33867 h 457200"/>
              <a:gd name="connsiteX17" fmla="*/ 1176867 w 2473159"/>
              <a:gd name="connsiteY17" fmla="*/ 50800 h 457200"/>
              <a:gd name="connsiteX18" fmla="*/ 1202267 w 2473159"/>
              <a:gd name="connsiteY18" fmla="*/ 127000 h 457200"/>
              <a:gd name="connsiteX19" fmla="*/ 1210734 w 2473159"/>
              <a:gd name="connsiteY19" fmla="*/ 152400 h 457200"/>
              <a:gd name="connsiteX20" fmla="*/ 1227667 w 2473159"/>
              <a:gd name="connsiteY20" fmla="*/ 169334 h 457200"/>
              <a:gd name="connsiteX21" fmla="*/ 1295400 w 2473159"/>
              <a:gd name="connsiteY21" fmla="*/ 160867 h 457200"/>
              <a:gd name="connsiteX22" fmla="*/ 1320800 w 2473159"/>
              <a:gd name="connsiteY22" fmla="*/ 118534 h 457200"/>
              <a:gd name="connsiteX23" fmla="*/ 1363134 w 2473159"/>
              <a:gd name="connsiteY23" fmla="*/ 76200 h 457200"/>
              <a:gd name="connsiteX24" fmla="*/ 1413934 w 2473159"/>
              <a:gd name="connsiteY24" fmla="*/ 33867 h 457200"/>
              <a:gd name="connsiteX25" fmla="*/ 1439334 w 2473159"/>
              <a:gd name="connsiteY25" fmla="*/ 25400 h 457200"/>
              <a:gd name="connsiteX26" fmla="*/ 1464734 w 2473159"/>
              <a:gd name="connsiteY26" fmla="*/ 50800 h 457200"/>
              <a:gd name="connsiteX27" fmla="*/ 1490134 w 2473159"/>
              <a:gd name="connsiteY27" fmla="*/ 93134 h 457200"/>
              <a:gd name="connsiteX28" fmla="*/ 1507067 w 2473159"/>
              <a:gd name="connsiteY28" fmla="*/ 152400 h 457200"/>
              <a:gd name="connsiteX29" fmla="*/ 1524000 w 2473159"/>
              <a:gd name="connsiteY29" fmla="*/ 169334 h 457200"/>
              <a:gd name="connsiteX30" fmla="*/ 1540934 w 2473159"/>
              <a:gd name="connsiteY30" fmla="*/ 194734 h 457200"/>
              <a:gd name="connsiteX31" fmla="*/ 1600200 w 2473159"/>
              <a:gd name="connsiteY31" fmla="*/ 220134 h 457200"/>
              <a:gd name="connsiteX32" fmla="*/ 1659467 w 2473159"/>
              <a:gd name="connsiteY32" fmla="*/ 262467 h 457200"/>
              <a:gd name="connsiteX33" fmla="*/ 1710267 w 2473159"/>
              <a:gd name="connsiteY33" fmla="*/ 279400 h 457200"/>
              <a:gd name="connsiteX34" fmla="*/ 1778000 w 2473159"/>
              <a:gd name="connsiteY34" fmla="*/ 296334 h 457200"/>
              <a:gd name="connsiteX35" fmla="*/ 1871134 w 2473159"/>
              <a:gd name="connsiteY35" fmla="*/ 313267 h 457200"/>
              <a:gd name="connsiteX36" fmla="*/ 1955800 w 2473159"/>
              <a:gd name="connsiteY36" fmla="*/ 321734 h 457200"/>
              <a:gd name="connsiteX37" fmla="*/ 2015067 w 2473159"/>
              <a:gd name="connsiteY37" fmla="*/ 330200 h 457200"/>
              <a:gd name="connsiteX38" fmla="*/ 2048934 w 2473159"/>
              <a:gd name="connsiteY38" fmla="*/ 338667 h 457200"/>
              <a:gd name="connsiteX39" fmla="*/ 2192867 w 2473159"/>
              <a:gd name="connsiteY39" fmla="*/ 347134 h 457200"/>
              <a:gd name="connsiteX40" fmla="*/ 2294467 w 2473159"/>
              <a:gd name="connsiteY40" fmla="*/ 355600 h 457200"/>
              <a:gd name="connsiteX41" fmla="*/ 2319867 w 2473159"/>
              <a:gd name="connsiteY41" fmla="*/ 372534 h 457200"/>
              <a:gd name="connsiteX42" fmla="*/ 2429934 w 2473159"/>
              <a:gd name="connsiteY42" fmla="*/ 389467 h 457200"/>
              <a:gd name="connsiteX43" fmla="*/ 2455334 w 2473159"/>
              <a:gd name="connsiteY43" fmla="*/ 397934 h 457200"/>
              <a:gd name="connsiteX44" fmla="*/ 2472267 w 2473159"/>
              <a:gd name="connsiteY4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73159" h="457200">
                <a:moveTo>
                  <a:pt x="0" y="423334"/>
                </a:moveTo>
                <a:cubicBezTo>
                  <a:pt x="44738" y="438245"/>
                  <a:pt x="40577" y="440706"/>
                  <a:pt x="110067" y="423334"/>
                </a:cubicBezTo>
                <a:cubicBezTo>
                  <a:pt x="117811" y="421398"/>
                  <a:pt x="120155" y="410507"/>
                  <a:pt x="127000" y="406400"/>
                </a:cubicBezTo>
                <a:cubicBezTo>
                  <a:pt x="134653" y="401808"/>
                  <a:pt x="143933" y="400756"/>
                  <a:pt x="152400" y="397934"/>
                </a:cubicBezTo>
                <a:cubicBezTo>
                  <a:pt x="218441" y="331893"/>
                  <a:pt x="133658" y="411321"/>
                  <a:pt x="211667" y="355600"/>
                </a:cubicBezTo>
                <a:cubicBezTo>
                  <a:pt x="242182" y="333803"/>
                  <a:pt x="228872" y="327665"/>
                  <a:pt x="262467" y="313267"/>
                </a:cubicBezTo>
                <a:cubicBezTo>
                  <a:pt x="274641" y="308050"/>
                  <a:pt x="329016" y="298747"/>
                  <a:pt x="338667" y="296334"/>
                </a:cubicBezTo>
                <a:cubicBezTo>
                  <a:pt x="347325" y="294169"/>
                  <a:pt x="355161" y="288442"/>
                  <a:pt x="364067" y="287867"/>
                </a:cubicBezTo>
                <a:cubicBezTo>
                  <a:pt x="442976" y="282776"/>
                  <a:pt x="522112" y="282222"/>
                  <a:pt x="601134" y="279400"/>
                </a:cubicBezTo>
                <a:cubicBezTo>
                  <a:pt x="612423" y="276578"/>
                  <a:pt x="623374" y="271409"/>
                  <a:pt x="635000" y="270934"/>
                </a:cubicBezTo>
                <a:cubicBezTo>
                  <a:pt x="761926" y="265753"/>
                  <a:pt x="889625" y="275363"/>
                  <a:pt x="1016000" y="262467"/>
                </a:cubicBezTo>
                <a:cubicBezTo>
                  <a:pt x="1026976" y="261347"/>
                  <a:pt x="1060187" y="216426"/>
                  <a:pt x="1066800" y="203200"/>
                </a:cubicBezTo>
                <a:cubicBezTo>
                  <a:pt x="1070791" y="195218"/>
                  <a:pt x="1072445" y="186267"/>
                  <a:pt x="1075267" y="177800"/>
                </a:cubicBezTo>
                <a:cubicBezTo>
                  <a:pt x="1080380" y="111328"/>
                  <a:pt x="1078261" y="81156"/>
                  <a:pt x="1092200" y="25400"/>
                </a:cubicBezTo>
                <a:cubicBezTo>
                  <a:pt x="1094364" y="16742"/>
                  <a:pt x="1097845" y="8467"/>
                  <a:pt x="1100667" y="0"/>
                </a:cubicBezTo>
                <a:cubicBezTo>
                  <a:pt x="1111956" y="2822"/>
                  <a:pt x="1124852" y="2012"/>
                  <a:pt x="1134534" y="8467"/>
                </a:cubicBezTo>
                <a:cubicBezTo>
                  <a:pt x="1143001" y="14111"/>
                  <a:pt x="1144272" y="26672"/>
                  <a:pt x="1151467" y="33867"/>
                </a:cubicBezTo>
                <a:cubicBezTo>
                  <a:pt x="1158662" y="41062"/>
                  <a:pt x="1168400" y="45156"/>
                  <a:pt x="1176867" y="50800"/>
                </a:cubicBezTo>
                <a:lnTo>
                  <a:pt x="1202267" y="127000"/>
                </a:lnTo>
                <a:cubicBezTo>
                  <a:pt x="1205089" y="135467"/>
                  <a:pt x="1204423" y="146089"/>
                  <a:pt x="1210734" y="152400"/>
                </a:cubicBezTo>
                <a:lnTo>
                  <a:pt x="1227667" y="169334"/>
                </a:lnTo>
                <a:cubicBezTo>
                  <a:pt x="1250245" y="166512"/>
                  <a:pt x="1273606" y="167405"/>
                  <a:pt x="1295400" y="160867"/>
                </a:cubicBezTo>
                <a:cubicBezTo>
                  <a:pt x="1318757" y="153860"/>
                  <a:pt x="1309685" y="133354"/>
                  <a:pt x="1320800" y="118534"/>
                </a:cubicBezTo>
                <a:cubicBezTo>
                  <a:pt x="1332774" y="102569"/>
                  <a:pt x="1349023" y="90311"/>
                  <a:pt x="1363134" y="76200"/>
                </a:cubicBezTo>
                <a:cubicBezTo>
                  <a:pt x="1381860" y="57474"/>
                  <a:pt x="1390358" y="45655"/>
                  <a:pt x="1413934" y="33867"/>
                </a:cubicBezTo>
                <a:cubicBezTo>
                  <a:pt x="1421916" y="29876"/>
                  <a:pt x="1430867" y="28222"/>
                  <a:pt x="1439334" y="25400"/>
                </a:cubicBezTo>
                <a:cubicBezTo>
                  <a:pt x="1447801" y="33867"/>
                  <a:pt x="1458092" y="40837"/>
                  <a:pt x="1464734" y="50800"/>
                </a:cubicBezTo>
                <a:cubicBezTo>
                  <a:pt x="1508697" y="116746"/>
                  <a:pt x="1437396" y="40396"/>
                  <a:pt x="1490134" y="93134"/>
                </a:cubicBezTo>
                <a:cubicBezTo>
                  <a:pt x="1491716" y="99464"/>
                  <a:pt x="1501860" y="143721"/>
                  <a:pt x="1507067" y="152400"/>
                </a:cubicBezTo>
                <a:cubicBezTo>
                  <a:pt x="1511174" y="159245"/>
                  <a:pt x="1519013" y="163101"/>
                  <a:pt x="1524000" y="169334"/>
                </a:cubicBezTo>
                <a:cubicBezTo>
                  <a:pt x="1530357" y="177280"/>
                  <a:pt x="1533117" y="188220"/>
                  <a:pt x="1540934" y="194734"/>
                </a:cubicBezTo>
                <a:cubicBezTo>
                  <a:pt x="1554883" y="206358"/>
                  <a:pt x="1582555" y="214252"/>
                  <a:pt x="1600200" y="220134"/>
                </a:cubicBezTo>
                <a:cubicBezTo>
                  <a:pt x="1604749" y="223546"/>
                  <a:pt x="1649337" y="257965"/>
                  <a:pt x="1659467" y="262467"/>
                </a:cubicBezTo>
                <a:cubicBezTo>
                  <a:pt x="1675778" y="269716"/>
                  <a:pt x="1693334" y="273756"/>
                  <a:pt x="1710267" y="279400"/>
                </a:cubicBezTo>
                <a:cubicBezTo>
                  <a:pt x="1755656" y="294530"/>
                  <a:pt x="1716698" y="282712"/>
                  <a:pt x="1778000" y="296334"/>
                </a:cubicBezTo>
                <a:cubicBezTo>
                  <a:pt x="1835407" y="309091"/>
                  <a:pt x="1793180" y="304096"/>
                  <a:pt x="1871134" y="313267"/>
                </a:cubicBezTo>
                <a:cubicBezTo>
                  <a:pt x="1899302" y="316581"/>
                  <a:pt x="1927631" y="318420"/>
                  <a:pt x="1955800" y="321734"/>
                </a:cubicBezTo>
                <a:cubicBezTo>
                  <a:pt x="1975620" y="324066"/>
                  <a:pt x="1995433" y="326630"/>
                  <a:pt x="2015067" y="330200"/>
                </a:cubicBezTo>
                <a:cubicBezTo>
                  <a:pt x="2026516" y="332282"/>
                  <a:pt x="2037350" y="337564"/>
                  <a:pt x="2048934" y="338667"/>
                </a:cubicBezTo>
                <a:cubicBezTo>
                  <a:pt x="2096778" y="343224"/>
                  <a:pt x="2144920" y="343827"/>
                  <a:pt x="2192867" y="347134"/>
                </a:cubicBezTo>
                <a:cubicBezTo>
                  <a:pt x="2226771" y="349472"/>
                  <a:pt x="2260600" y="352778"/>
                  <a:pt x="2294467" y="355600"/>
                </a:cubicBezTo>
                <a:cubicBezTo>
                  <a:pt x="2302934" y="361245"/>
                  <a:pt x="2310514" y="368526"/>
                  <a:pt x="2319867" y="372534"/>
                </a:cubicBezTo>
                <a:cubicBezTo>
                  <a:pt x="2345527" y="383531"/>
                  <a:pt x="2414647" y="387768"/>
                  <a:pt x="2429934" y="389467"/>
                </a:cubicBezTo>
                <a:cubicBezTo>
                  <a:pt x="2438401" y="392289"/>
                  <a:pt x="2450147" y="390672"/>
                  <a:pt x="2455334" y="397934"/>
                </a:cubicBezTo>
                <a:cubicBezTo>
                  <a:pt x="2473159" y="422890"/>
                  <a:pt x="2472267" y="435394"/>
                  <a:pt x="2472267" y="457200"/>
                </a:cubicBezTo>
              </a:path>
            </a:pathLst>
          </a:custGeom>
          <a:ln w="1905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314700" y="1828800"/>
            <a:ext cx="0" cy="12001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3352801" y="1771651"/>
            <a:ext cx="516709" cy="1289050"/>
          </a:xfrm>
          <a:custGeom>
            <a:avLst/>
            <a:gdLst>
              <a:gd name="connsiteX0" fmla="*/ 0 w 688945"/>
              <a:gd name="connsiteY0" fmla="*/ 0 h 1659466"/>
              <a:gd name="connsiteX1" fmla="*/ 16933 w 688945"/>
              <a:gd name="connsiteY1" fmla="*/ 118533 h 1659466"/>
              <a:gd name="connsiteX2" fmla="*/ 25400 w 688945"/>
              <a:gd name="connsiteY2" fmla="*/ 177800 h 1659466"/>
              <a:gd name="connsiteX3" fmla="*/ 127000 w 688945"/>
              <a:gd name="connsiteY3" fmla="*/ 211666 h 1659466"/>
              <a:gd name="connsiteX4" fmla="*/ 313267 w 688945"/>
              <a:gd name="connsiteY4" fmla="*/ 237066 h 1659466"/>
              <a:gd name="connsiteX5" fmla="*/ 364067 w 688945"/>
              <a:gd name="connsiteY5" fmla="*/ 254000 h 1659466"/>
              <a:gd name="connsiteX6" fmla="*/ 423333 w 688945"/>
              <a:gd name="connsiteY6" fmla="*/ 279400 h 1659466"/>
              <a:gd name="connsiteX7" fmla="*/ 465667 w 688945"/>
              <a:gd name="connsiteY7" fmla="*/ 313266 h 1659466"/>
              <a:gd name="connsiteX8" fmla="*/ 482600 w 688945"/>
              <a:gd name="connsiteY8" fmla="*/ 330200 h 1659466"/>
              <a:gd name="connsiteX9" fmla="*/ 533400 w 688945"/>
              <a:gd name="connsiteY9" fmla="*/ 372533 h 1659466"/>
              <a:gd name="connsiteX10" fmla="*/ 533400 w 688945"/>
              <a:gd name="connsiteY10" fmla="*/ 626533 h 1659466"/>
              <a:gd name="connsiteX11" fmla="*/ 482600 w 688945"/>
              <a:gd name="connsiteY11" fmla="*/ 685800 h 1659466"/>
              <a:gd name="connsiteX12" fmla="*/ 457200 w 688945"/>
              <a:gd name="connsiteY12" fmla="*/ 694266 h 1659466"/>
              <a:gd name="connsiteX13" fmla="*/ 406400 w 688945"/>
              <a:gd name="connsiteY13" fmla="*/ 719666 h 1659466"/>
              <a:gd name="connsiteX14" fmla="*/ 355600 w 688945"/>
              <a:gd name="connsiteY14" fmla="*/ 736600 h 1659466"/>
              <a:gd name="connsiteX15" fmla="*/ 321733 w 688945"/>
              <a:gd name="connsiteY15" fmla="*/ 745066 h 1659466"/>
              <a:gd name="connsiteX16" fmla="*/ 245533 w 688945"/>
              <a:gd name="connsiteY16" fmla="*/ 787400 h 1659466"/>
              <a:gd name="connsiteX17" fmla="*/ 245533 w 688945"/>
              <a:gd name="connsiteY17" fmla="*/ 787400 h 1659466"/>
              <a:gd name="connsiteX18" fmla="*/ 152400 w 688945"/>
              <a:gd name="connsiteY18" fmla="*/ 804333 h 1659466"/>
              <a:gd name="connsiteX19" fmla="*/ 101600 w 688945"/>
              <a:gd name="connsiteY19" fmla="*/ 855133 h 1659466"/>
              <a:gd name="connsiteX20" fmla="*/ 110067 w 688945"/>
              <a:gd name="connsiteY20" fmla="*/ 1049866 h 1659466"/>
              <a:gd name="connsiteX21" fmla="*/ 186267 w 688945"/>
              <a:gd name="connsiteY21" fmla="*/ 1075266 h 1659466"/>
              <a:gd name="connsiteX22" fmla="*/ 211667 w 688945"/>
              <a:gd name="connsiteY22" fmla="*/ 1083733 h 1659466"/>
              <a:gd name="connsiteX23" fmla="*/ 245533 w 688945"/>
              <a:gd name="connsiteY23" fmla="*/ 1092200 h 1659466"/>
              <a:gd name="connsiteX24" fmla="*/ 270933 w 688945"/>
              <a:gd name="connsiteY24" fmla="*/ 1100666 h 1659466"/>
              <a:gd name="connsiteX25" fmla="*/ 406400 w 688945"/>
              <a:gd name="connsiteY25" fmla="*/ 1117600 h 1659466"/>
              <a:gd name="connsiteX26" fmla="*/ 550333 w 688945"/>
              <a:gd name="connsiteY26" fmla="*/ 1126066 h 1659466"/>
              <a:gd name="connsiteX27" fmla="*/ 304800 w 688945"/>
              <a:gd name="connsiteY27" fmla="*/ 1143000 h 1659466"/>
              <a:gd name="connsiteX28" fmla="*/ 177800 w 688945"/>
              <a:gd name="connsiteY28" fmla="*/ 1151466 h 1659466"/>
              <a:gd name="connsiteX29" fmla="*/ 118533 w 688945"/>
              <a:gd name="connsiteY29" fmla="*/ 1168400 h 1659466"/>
              <a:gd name="connsiteX30" fmla="*/ 93133 w 688945"/>
              <a:gd name="connsiteY30" fmla="*/ 1227666 h 1659466"/>
              <a:gd name="connsiteX31" fmla="*/ 110067 w 688945"/>
              <a:gd name="connsiteY31" fmla="*/ 1380066 h 1659466"/>
              <a:gd name="connsiteX32" fmla="*/ 93133 w 688945"/>
              <a:gd name="connsiteY32" fmla="*/ 1566333 h 1659466"/>
              <a:gd name="connsiteX33" fmla="*/ 76200 w 688945"/>
              <a:gd name="connsiteY33" fmla="*/ 1659466 h 165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8945" h="1659466">
                <a:moveTo>
                  <a:pt x="0" y="0"/>
                </a:moveTo>
                <a:cubicBezTo>
                  <a:pt x="19210" y="57628"/>
                  <a:pt x="4567" y="7236"/>
                  <a:pt x="16933" y="118533"/>
                </a:cubicBezTo>
                <a:cubicBezTo>
                  <a:pt x="19137" y="138367"/>
                  <a:pt x="17988" y="159271"/>
                  <a:pt x="25400" y="177800"/>
                </a:cubicBezTo>
                <a:cubicBezTo>
                  <a:pt x="41855" y="218937"/>
                  <a:pt x="96562" y="206860"/>
                  <a:pt x="127000" y="211666"/>
                </a:cubicBezTo>
                <a:cubicBezTo>
                  <a:pt x="311627" y="240818"/>
                  <a:pt x="104303" y="219654"/>
                  <a:pt x="313267" y="237066"/>
                </a:cubicBezTo>
                <a:cubicBezTo>
                  <a:pt x="330200" y="242711"/>
                  <a:pt x="347494" y="247371"/>
                  <a:pt x="364067" y="254000"/>
                </a:cubicBezTo>
                <a:cubicBezTo>
                  <a:pt x="468689" y="295850"/>
                  <a:pt x="341571" y="252145"/>
                  <a:pt x="423333" y="279400"/>
                </a:cubicBezTo>
                <a:cubicBezTo>
                  <a:pt x="464229" y="320294"/>
                  <a:pt x="412252" y="270533"/>
                  <a:pt x="465667" y="313266"/>
                </a:cubicBezTo>
                <a:cubicBezTo>
                  <a:pt x="471900" y="318253"/>
                  <a:pt x="476367" y="325213"/>
                  <a:pt x="482600" y="330200"/>
                </a:cubicBezTo>
                <a:cubicBezTo>
                  <a:pt x="541544" y="377356"/>
                  <a:pt x="473056" y="312189"/>
                  <a:pt x="533400" y="372533"/>
                </a:cubicBezTo>
                <a:cubicBezTo>
                  <a:pt x="553702" y="474037"/>
                  <a:pt x="552325" y="449899"/>
                  <a:pt x="533400" y="626533"/>
                </a:cubicBezTo>
                <a:cubicBezTo>
                  <a:pt x="531996" y="639641"/>
                  <a:pt x="485404" y="684865"/>
                  <a:pt x="482600" y="685800"/>
                </a:cubicBezTo>
                <a:lnTo>
                  <a:pt x="457200" y="694266"/>
                </a:lnTo>
                <a:cubicBezTo>
                  <a:pt x="429999" y="721468"/>
                  <a:pt x="450984" y="706291"/>
                  <a:pt x="406400" y="719666"/>
                </a:cubicBezTo>
                <a:cubicBezTo>
                  <a:pt x="389303" y="724795"/>
                  <a:pt x="372917" y="732271"/>
                  <a:pt x="355600" y="736600"/>
                </a:cubicBezTo>
                <a:cubicBezTo>
                  <a:pt x="344311" y="739422"/>
                  <a:pt x="332922" y="741869"/>
                  <a:pt x="321733" y="745066"/>
                </a:cubicBezTo>
                <a:cubicBezTo>
                  <a:pt x="282617" y="756242"/>
                  <a:pt x="291010" y="757081"/>
                  <a:pt x="245533" y="787400"/>
                </a:cubicBezTo>
                <a:lnTo>
                  <a:pt x="245533" y="787400"/>
                </a:lnTo>
                <a:cubicBezTo>
                  <a:pt x="198547" y="803061"/>
                  <a:pt x="228989" y="794759"/>
                  <a:pt x="152400" y="804333"/>
                </a:cubicBezTo>
                <a:cubicBezTo>
                  <a:pt x="135467" y="821266"/>
                  <a:pt x="100560" y="831208"/>
                  <a:pt x="101600" y="855133"/>
                </a:cubicBezTo>
                <a:cubicBezTo>
                  <a:pt x="104422" y="920044"/>
                  <a:pt x="86743" y="989224"/>
                  <a:pt x="110067" y="1049866"/>
                </a:cubicBezTo>
                <a:cubicBezTo>
                  <a:pt x="119678" y="1074855"/>
                  <a:pt x="160867" y="1066799"/>
                  <a:pt x="186267" y="1075266"/>
                </a:cubicBezTo>
                <a:cubicBezTo>
                  <a:pt x="194734" y="1078088"/>
                  <a:pt x="203009" y="1081568"/>
                  <a:pt x="211667" y="1083733"/>
                </a:cubicBezTo>
                <a:cubicBezTo>
                  <a:pt x="222956" y="1086555"/>
                  <a:pt x="234345" y="1089003"/>
                  <a:pt x="245533" y="1092200"/>
                </a:cubicBezTo>
                <a:cubicBezTo>
                  <a:pt x="254114" y="1094652"/>
                  <a:pt x="262118" y="1099274"/>
                  <a:pt x="270933" y="1100666"/>
                </a:cubicBezTo>
                <a:cubicBezTo>
                  <a:pt x="315883" y="1107763"/>
                  <a:pt x="361080" y="1113480"/>
                  <a:pt x="406400" y="1117600"/>
                </a:cubicBezTo>
                <a:cubicBezTo>
                  <a:pt x="454263" y="1121951"/>
                  <a:pt x="502355" y="1123244"/>
                  <a:pt x="550333" y="1126066"/>
                </a:cubicBezTo>
                <a:cubicBezTo>
                  <a:pt x="688945" y="1153789"/>
                  <a:pt x="592740" y="1131248"/>
                  <a:pt x="304800" y="1143000"/>
                </a:cubicBezTo>
                <a:cubicBezTo>
                  <a:pt x="262408" y="1144730"/>
                  <a:pt x="220133" y="1148644"/>
                  <a:pt x="177800" y="1151466"/>
                </a:cubicBezTo>
                <a:cubicBezTo>
                  <a:pt x="177507" y="1151539"/>
                  <a:pt x="122582" y="1164351"/>
                  <a:pt x="118533" y="1168400"/>
                </a:cubicBezTo>
                <a:cubicBezTo>
                  <a:pt x="108071" y="1178862"/>
                  <a:pt x="98193" y="1212487"/>
                  <a:pt x="93133" y="1227666"/>
                </a:cubicBezTo>
                <a:cubicBezTo>
                  <a:pt x="96079" y="1251231"/>
                  <a:pt x="110604" y="1362898"/>
                  <a:pt x="110067" y="1380066"/>
                </a:cubicBezTo>
                <a:cubicBezTo>
                  <a:pt x="108120" y="1442381"/>
                  <a:pt x="112848" y="1507187"/>
                  <a:pt x="93133" y="1566333"/>
                </a:cubicBezTo>
                <a:cubicBezTo>
                  <a:pt x="71738" y="1630520"/>
                  <a:pt x="76200" y="1599284"/>
                  <a:pt x="76200" y="1659466"/>
                </a:cubicBezTo>
              </a:path>
            </a:pathLst>
          </a:custGeom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7" name="TextBox 36"/>
          <p:cNvSpPr txBox="1"/>
          <p:nvPr/>
        </p:nvSpPr>
        <p:spPr>
          <a:xfrm>
            <a:off x="1305659" y="2505829"/>
            <a:ext cx="9715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Micro-coil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571750" y="2571750"/>
            <a:ext cx="74295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71750" y="2686050"/>
            <a:ext cx="74295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286000" y="2628900"/>
            <a:ext cx="0" cy="17145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457450" y="2628900"/>
            <a:ext cx="0" cy="17145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514849" y="4857751"/>
            <a:ext cx="97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Freq. Encoding Grad.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109846" y="4349605"/>
            <a:ext cx="18859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9675"/>
                </a:solidFill>
              </a:rPr>
              <a:t>Dephasing Grad.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657600" y="4814449"/>
            <a:ext cx="1257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Chord 61"/>
          <p:cNvSpPr/>
          <p:nvPr/>
        </p:nvSpPr>
        <p:spPr>
          <a:xfrm>
            <a:off x="4057650" y="4357248"/>
            <a:ext cx="514350" cy="971550"/>
          </a:xfrm>
          <a:prstGeom prst="chord">
            <a:avLst>
              <a:gd name="adj1" fmla="val 5460058"/>
              <a:gd name="adj2" fmla="val 16200000"/>
            </a:avLst>
          </a:prstGeom>
          <a:solidFill>
            <a:schemeClr val="bg1">
              <a:lumMod val="8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4296662" y="4357248"/>
            <a:ext cx="0" cy="94209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140295" y="4495215"/>
            <a:ext cx="312734" cy="66616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4119754" y="4583351"/>
            <a:ext cx="353818" cy="452207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Trapezoid 63"/>
          <p:cNvSpPr/>
          <p:nvPr/>
        </p:nvSpPr>
        <p:spPr>
          <a:xfrm>
            <a:off x="2462636" y="4914901"/>
            <a:ext cx="200486" cy="147665"/>
          </a:xfrm>
          <a:prstGeom prst="trapezoid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FFFF66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2097465" y="5062565"/>
            <a:ext cx="121723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993786" y="4872838"/>
            <a:ext cx="10418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FF9675"/>
                </a:solidFill>
              </a:rPr>
              <a:t>Dephasing Gradient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54415" y="6062367"/>
            <a:ext cx="3086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Dumoulin et al.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Magn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Reson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Med 2010;63:1398-1403;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58301" y="1050132"/>
            <a:ext cx="3886199" cy="830997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66"/>
                </a:solidFill>
              </a:rPr>
              <a:t>Reduce the effect of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>
                <a:solidFill>
                  <a:srgbClr val="FFFF66"/>
                </a:solidFill>
              </a:rPr>
              <a:t>  Coupling of surrounding </a:t>
            </a:r>
            <a:r>
              <a:rPr lang="en-US" sz="1200" dirty="0" smtClean="0">
                <a:solidFill>
                  <a:srgbClr val="FFFF66"/>
                </a:solidFill>
              </a:rPr>
              <a:t>coils or catheters </a:t>
            </a:r>
            <a:endParaRPr lang="en-US" sz="1200" dirty="0">
              <a:solidFill>
                <a:srgbClr val="FFFF66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>
                <a:solidFill>
                  <a:srgbClr val="FFFF66"/>
                </a:solidFill>
              </a:rPr>
              <a:t>  B</a:t>
            </a:r>
            <a:r>
              <a:rPr lang="en-US" sz="1200" baseline="-25000" dirty="0">
                <a:solidFill>
                  <a:srgbClr val="FFFF66"/>
                </a:solidFill>
              </a:rPr>
              <a:t>1</a:t>
            </a:r>
            <a:r>
              <a:rPr lang="en-US" sz="1200" dirty="0">
                <a:solidFill>
                  <a:srgbClr val="FFFF66"/>
                </a:solidFill>
              </a:rPr>
              <a:t> in-homogeneities </a:t>
            </a:r>
          </a:p>
        </p:txBody>
      </p:sp>
      <p:cxnSp>
        <p:nvCxnSpPr>
          <p:cNvPr id="49" name="Straight Arrow Connector 48"/>
          <p:cNvCxnSpPr>
            <a:endCxn id="62" idx="2"/>
          </p:cNvCxnSpPr>
          <p:nvPr/>
        </p:nvCxnSpPr>
        <p:spPr>
          <a:xfrm>
            <a:off x="4296662" y="4343400"/>
            <a:ext cx="13922" cy="499491"/>
          </a:xfrm>
          <a:prstGeom prst="straightConnector1">
            <a:avLst/>
          </a:prstGeom>
          <a:ln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829301" y="4114801"/>
            <a:ext cx="2000251" cy="784830"/>
          </a:xfrm>
          <a:prstGeom prst="rect">
            <a:avLst/>
          </a:prstGeom>
          <a:solidFill>
            <a:schemeClr val="bg1">
              <a:lumMod val="5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66"/>
                </a:solidFill>
              </a:rPr>
              <a:t>Combine the data acquired over the cycle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6715126" y="4882638"/>
            <a:ext cx="228600" cy="22950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58" name="TextBox 57"/>
          <p:cNvSpPr txBox="1"/>
          <p:nvPr/>
        </p:nvSpPr>
        <p:spPr>
          <a:xfrm>
            <a:off x="5849900" y="5161817"/>
            <a:ext cx="2000251" cy="784830"/>
          </a:xfrm>
          <a:prstGeom prst="rect">
            <a:avLst/>
          </a:prstGeom>
          <a:solidFill>
            <a:schemeClr val="bg1">
              <a:lumMod val="5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66"/>
                </a:solidFill>
              </a:rPr>
              <a:t>Improved peak, robust MR tracking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" t="24114" r="58689" b="42438"/>
          <a:stretch/>
        </p:blipFill>
        <p:spPr bwMode="auto">
          <a:xfrm>
            <a:off x="4109848" y="1885951"/>
            <a:ext cx="3512171" cy="16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69" t="24621" r="30988" b="42501"/>
          <a:stretch/>
        </p:blipFill>
        <p:spPr bwMode="auto">
          <a:xfrm>
            <a:off x="4121984" y="2966855"/>
            <a:ext cx="3514083" cy="55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2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 MR-Tracking with Phase Dithering </a:t>
            </a:r>
            <a:endParaRPr lang="en-GB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9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811554"/>
      </p:ext>
    </p:extLst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8" grpId="0" animBg="1"/>
      <p:bldP spid="10" grpId="0" animBg="1"/>
      <p:bldP spid="15" grpId="0"/>
      <p:bldP spid="16" grpId="0"/>
      <p:bldP spid="17" grpId="0"/>
      <p:bldP spid="26" grpId="0" animBg="1"/>
      <p:bldP spid="32" grpId="0" animBg="1"/>
      <p:bldP spid="36" grpId="0" animBg="1"/>
      <p:bldP spid="37" grpId="0"/>
      <p:bldP spid="55" grpId="0"/>
      <p:bldP spid="57" grpId="0"/>
      <p:bldP spid="62" grpId="0" animBg="1"/>
      <p:bldP spid="64" grpId="0" animBg="1"/>
      <p:bldP spid="66" grpId="0"/>
      <p:bldP spid="67" grpId="0"/>
      <p:bldP spid="56" grpId="0" animBg="1"/>
      <p:bldP spid="13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rial_abl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44" y="850900"/>
            <a:ext cx="6027137" cy="401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50371" y="944690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190657"/>
            <a:ext cx="923041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3 MRI Devices Tracked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Simultaneously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Deflectable Sheath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Deflectable RF Ablation catheter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Non-deflectable Coronary Sinus catheter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Application of Phase Dithering reduces device coupling &amp; flow artifacts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3200" dirty="0" smtClean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Cardiac EP 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using active 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MR-Tracking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en-GB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85223"/>
            <a:ext cx="5778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+mn-lt"/>
              </a:rPr>
              <a:t>SR 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Dukkipati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 et al. 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Circulation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2008;118: 853-862</a:t>
            </a:r>
          </a:p>
          <a:p>
            <a:r>
              <a:rPr lang="en-US" sz="1400" dirty="0" smtClean="0">
                <a:solidFill>
                  <a:schemeClr val="tx1"/>
                </a:solidFill>
                <a:latin typeface="+mn-lt"/>
              </a:rPr>
              <a:t>EJ Schmidt et al. Circ. Arrhythmia </a:t>
            </a:r>
            <a:r>
              <a:rPr lang="en-US" sz="1400" dirty="0" err="1">
                <a:solidFill>
                  <a:schemeClr val="tx1"/>
                </a:solidFill>
                <a:latin typeface="+mn-lt"/>
              </a:rPr>
              <a:t>Electrophysiol</a:t>
            </a:r>
            <a:r>
              <a:rPr lang="en-US" sz="1400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2009;2:695-704</a:t>
            </a:r>
            <a:endParaRPr lang="en-US"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859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0371" y="944690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3200" dirty="0" smtClean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MR-Tracking </a:t>
            </a:r>
            <a:r>
              <a:rPr lang="en-US" sz="3200" dirty="0">
                <a:solidFill>
                  <a:schemeClr val="tx1"/>
                </a:solidFill>
              </a:rPr>
              <a:t>of Metallic Devices</a:t>
            </a:r>
          </a:p>
          <a:p>
            <a:pPr>
              <a:defRPr/>
            </a:pPr>
            <a:endParaRPr lang="en-GB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9187" y="1006475"/>
            <a:ext cx="8797858" cy="5093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Most clinical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intv’l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devices (guidewires, catheter, sheathes, needles)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are largely made of metal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Improved mechanical properties for narrow and long devices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(larger stiffness, higher yield point, reduced brittle or fluid behavior, 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better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torquability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Current MRI-compatible devices use a minimum of metal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Weaker devices, larger diameter for equivalent performance.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Better tracking properties.</a:t>
            </a:r>
          </a:p>
          <a:p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Can we make active metallic MRI-compatible devices?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ctive Tracking on Metal is Challenging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Static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Magnetic Field (B</a:t>
            </a:r>
            <a:r>
              <a:rPr lang="en-US" baseline="-25000" dirty="0">
                <a:solidFill>
                  <a:schemeClr val="tx1"/>
                </a:solidFill>
                <a:latin typeface="+mn-lt"/>
              </a:rPr>
              <a:t>0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In-homogeneities close to metal surface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RF Field (B</a:t>
            </a:r>
            <a:r>
              <a:rPr lang="en-US" baseline="-250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In-homogeneities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Possible RF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h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eating of long devices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17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0371" y="944690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3200" dirty="0" smtClean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MR-Tracking of Metallic Devices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en-GB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371" y="1006475"/>
            <a:ext cx="8295861" cy="563231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"/>
          <a:stretch/>
        </p:blipFill>
        <p:spPr bwMode="auto">
          <a:xfrm>
            <a:off x="4132869" y="1938211"/>
            <a:ext cx="3248955" cy="181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5537" y="1428751"/>
            <a:ext cx="49872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     Multilayer Flexible printed circuit coils on</a:t>
            </a:r>
          </a:p>
          <a:p>
            <a:r>
              <a:rPr lang="en-US" sz="1500" dirty="0">
                <a:solidFill>
                  <a:schemeClr val="bg1"/>
                </a:solidFill>
              </a:rPr>
              <a:t>        1.6 mm OD Tungsten needle</a:t>
            </a:r>
          </a:p>
          <a:p>
            <a:r>
              <a:rPr lang="en-US" sz="1500" dirty="0">
                <a:solidFill>
                  <a:schemeClr val="bg1"/>
                </a:solidFill>
              </a:rPr>
              <a:t>                   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5" t="14365" r="1005" b="16926"/>
          <a:stretch/>
        </p:blipFill>
        <p:spPr bwMode="auto">
          <a:xfrm>
            <a:off x="651866" y="2014825"/>
            <a:ext cx="1878315" cy="103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n 12"/>
          <p:cNvSpPr/>
          <p:nvPr/>
        </p:nvSpPr>
        <p:spPr>
          <a:xfrm>
            <a:off x="1619005" y="1608364"/>
            <a:ext cx="245174" cy="1928843"/>
          </a:xfrm>
          <a:prstGeom prst="can">
            <a:avLst/>
          </a:prstGeom>
          <a:solidFill>
            <a:schemeClr val="bg2">
              <a:lumMod val="50000"/>
              <a:alpha val="64000"/>
            </a:schemeClr>
          </a:solidFill>
          <a:scene3d>
            <a:camera prst="orthographicFront">
              <a:rot lat="0" lon="0" rev="684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9" b="39540"/>
          <a:stretch/>
        </p:blipFill>
        <p:spPr>
          <a:xfrm>
            <a:off x="664029" y="3160634"/>
            <a:ext cx="2750081" cy="22611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1865" y="1722665"/>
            <a:ext cx="2641064" cy="5539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Simulation of RF  (B</a:t>
            </a:r>
            <a:r>
              <a:rPr lang="en-US" sz="1500" baseline="-25000" dirty="0">
                <a:solidFill>
                  <a:schemeClr val="bg1"/>
                </a:solidFill>
              </a:rPr>
              <a:t>1</a:t>
            </a:r>
            <a:r>
              <a:rPr lang="en-US" sz="1500" baseline="30000" dirty="0">
                <a:solidFill>
                  <a:schemeClr val="bg1"/>
                </a:solidFill>
              </a:rPr>
              <a:t> </a:t>
            </a:r>
            <a:r>
              <a:rPr lang="en-US" sz="1500" dirty="0" smtClean="0">
                <a:solidFill>
                  <a:schemeClr val="bg1"/>
                </a:solidFill>
              </a:rPr>
              <a:t>) </a:t>
            </a:r>
            <a:r>
              <a:rPr lang="en-US" sz="1500" dirty="0">
                <a:solidFill>
                  <a:schemeClr val="bg1"/>
                </a:solidFill>
              </a:rPr>
              <a:t>Field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743451" y="3714750"/>
            <a:ext cx="2371228" cy="1657350"/>
            <a:chOff x="-3200400" y="3249919"/>
            <a:chExt cx="2630643" cy="183866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0" t="35154" r="31217" b="37884"/>
            <a:stretch/>
          </p:blipFill>
          <p:spPr>
            <a:xfrm>
              <a:off x="-3200400" y="3249919"/>
              <a:ext cx="2630643" cy="18386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-1234930" y="4264355"/>
              <a:ext cx="610338" cy="256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2 mm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-1171527" y="4517965"/>
              <a:ext cx="317011" cy="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514850" y="5314951"/>
            <a:ext cx="28003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Sagittal MR image acquired by the micro-coil</a:t>
            </a:r>
          </a:p>
        </p:txBody>
      </p:sp>
      <p:sp>
        <p:nvSpPr>
          <p:cNvPr id="21" name="Can 20"/>
          <p:cNvSpPr/>
          <p:nvPr/>
        </p:nvSpPr>
        <p:spPr>
          <a:xfrm>
            <a:off x="1808948" y="3689516"/>
            <a:ext cx="326898" cy="2559402"/>
          </a:xfrm>
          <a:prstGeom prst="can">
            <a:avLst/>
          </a:prstGeom>
          <a:solidFill>
            <a:schemeClr val="bg2">
              <a:lumMod val="50000"/>
              <a:alpha val="64000"/>
            </a:schemeClr>
          </a:solidFill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9900" y="5987308"/>
            <a:ext cx="4568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W. Wang et al.,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Mag.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Reson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. Med. 2015; 73: 1803-11</a:t>
            </a:r>
            <a:endParaRPr lang="en-US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W. Wang et al. , Medical Physics 2015;</a:t>
            </a:r>
            <a:r>
              <a:rPr lang="en-US" sz="1400" b="0" dirty="0" smtClean="0">
                <a:solidFill>
                  <a:schemeClr val="bg1"/>
                </a:solidFill>
                <a:latin typeface="+mn-lt"/>
              </a:rPr>
              <a:t> 42: 7114-7121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19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0371" y="944690"/>
            <a:ext cx="8382001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endParaRPr lang="en-US" sz="2100" dirty="0">
              <a:solidFill>
                <a:schemeClr val="tx1"/>
              </a:solidFill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3200" dirty="0" smtClean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MR-Tracking Brachytherapy Stylets (N=10)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en-GB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371" y="1006475"/>
            <a:ext cx="8295861" cy="563231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                                                                              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8" name="Picture 2" descr="E:\iCloud Photos\My Photo Stream\IMG_10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t="46234" b="39398"/>
          <a:stretch/>
        </p:blipFill>
        <p:spPr bwMode="auto">
          <a:xfrm flipH="1">
            <a:off x="337455" y="1785677"/>
            <a:ext cx="4114627" cy="46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85148" y="1936426"/>
            <a:ext cx="3635191" cy="1261493"/>
            <a:chOff x="364067" y="1698003"/>
            <a:chExt cx="4846922" cy="168199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09" t="37374" r="404" b="42842"/>
            <a:stretch/>
          </p:blipFill>
          <p:spPr>
            <a:xfrm rot="10800000" flipH="1">
              <a:off x="690696" y="2530825"/>
              <a:ext cx="4520293" cy="849168"/>
            </a:xfrm>
            <a:prstGeom prst="rect">
              <a:avLst/>
            </a:prstGeom>
            <a:ln w="38100">
              <a:solidFill>
                <a:srgbClr val="D25656"/>
              </a:solidFill>
              <a:prstDash val="sysDash"/>
            </a:ln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364067" y="2045137"/>
              <a:ext cx="203661" cy="438794"/>
            </a:xfrm>
            <a:prstGeom prst="line">
              <a:avLst/>
            </a:prstGeom>
            <a:ln w="38100">
              <a:solidFill>
                <a:srgbClr val="D256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643270" y="2067298"/>
              <a:ext cx="3490312" cy="406474"/>
            </a:xfrm>
            <a:prstGeom prst="line">
              <a:avLst/>
            </a:prstGeom>
            <a:ln w="38100">
              <a:solidFill>
                <a:srgbClr val="D256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365083" y="2637253"/>
              <a:ext cx="67733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211226" y="2637255"/>
              <a:ext cx="938719" cy="430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tx1"/>
                  </a:solidFill>
                </a:rPr>
                <a:t>1 cm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4067" y="1698003"/>
              <a:ext cx="1279203" cy="347134"/>
            </a:xfrm>
            <a:prstGeom prst="rect">
              <a:avLst/>
            </a:prstGeom>
            <a:noFill/>
            <a:ln w="38100">
              <a:solidFill>
                <a:srgbClr val="D2565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74161" y="1161493"/>
            <a:ext cx="3651394" cy="646331"/>
          </a:xfrm>
          <a:prstGeom prst="rect">
            <a:avLst/>
          </a:prstGeom>
          <a:solidFill>
            <a:srgbClr val="47B189">
              <a:alpha val="24000"/>
            </a:srgbClr>
          </a:solidFill>
        </p:spPr>
        <p:txBody>
          <a:bodyPr wrap="square" lIns="6858" rIns="6858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       Active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Tracked Metallic Stylet      33 cm length (MRI Interventions)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0" name="My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5314" t="11625" r="18768" b="59259"/>
          <a:stretch/>
        </p:blipFill>
        <p:spPr>
          <a:xfrm>
            <a:off x="4324827" y="2225804"/>
            <a:ext cx="4151979" cy="4271746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6930457" y="3706524"/>
            <a:ext cx="164894" cy="164592"/>
          </a:xfrm>
          <a:prstGeom prst="ellipse">
            <a:avLst/>
          </a:prstGeom>
          <a:solidFill>
            <a:srgbClr val="FF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508064" y="5920715"/>
            <a:ext cx="24416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+mn-lt"/>
              </a:rPr>
              <a:t>70 </a:t>
            </a: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yr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old female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with cervical cancer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9584" y="4805544"/>
            <a:ext cx="2042155" cy="646331"/>
          </a:xfrm>
          <a:prstGeom prst="rect">
            <a:avLst/>
          </a:prstGeom>
          <a:solidFill>
            <a:srgbClr val="47B189">
              <a:alpha val="24000"/>
            </a:srgbClr>
          </a:solidFill>
        </p:spPr>
        <p:txBody>
          <a:bodyPr wrap="square" lIns="6858" rIns="6858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Patient Isolation</a:t>
            </a:r>
          </a:p>
          <a:p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 Unit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58817" y="3692185"/>
            <a:ext cx="1591558" cy="646331"/>
          </a:xfrm>
          <a:prstGeom prst="rect">
            <a:avLst/>
          </a:prstGeom>
          <a:solidFill>
            <a:srgbClr val="47B189">
              <a:alpha val="24000"/>
            </a:srgbClr>
          </a:solidFill>
        </p:spPr>
        <p:txBody>
          <a:bodyPr wrap="square" lIns="6858" rIns="6858" rtlCol="0">
            <a:spAutoFit/>
          </a:bodyPr>
          <a:lstStyle/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8-channel</a:t>
            </a:r>
          </a:p>
          <a:p>
            <a:r>
              <a:rPr lang="en-US" sz="1800" dirty="0" smtClean="0">
                <a:solidFill>
                  <a:schemeClr val="bg1">
                    <a:lumMod val="95000"/>
                  </a:schemeClr>
                </a:solidFill>
                <a:latin typeface="Gill Sans MT" panose="020B0502020104020203" pitchFamily="34" charset="0"/>
              </a:rPr>
              <a:t>MRI receiver</a:t>
            </a:r>
            <a:endParaRPr lang="en-US" sz="1800" dirty="0">
              <a:solidFill>
                <a:schemeClr val="bg1">
                  <a:lumMod val="9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4" name="Picture 4" descr="E:\Dropbox\Picture_Work\8ch Receiver Box &amp; Isolation Box\IMG_08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" t="5032" b="8037"/>
          <a:stretch/>
        </p:blipFill>
        <p:spPr bwMode="auto">
          <a:xfrm flipV="1">
            <a:off x="588175" y="3695418"/>
            <a:ext cx="1590620" cy="11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E:\iCloud Photos\My Photo Stream\IMG_104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96"/>
          <a:stretch/>
        </p:blipFill>
        <p:spPr bwMode="auto">
          <a:xfrm flipH="1" flipV="1">
            <a:off x="2328281" y="4250481"/>
            <a:ext cx="1798757" cy="159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535750" y="1207522"/>
            <a:ext cx="4564260" cy="1117485"/>
            <a:chOff x="3535750" y="1207522"/>
            <a:chExt cx="4564260" cy="1117485"/>
          </a:xfrm>
        </p:grpSpPr>
        <p:sp>
          <p:nvSpPr>
            <p:cNvPr id="39" name="Rectangle 38"/>
            <p:cNvSpPr/>
            <p:nvPr/>
          </p:nvSpPr>
          <p:spPr>
            <a:xfrm>
              <a:off x="3535750" y="1764469"/>
              <a:ext cx="959402" cy="560538"/>
            </a:xfrm>
            <a:prstGeom prst="rect">
              <a:avLst/>
            </a:prstGeom>
            <a:noFill/>
            <a:ln w="38100">
              <a:solidFill>
                <a:srgbClr val="D2565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495152" y="1207522"/>
              <a:ext cx="3604858" cy="1107555"/>
              <a:chOff x="4495152" y="1207522"/>
              <a:chExt cx="3604858" cy="1107555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694127" y="1222852"/>
                <a:ext cx="1405883" cy="830997"/>
              </a:xfrm>
              <a:prstGeom prst="rect">
                <a:avLst/>
              </a:prstGeom>
              <a:solidFill>
                <a:srgbClr val="47B189">
                  <a:alpha val="24000"/>
                </a:srgbClr>
              </a:solidFill>
            </p:spPr>
            <p:txBody>
              <a:bodyPr wrap="square" lIns="6858" rIns="6858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bg1">
                        <a:lumMod val="95000"/>
                      </a:schemeClr>
                    </a:solidFill>
                    <a:latin typeface="Gill Sans MT" panose="020B0502020104020203" pitchFamily="34" charset="0"/>
                  </a:rPr>
                  <a:t>Tuning, matching, decoupling</a:t>
                </a:r>
                <a:endParaRPr lang="en-US" sz="1600" dirty="0">
                  <a:solidFill>
                    <a:schemeClr val="bg1">
                      <a:lumMod val="95000"/>
                    </a:schemeClr>
                  </a:solidFill>
                  <a:latin typeface="Gill Sans MT" panose="020B0502020104020203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4495152" y="1207522"/>
                <a:ext cx="2138406" cy="1107555"/>
                <a:chOff x="4495152" y="1207522"/>
                <a:chExt cx="2138406" cy="1107555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5" t="15744" b="28468"/>
                <a:stretch/>
              </p:blipFill>
              <p:spPr>
                <a:xfrm flipH="1" flipV="1">
                  <a:off x="4702453" y="1207522"/>
                  <a:ext cx="1931105" cy="836296"/>
                </a:xfrm>
                <a:prstGeom prst="rect">
                  <a:avLst/>
                </a:prstGeom>
                <a:ln w="41275">
                  <a:solidFill>
                    <a:srgbClr val="FF0000"/>
                  </a:solidFill>
                  <a:prstDash val="sysDash"/>
                </a:ln>
              </p:spPr>
            </p:pic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4495152" y="1262277"/>
                  <a:ext cx="207301" cy="45197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flipH="1">
                  <a:off x="4539166" y="2042498"/>
                  <a:ext cx="206357" cy="272579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05099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69900" y="850900"/>
            <a:ext cx="5472113" cy="0"/>
          </a:xfrm>
          <a:prstGeom prst="line">
            <a:avLst/>
          </a:prstGeom>
          <a:noFill/>
          <a:ln w="63500">
            <a:solidFill>
              <a:srgbClr val="6B92CB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14288"/>
            <a:ext cx="91440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 sz="3200" dirty="0" smtClean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n-US" sz="3200" dirty="0" err="1" smtClean="0">
                <a:solidFill>
                  <a:schemeClr val="tx1"/>
                </a:solidFill>
                <a:latin typeface="+mn-lt"/>
              </a:rPr>
              <a:t>MicroTransmit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 (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Tracking </a:t>
            </a:r>
            <a:r>
              <a:rPr lang="en-US" sz="2800" dirty="0" err="1" smtClean="0">
                <a:solidFill>
                  <a:schemeClr val="tx1"/>
                </a:solidFill>
                <a:latin typeface="+mn-lt"/>
              </a:rPr>
              <a:t>Transmit&amp;Receive</a:t>
            </a:r>
            <a:r>
              <a:rPr lang="en-US" sz="320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endParaRPr lang="en-GB" sz="32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05557" y="1056114"/>
            <a:ext cx="4492255" cy="1918928"/>
            <a:chOff x="3819407" y="1302857"/>
            <a:chExt cx="4757505" cy="2041153"/>
          </a:xfrm>
        </p:grpSpPr>
        <p:grpSp>
          <p:nvGrpSpPr>
            <p:cNvPr id="5" name="Group 4"/>
            <p:cNvGrpSpPr/>
            <p:nvPr/>
          </p:nvGrpSpPr>
          <p:grpSpPr>
            <a:xfrm>
              <a:off x="5379975" y="1302857"/>
              <a:ext cx="3196937" cy="2041153"/>
              <a:chOff x="5017117" y="2760918"/>
              <a:chExt cx="3196937" cy="2041153"/>
            </a:xfrm>
          </p:grpSpPr>
          <p:sp>
            <p:nvSpPr>
              <p:cNvPr id="38" name="Freeform 3"/>
              <p:cNvSpPr>
                <a:spLocks/>
              </p:cNvSpPr>
              <p:nvPr/>
            </p:nvSpPr>
            <p:spPr bwMode="auto">
              <a:xfrm>
                <a:off x="5017117" y="3097815"/>
                <a:ext cx="2885639" cy="1465961"/>
              </a:xfrm>
              <a:custGeom>
                <a:avLst/>
                <a:gdLst>
                  <a:gd name="T0" fmla="*/ 2326 w 2338"/>
                  <a:gd name="T1" fmla="*/ 792 h 797"/>
                  <a:gd name="T2" fmla="*/ 101 w 2338"/>
                  <a:gd name="T3" fmla="*/ 792 h 797"/>
                  <a:gd name="T4" fmla="*/ 108 w 2338"/>
                  <a:gd name="T5" fmla="*/ 793 h 797"/>
                  <a:gd name="T6" fmla="*/ 30 w 2338"/>
                  <a:gd name="T7" fmla="*/ 599 h 797"/>
                  <a:gd name="T8" fmla="*/ 0 w 2338"/>
                  <a:gd name="T9" fmla="*/ 397 h 797"/>
                  <a:gd name="T10" fmla="*/ 0 w 2338"/>
                  <a:gd name="T11" fmla="*/ 347 h 797"/>
                  <a:gd name="T12" fmla="*/ 4 w 2338"/>
                  <a:gd name="T13" fmla="*/ 296 h 797"/>
                  <a:gd name="T14" fmla="*/ 21 w 2338"/>
                  <a:gd name="T15" fmla="*/ 196 h 797"/>
                  <a:gd name="T16" fmla="*/ 97 w 2338"/>
                  <a:gd name="T17" fmla="*/ 0 h 797"/>
                  <a:gd name="T18" fmla="*/ 95 w 2338"/>
                  <a:gd name="T19" fmla="*/ 8 h 797"/>
                  <a:gd name="T20" fmla="*/ 2332 w 2338"/>
                  <a:gd name="T21" fmla="*/ 8 h 797"/>
                  <a:gd name="T22" fmla="*/ 2326 w 2338"/>
                  <a:gd name="T23" fmla="*/ 3 h 797"/>
                  <a:gd name="T24" fmla="*/ 2251 w 2338"/>
                  <a:gd name="T25" fmla="*/ 197 h 797"/>
                  <a:gd name="T26" fmla="*/ 2233 w 2338"/>
                  <a:gd name="T27" fmla="*/ 297 h 797"/>
                  <a:gd name="T28" fmla="*/ 2229 w 2338"/>
                  <a:gd name="T29" fmla="*/ 347 h 797"/>
                  <a:gd name="T30" fmla="*/ 2229 w 2338"/>
                  <a:gd name="T31" fmla="*/ 372 h 797"/>
                  <a:gd name="T32" fmla="*/ 2228 w 2338"/>
                  <a:gd name="T33" fmla="*/ 399 h 797"/>
                  <a:gd name="T34" fmla="*/ 2257 w 2338"/>
                  <a:gd name="T35" fmla="*/ 600 h 797"/>
                  <a:gd name="T36" fmla="*/ 2337 w 2338"/>
                  <a:gd name="T37" fmla="*/ 796 h 797"/>
                  <a:gd name="T38" fmla="*/ 2326 w 2338"/>
                  <a:gd name="T39" fmla="*/ 792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338" h="797">
                    <a:moveTo>
                      <a:pt x="2326" y="792"/>
                    </a:moveTo>
                    <a:lnTo>
                      <a:pt x="101" y="792"/>
                    </a:lnTo>
                    <a:lnTo>
                      <a:pt x="108" y="793"/>
                    </a:lnTo>
                    <a:lnTo>
                      <a:pt x="30" y="599"/>
                    </a:lnTo>
                    <a:lnTo>
                      <a:pt x="0" y="397"/>
                    </a:lnTo>
                    <a:lnTo>
                      <a:pt x="0" y="347"/>
                    </a:lnTo>
                    <a:lnTo>
                      <a:pt x="4" y="296"/>
                    </a:lnTo>
                    <a:lnTo>
                      <a:pt x="21" y="196"/>
                    </a:lnTo>
                    <a:lnTo>
                      <a:pt x="97" y="0"/>
                    </a:lnTo>
                    <a:lnTo>
                      <a:pt x="95" y="8"/>
                    </a:lnTo>
                    <a:lnTo>
                      <a:pt x="2332" y="8"/>
                    </a:lnTo>
                    <a:lnTo>
                      <a:pt x="2326" y="3"/>
                    </a:lnTo>
                    <a:lnTo>
                      <a:pt x="2251" y="197"/>
                    </a:lnTo>
                    <a:lnTo>
                      <a:pt x="2233" y="297"/>
                    </a:lnTo>
                    <a:lnTo>
                      <a:pt x="2229" y="347"/>
                    </a:lnTo>
                    <a:lnTo>
                      <a:pt x="2229" y="372"/>
                    </a:lnTo>
                    <a:lnTo>
                      <a:pt x="2228" y="399"/>
                    </a:lnTo>
                    <a:lnTo>
                      <a:pt x="2257" y="600"/>
                    </a:lnTo>
                    <a:lnTo>
                      <a:pt x="2337" y="796"/>
                    </a:lnTo>
                    <a:lnTo>
                      <a:pt x="2326" y="792"/>
                    </a:lnTo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scene3d>
                <a:camera prst="orthographicFront">
                  <a:rot lat="0" lon="0" rev="10800000"/>
                </a:camera>
                <a:lightRig rig="threePt" dir="t"/>
              </a:scene3d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5679022" y="3440883"/>
                <a:ext cx="1469564" cy="727913"/>
              </a:xfrm>
              <a:custGeom>
                <a:avLst/>
                <a:gdLst>
                  <a:gd name="T0" fmla="*/ 44 w 1190"/>
                  <a:gd name="T1" fmla="*/ 388 h 393"/>
                  <a:gd name="T2" fmla="*/ 1189 w 1190"/>
                  <a:gd name="T3" fmla="*/ 388 h 393"/>
                  <a:gd name="T4" fmla="*/ 1188 w 1190"/>
                  <a:gd name="T5" fmla="*/ 392 h 393"/>
                  <a:gd name="T6" fmla="*/ 1149 w 1190"/>
                  <a:gd name="T7" fmla="*/ 296 h 393"/>
                  <a:gd name="T8" fmla="*/ 1133 w 1190"/>
                  <a:gd name="T9" fmla="*/ 197 h 393"/>
                  <a:gd name="T10" fmla="*/ 1134 w 1190"/>
                  <a:gd name="T11" fmla="*/ 147 h 393"/>
                  <a:gd name="T12" fmla="*/ 1143 w 1190"/>
                  <a:gd name="T13" fmla="*/ 98 h 393"/>
                  <a:gd name="T14" fmla="*/ 1182 w 1190"/>
                  <a:gd name="T15" fmla="*/ 1 h 393"/>
                  <a:gd name="T16" fmla="*/ 1173 w 1190"/>
                  <a:gd name="T17" fmla="*/ 2 h 393"/>
                  <a:gd name="T18" fmla="*/ 45 w 1190"/>
                  <a:gd name="T19" fmla="*/ 2 h 393"/>
                  <a:gd name="T20" fmla="*/ 49 w 1190"/>
                  <a:gd name="T21" fmla="*/ 0 h 393"/>
                  <a:gd name="T22" fmla="*/ 12 w 1190"/>
                  <a:gd name="T23" fmla="*/ 96 h 393"/>
                  <a:gd name="T24" fmla="*/ 3 w 1190"/>
                  <a:gd name="T25" fmla="*/ 145 h 393"/>
                  <a:gd name="T26" fmla="*/ 0 w 1190"/>
                  <a:gd name="T27" fmla="*/ 170 h 393"/>
                  <a:gd name="T28" fmla="*/ 0 w 1190"/>
                  <a:gd name="T29" fmla="*/ 196 h 393"/>
                  <a:gd name="T30" fmla="*/ 14 w 1190"/>
                  <a:gd name="T31" fmla="*/ 294 h 393"/>
                  <a:gd name="T32" fmla="*/ 55 w 1190"/>
                  <a:gd name="T33" fmla="*/ 392 h 393"/>
                  <a:gd name="T34" fmla="*/ 44 w 1190"/>
                  <a:gd name="T35" fmla="*/ 38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90" h="393">
                    <a:moveTo>
                      <a:pt x="44" y="388"/>
                    </a:moveTo>
                    <a:lnTo>
                      <a:pt x="1189" y="388"/>
                    </a:lnTo>
                    <a:lnTo>
                      <a:pt x="1188" y="392"/>
                    </a:lnTo>
                    <a:lnTo>
                      <a:pt x="1149" y="296"/>
                    </a:lnTo>
                    <a:lnTo>
                      <a:pt x="1133" y="197"/>
                    </a:lnTo>
                    <a:lnTo>
                      <a:pt x="1134" y="147"/>
                    </a:lnTo>
                    <a:lnTo>
                      <a:pt x="1143" y="98"/>
                    </a:lnTo>
                    <a:lnTo>
                      <a:pt x="1182" y="1"/>
                    </a:lnTo>
                    <a:lnTo>
                      <a:pt x="1173" y="2"/>
                    </a:lnTo>
                    <a:lnTo>
                      <a:pt x="45" y="2"/>
                    </a:lnTo>
                    <a:lnTo>
                      <a:pt x="49" y="0"/>
                    </a:lnTo>
                    <a:lnTo>
                      <a:pt x="12" y="96"/>
                    </a:lnTo>
                    <a:lnTo>
                      <a:pt x="3" y="145"/>
                    </a:lnTo>
                    <a:lnTo>
                      <a:pt x="0" y="170"/>
                    </a:lnTo>
                    <a:lnTo>
                      <a:pt x="0" y="196"/>
                    </a:lnTo>
                    <a:lnTo>
                      <a:pt x="14" y="294"/>
                    </a:lnTo>
                    <a:lnTo>
                      <a:pt x="55" y="392"/>
                    </a:lnTo>
                    <a:lnTo>
                      <a:pt x="44" y="388"/>
                    </a:lnTo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scene3d>
                <a:camera prst="orthographicFront">
                  <a:rot lat="0" lon="0" rev="10800000"/>
                </a:camera>
                <a:lightRig rig="threePt" dir="t"/>
              </a:scene3d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Rectangle 75"/>
              <p:cNvSpPr>
                <a:spLocks noChangeArrowheads="1"/>
              </p:cNvSpPr>
              <p:nvPr/>
            </p:nvSpPr>
            <p:spPr bwMode="auto">
              <a:xfrm>
                <a:off x="5138658" y="2763908"/>
                <a:ext cx="2718875" cy="348478"/>
              </a:xfrm>
              <a:prstGeom prst="rect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1651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Rectangle 76"/>
              <p:cNvSpPr>
                <a:spLocks noChangeArrowheads="1"/>
              </p:cNvSpPr>
              <p:nvPr/>
            </p:nvSpPr>
            <p:spPr bwMode="auto">
              <a:xfrm>
                <a:off x="5146824" y="4446892"/>
                <a:ext cx="2710709" cy="355179"/>
              </a:xfrm>
              <a:prstGeom prst="rect">
                <a:avLst/>
              </a:prstGeom>
              <a:solidFill>
                <a:srgbClr val="00B0F0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1651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77"/>
              <p:cNvSpPr>
                <a:spLocks/>
              </p:cNvSpPr>
              <p:nvPr/>
            </p:nvSpPr>
            <p:spPr bwMode="auto">
              <a:xfrm>
                <a:off x="7772137" y="3112385"/>
                <a:ext cx="85396" cy="1334507"/>
              </a:xfrm>
              <a:custGeom>
                <a:avLst/>
                <a:gdLst>
                  <a:gd name="T0" fmla="*/ 101 w 107"/>
                  <a:gd name="T1" fmla="*/ 0 h 800"/>
                  <a:gd name="T2" fmla="*/ 25 w 107"/>
                  <a:gd name="T3" fmla="*/ 196 h 800"/>
                  <a:gd name="T4" fmla="*/ 6 w 107"/>
                  <a:gd name="T5" fmla="*/ 297 h 800"/>
                  <a:gd name="T6" fmla="*/ 1 w 107"/>
                  <a:gd name="T7" fmla="*/ 347 h 800"/>
                  <a:gd name="T8" fmla="*/ 1 w 107"/>
                  <a:gd name="T9" fmla="*/ 372 h 800"/>
                  <a:gd name="T10" fmla="*/ 0 w 107"/>
                  <a:gd name="T11" fmla="*/ 399 h 800"/>
                  <a:gd name="T12" fmla="*/ 27 w 107"/>
                  <a:gd name="T13" fmla="*/ 602 h 800"/>
                  <a:gd name="T14" fmla="*/ 106 w 107"/>
                  <a:gd name="T15" fmla="*/ 799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7" h="800">
                    <a:moveTo>
                      <a:pt x="101" y="0"/>
                    </a:moveTo>
                    <a:lnTo>
                      <a:pt x="25" y="196"/>
                    </a:lnTo>
                    <a:lnTo>
                      <a:pt x="6" y="297"/>
                    </a:lnTo>
                    <a:lnTo>
                      <a:pt x="1" y="347"/>
                    </a:lnTo>
                    <a:lnTo>
                      <a:pt x="1" y="372"/>
                    </a:lnTo>
                    <a:lnTo>
                      <a:pt x="0" y="399"/>
                    </a:lnTo>
                    <a:lnTo>
                      <a:pt x="27" y="602"/>
                    </a:lnTo>
                    <a:lnTo>
                      <a:pt x="106" y="799"/>
                    </a:lnTo>
                  </a:path>
                </a:pathLst>
              </a:custGeom>
              <a:noFill/>
              <a:ln w="381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orthographicFront">
                  <a:rot lat="0" lon="0" rev="108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78"/>
              <p:cNvSpPr>
                <a:spLocks/>
              </p:cNvSpPr>
              <p:nvPr/>
            </p:nvSpPr>
            <p:spPr bwMode="auto">
              <a:xfrm>
                <a:off x="7910515" y="2760918"/>
                <a:ext cx="303539" cy="2038926"/>
              </a:xfrm>
              <a:custGeom>
                <a:avLst/>
                <a:gdLst>
                  <a:gd name="T0" fmla="*/ 245 w 246"/>
                  <a:gd name="T1" fmla="*/ 0 h 1217"/>
                  <a:gd name="T2" fmla="*/ 245 w 246"/>
                  <a:gd name="T3" fmla="*/ 209 h 1217"/>
                  <a:gd name="T4" fmla="*/ 243 w 246"/>
                  <a:gd name="T5" fmla="*/ 208 h 1217"/>
                  <a:gd name="T6" fmla="*/ 168 w 246"/>
                  <a:gd name="T7" fmla="*/ 403 h 1217"/>
                  <a:gd name="T8" fmla="*/ 141 w 246"/>
                  <a:gd name="T9" fmla="*/ 607 h 1217"/>
                  <a:gd name="T10" fmla="*/ 165 w 246"/>
                  <a:gd name="T11" fmla="*/ 810 h 1217"/>
                  <a:gd name="T12" fmla="*/ 243 w 246"/>
                  <a:gd name="T13" fmla="*/ 1007 h 1217"/>
                  <a:gd name="T14" fmla="*/ 245 w 246"/>
                  <a:gd name="T15" fmla="*/ 1007 h 1217"/>
                  <a:gd name="T16" fmla="*/ 245 w 246"/>
                  <a:gd name="T17" fmla="*/ 1215 h 1217"/>
                  <a:gd name="T18" fmla="*/ 243 w 246"/>
                  <a:gd name="T19" fmla="*/ 1216 h 1217"/>
                  <a:gd name="T20" fmla="*/ 137 w 246"/>
                  <a:gd name="T21" fmla="*/ 1097 h 1217"/>
                  <a:gd name="T22" fmla="*/ 60 w 246"/>
                  <a:gd name="T23" fmla="*/ 949 h 1217"/>
                  <a:gd name="T24" fmla="*/ 15 w 246"/>
                  <a:gd name="T25" fmla="*/ 784 h 1217"/>
                  <a:gd name="T26" fmla="*/ 0 w 246"/>
                  <a:gd name="T27" fmla="*/ 609 h 1217"/>
                  <a:gd name="T28" fmla="*/ 14 w 246"/>
                  <a:gd name="T29" fmla="*/ 435 h 1217"/>
                  <a:gd name="T30" fmla="*/ 60 w 246"/>
                  <a:gd name="T31" fmla="*/ 269 h 1217"/>
                  <a:gd name="T32" fmla="*/ 136 w 246"/>
                  <a:gd name="T33" fmla="*/ 121 h 1217"/>
                  <a:gd name="T34" fmla="*/ 243 w 246"/>
                  <a:gd name="T35" fmla="*/ 1 h 1217"/>
                  <a:gd name="T36" fmla="*/ 245 w 246"/>
                  <a:gd name="T37" fmla="*/ 0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6" h="1217">
                    <a:moveTo>
                      <a:pt x="245" y="0"/>
                    </a:moveTo>
                    <a:lnTo>
                      <a:pt x="245" y="209"/>
                    </a:lnTo>
                    <a:lnTo>
                      <a:pt x="243" y="208"/>
                    </a:lnTo>
                    <a:lnTo>
                      <a:pt x="168" y="403"/>
                    </a:lnTo>
                    <a:lnTo>
                      <a:pt x="141" y="607"/>
                    </a:lnTo>
                    <a:lnTo>
                      <a:pt x="165" y="810"/>
                    </a:lnTo>
                    <a:lnTo>
                      <a:pt x="243" y="1007"/>
                    </a:lnTo>
                    <a:lnTo>
                      <a:pt x="245" y="1007"/>
                    </a:lnTo>
                    <a:lnTo>
                      <a:pt x="245" y="1215"/>
                    </a:lnTo>
                    <a:lnTo>
                      <a:pt x="243" y="1216"/>
                    </a:lnTo>
                    <a:lnTo>
                      <a:pt x="137" y="1097"/>
                    </a:lnTo>
                    <a:lnTo>
                      <a:pt x="60" y="949"/>
                    </a:lnTo>
                    <a:lnTo>
                      <a:pt x="15" y="784"/>
                    </a:lnTo>
                    <a:lnTo>
                      <a:pt x="0" y="609"/>
                    </a:lnTo>
                    <a:lnTo>
                      <a:pt x="14" y="435"/>
                    </a:lnTo>
                    <a:lnTo>
                      <a:pt x="60" y="269"/>
                    </a:lnTo>
                    <a:lnTo>
                      <a:pt x="136" y="121"/>
                    </a:lnTo>
                    <a:lnTo>
                      <a:pt x="243" y="1"/>
                    </a:lnTo>
                    <a:lnTo>
                      <a:pt x="245" y="0"/>
                    </a:lnTo>
                  </a:path>
                </a:pathLst>
              </a:custGeom>
              <a:solidFill>
                <a:srgbClr val="00B0F0"/>
              </a:solidFill>
              <a:ln w="381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65100" dist="889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79"/>
              <p:cNvSpPr>
                <a:spLocks noChangeArrowheads="1"/>
              </p:cNvSpPr>
              <p:nvPr/>
            </p:nvSpPr>
            <p:spPr bwMode="auto">
              <a:xfrm>
                <a:off x="5757659" y="3265980"/>
                <a:ext cx="1371898" cy="174239"/>
              </a:xfrm>
              <a:prstGeom prst="rect">
                <a:avLst/>
              </a:prstGeom>
              <a:solidFill>
                <a:srgbClr val="FFFF35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165100" dist="88900" dir="2700000" algn="ctr" rotWithShape="0">
                  <a:schemeClr val="tx1">
                    <a:alpha val="40000"/>
                  </a:schemeClr>
                </a:outerShdw>
              </a:effectLst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81"/>
              <p:cNvSpPr>
                <a:spLocks/>
              </p:cNvSpPr>
              <p:nvPr/>
            </p:nvSpPr>
            <p:spPr bwMode="auto">
              <a:xfrm>
                <a:off x="7075456" y="3446293"/>
                <a:ext cx="59327" cy="737177"/>
              </a:xfrm>
              <a:custGeom>
                <a:avLst/>
                <a:gdLst>
                  <a:gd name="T0" fmla="*/ 50 w 57"/>
                  <a:gd name="T1" fmla="*/ 0 h 407"/>
                  <a:gd name="T2" fmla="*/ 12 w 57"/>
                  <a:gd name="T3" fmla="*/ 99 h 407"/>
                  <a:gd name="T4" fmla="*/ 3 w 57"/>
                  <a:gd name="T5" fmla="*/ 151 h 407"/>
                  <a:gd name="T6" fmla="*/ 1 w 57"/>
                  <a:gd name="T7" fmla="*/ 176 h 407"/>
                  <a:gd name="T8" fmla="*/ 0 w 57"/>
                  <a:gd name="T9" fmla="*/ 203 h 407"/>
                  <a:gd name="T10" fmla="*/ 15 w 57"/>
                  <a:gd name="T11" fmla="*/ 306 h 407"/>
                  <a:gd name="T12" fmla="*/ 56 w 57"/>
                  <a:gd name="T13" fmla="*/ 406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407">
                    <a:moveTo>
                      <a:pt x="50" y="0"/>
                    </a:moveTo>
                    <a:lnTo>
                      <a:pt x="12" y="99"/>
                    </a:lnTo>
                    <a:lnTo>
                      <a:pt x="3" y="151"/>
                    </a:lnTo>
                    <a:lnTo>
                      <a:pt x="1" y="176"/>
                    </a:lnTo>
                    <a:lnTo>
                      <a:pt x="0" y="203"/>
                    </a:lnTo>
                    <a:lnTo>
                      <a:pt x="15" y="306"/>
                    </a:lnTo>
                    <a:lnTo>
                      <a:pt x="56" y="406"/>
                    </a:lnTo>
                  </a:path>
                </a:pathLst>
              </a:custGeom>
              <a:noFill/>
              <a:ln w="254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scene3d>
                <a:camera prst="orthographicFront">
                  <a:rot lat="0" lon="0" rev="108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82"/>
              <p:cNvSpPr>
                <a:spLocks/>
              </p:cNvSpPr>
              <p:nvPr/>
            </p:nvSpPr>
            <p:spPr bwMode="auto">
              <a:xfrm>
                <a:off x="7144589" y="3234370"/>
                <a:ext cx="153776" cy="1035380"/>
              </a:xfrm>
              <a:custGeom>
                <a:avLst/>
                <a:gdLst>
                  <a:gd name="T0" fmla="*/ 124 w 125"/>
                  <a:gd name="T1" fmla="*/ 0 h 618"/>
                  <a:gd name="T2" fmla="*/ 124 w 125"/>
                  <a:gd name="T3" fmla="*/ 106 h 618"/>
                  <a:gd name="T4" fmla="*/ 122 w 125"/>
                  <a:gd name="T5" fmla="*/ 106 h 618"/>
                  <a:gd name="T6" fmla="*/ 84 w 125"/>
                  <a:gd name="T7" fmla="*/ 205 h 618"/>
                  <a:gd name="T8" fmla="*/ 70 w 125"/>
                  <a:gd name="T9" fmla="*/ 308 h 618"/>
                  <a:gd name="T10" fmla="*/ 83 w 125"/>
                  <a:gd name="T11" fmla="*/ 411 h 618"/>
                  <a:gd name="T12" fmla="*/ 122 w 125"/>
                  <a:gd name="T13" fmla="*/ 511 h 618"/>
                  <a:gd name="T14" fmla="*/ 124 w 125"/>
                  <a:gd name="T15" fmla="*/ 511 h 618"/>
                  <a:gd name="T16" fmla="*/ 124 w 125"/>
                  <a:gd name="T17" fmla="*/ 617 h 618"/>
                  <a:gd name="T18" fmla="*/ 122 w 125"/>
                  <a:gd name="T19" fmla="*/ 617 h 618"/>
                  <a:gd name="T20" fmla="*/ 70 w 125"/>
                  <a:gd name="T21" fmla="*/ 557 h 618"/>
                  <a:gd name="T22" fmla="*/ 31 w 125"/>
                  <a:gd name="T23" fmla="*/ 483 h 618"/>
                  <a:gd name="T24" fmla="*/ 0 w 125"/>
                  <a:gd name="T25" fmla="*/ 309 h 618"/>
                  <a:gd name="T26" fmla="*/ 30 w 125"/>
                  <a:gd name="T27" fmla="*/ 136 h 618"/>
                  <a:gd name="T28" fmla="*/ 68 w 125"/>
                  <a:gd name="T29" fmla="*/ 62 h 618"/>
                  <a:gd name="T30" fmla="*/ 122 w 125"/>
                  <a:gd name="T31" fmla="*/ 0 h 618"/>
                  <a:gd name="T32" fmla="*/ 124 w 125"/>
                  <a:gd name="T33" fmla="*/ 0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5" h="618">
                    <a:moveTo>
                      <a:pt x="124" y="0"/>
                    </a:moveTo>
                    <a:lnTo>
                      <a:pt x="124" y="106"/>
                    </a:lnTo>
                    <a:lnTo>
                      <a:pt x="122" y="106"/>
                    </a:lnTo>
                    <a:lnTo>
                      <a:pt x="84" y="205"/>
                    </a:lnTo>
                    <a:lnTo>
                      <a:pt x="70" y="308"/>
                    </a:lnTo>
                    <a:lnTo>
                      <a:pt x="83" y="411"/>
                    </a:lnTo>
                    <a:lnTo>
                      <a:pt x="122" y="511"/>
                    </a:lnTo>
                    <a:lnTo>
                      <a:pt x="124" y="511"/>
                    </a:lnTo>
                    <a:lnTo>
                      <a:pt x="124" y="617"/>
                    </a:lnTo>
                    <a:lnTo>
                      <a:pt x="122" y="617"/>
                    </a:lnTo>
                    <a:lnTo>
                      <a:pt x="70" y="557"/>
                    </a:lnTo>
                    <a:lnTo>
                      <a:pt x="31" y="483"/>
                    </a:lnTo>
                    <a:lnTo>
                      <a:pt x="0" y="309"/>
                    </a:lnTo>
                    <a:lnTo>
                      <a:pt x="30" y="136"/>
                    </a:lnTo>
                    <a:lnTo>
                      <a:pt x="68" y="62"/>
                    </a:lnTo>
                    <a:lnTo>
                      <a:pt x="122" y="0"/>
                    </a:lnTo>
                    <a:lnTo>
                      <a:pt x="124" y="0"/>
                    </a:lnTo>
                  </a:path>
                </a:pathLst>
              </a:custGeom>
              <a:solidFill>
                <a:srgbClr val="FFFF35"/>
              </a:solidFill>
              <a:ln w="254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>
                <a:outerShdw blurRad="165100" dist="88900" dir="2700000" algn="ctr" rotWithShape="0">
                  <a:schemeClr val="tx1">
                    <a:alpha val="40000"/>
                  </a:schemeClr>
                </a:outerShdw>
              </a:effectLst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Rectangle 85"/>
              <p:cNvSpPr>
                <a:spLocks noChangeArrowheads="1"/>
              </p:cNvSpPr>
              <p:nvPr/>
            </p:nvSpPr>
            <p:spPr bwMode="auto">
              <a:xfrm>
                <a:off x="6233575" y="4106283"/>
                <a:ext cx="468077" cy="231315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10800000"/>
                </a:camera>
                <a:lightRig rig="threePt" dir="t"/>
              </a:scene3d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9056" tIns="34529" rIns="69056" bIns="34529">
                <a:spAutoFit/>
              </a:bodyPr>
              <a:lstStyle>
                <a:lvl1pPr algn="l" defTabSz="7620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571500" algn="l" defTabSz="7620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algn="l" defTabSz="7620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714500" algn="l" defTabSz="7620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286000" algn="l" defTabSz="7620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5715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en-US" sz="1050" kern="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Coils</a:t>
                </a:r>
                <a:endParaRPr lang="en-US" altLang="en-US" sz="825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102924" y="4076741"/>
                <a:ext cx="38510" cy="48250"/>
              </a:xfrm>
              <a:prstGeom prst="ellipse">
                <a:avLst/>
              </a:prstGeom>
              <a:noFill/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157056" y="4221500"/>
                <a:ext cx="38510" cy="48250"/>
              </a:xfrm>
              <a:prstGeom prst="ellipse">
                <a:avLst/>
              </a:prstGeom>
              <a:noFill/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7278495" y="4338865"/>
                <a:ext cx="38510" cy="48250"/>
              </a:xfrm>
              <a:prstGeom prst="ellipse">
                <a:avLst/>
              </a:prstGeom>
              <a:noFill/>
              <a:ln>
                <a:noFill/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Rectangle 80"/>
              <p:cNvSpPr>
                <a:spLocks noChangeArrowheads="1"/>
              </p:cNvSpPr>
              <p:nvPr/>
            </p:nvSpPr>
            <p:spPr bwMode="auto">
              <a:xfrm>
                <a:off x="5744545" y="4121500"/>
                <a:ext cx="1398128" cy="174239"/>
              </a:xfrm>
              <a:prstGeom prst="rect">
                <a:avLst/>
              </a:prstGeom>
              <a:solidFill>
                <a:srgbClr val="FFFF35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165100" dist="88900" dir="2700000" algn="ctr" rotWithShape="0">
                  <a:schemeClr val="tx1">
                    <a:alpha val="40000"/>
                  </a:schemeClr>
                </a:outerShdw>
              </a:effectLst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 b="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093176" y="2786717"/>
                <a:ext cx="8098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/>
                    </a:solidFill>
                    <a:latin typeface="+mj-lt"/>
                  </a:rPr>
                  <a:t>Magnet</a:t>
                </a:r>
                <a:endParaRPr lang="en-US" sz="14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861772" y="3195132"/>
                <a:ext cx="1278673" cy="3265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solidFill>
                      <a:schemeClr val="tx1"/>
                    </a:solidFill>
                    <a:latin typeface="+mn-lt"/>
                  </a:rPr>
                  <a:t>Body RF coil</a:t>
                </a:r>
                <a:endParaRPr lang="en-US" sz="13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pic>
          <p:nvPicPr>
            <p:cNvPr id="62" name="Picture 6" descr="C:\Documents and Settings\Administrator\My Documents\word\BWH\St Jude Collaboration\NavX Project &amp; experiments performed\catheter pictures 05022012\SAM_1143.JPG"/>
            <p:cNvPicPr>
              <a:picLocks noChangeAspect="1" noChangeArrowheads="1"/>
            </p:cNvPicPr>
            <p:nvPr/>
          </p:nvPicPr>
          <p:blipFill>
            <a:blip r:embed="rId3" cstate="print"/>
            <a:srcRect l="25000" t="36444" r="11500" b="20889"/>
            <a:stretch>
              <a:fillRect/>
            </a:stretch>
          </p:blipFill>
          <p:spPr bwMode="auto">
            <a:xfrm rot="16200000">
              <a:off x="6161129" y="2106829"/>
              <a:ext cx="1254191" cy="47402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cxnSp>
          <p:nvCxnSpPr>
            <p:cNvPr id="10" name="Straight Arrow Connector 9"/>
            <p:cNvCxnSpPr/>
            <p:nvPr/>
          </p:nvCxnSpPr>
          <p:spPr bwMode="auto">
            <a:xfrm flipV="1">
              <a:off x="5010762" y="1906377"/>
              <a:ext cx="954830" cy="10154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 flipH="1" flipV="1">
              <a:off x="5096938" y="2284992"/>
              <a:ext cx="1111889" cy="5224"/>
            </a:xfrm>
            <a:prstGeom prst="straightConnector1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3819407" y="1706322"/>
              <a:ext cx="12525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Transmit</a:t>
              </a:r>
              <a:endParaRPr lang="en-US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97926" y="2074310"/>
              <a:ext cx="11544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  <a:latin typeface="+mn-lt"/>
                </a:rPr>
                <a:t>Receive</a:t>
              </a:r>
              <a:endParaRPr lang="en-US" dirty="0">
                <a:solidFill>
                  <a:srgbClr val="FFC000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10405" y="2091049"/>
              <a:ext cx="1277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+mn-lt"/>
                </a:rPr>
                <a:t>Tracking coil</a:t>
              </a:r>
              <a:endParaRPr lang="en-US" sz="14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-487" y="975578"/>
            <a:ext cx="509131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Body coil transmit / Tracking receive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Uniform RF excitation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High power (15KV)- device heating?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Large spin dephasing</a:t>
            </a:r>
          </a:p>
          <a:p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Tracking coil transmit &amp; Receive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Localized RF excitation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Low power (.2KV) - no device heating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Low spin dephasing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i="1" dirty="0" smtClean="0">
                <a:solidFill>
                  <a:schemeClr val="tx1"/>
                </a:solidFill>
                <a:latin typeface="+mn-lt"/>
              </a:rPr>
              <a:t>50% smaller location error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Requires hardware changes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88797" y="6462060"/>
            <a:ext cx="4895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+mj-lt"/>
              </a:rPr>
              <a:t>BR Daniels et al. Mag. </a:t>
            </a:r>
            <a:r>
              <a:rPr lang="en-US" sz="1400" dirty="0" err="1" smtClean="0">
                <a:solidFill>
                  <a:schemeClr val="tx1"/>
                </a:solidFill>
                <a:latin typeface="+mj-lt"/>
              </a:rPr>
              <a:t>Reson</a:t>
            </a:r>
            <a:r>
              <a:rPr lang="en-US" sz="1400" dirty="0" smtClean="0">
                <a:solidFill>
                  <a:schemeClr val="tx1"/>
                </a:solidFill>
                <a:latin typeface="+mj-lt"/>
              </a:rPr>
              <a:t>. Imaging 2016;34: 289-297</a:t>
            </a: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59819" y="4197368"/>
            <a:ext cx="4054390" cy="2465771"/>
            <a:chOff x="259819" y="4197368"/>
            <a:chExt cx="4054390" cy="2465771"/>
          </a:xfrm>
        </p:grpSpPr>
        <p:grpSp>
          <p:nvGrpSpPr>
            <p:cNvPr id="16" name="Group 15"/>
            <p:cNvGrpSpPr/>
            <p:nvPr/>
          </p:nvGrpSpPr>
          <p:grpSpPr>
            <a:xfrm>
              <a:off x="259819" y="4197368"/>
              <a:ext cx="3720262" cy="2465771"/>
              <a:chOff x="259819" y="4197368"/>
              <a:chExt cx="3720262" cy="2465771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259819" y="4197368"/>
                <a:ext cx="3720262" cy="2465771"/>
                <a:chOff x="198890" y="3981891"/>
                <a:chExt cx="3720262" cy="2465771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198890" y="4167799"/>
                  <a:ext cx="1937859" cy="1580322"/>
                  <a:chOff x="501713" y="3490859"/>
                  <a:chExt cx="1937859" cy="1580322"/>
                </a:xfrm>
              </p:grpSpPr>
              <p:pic>
                <p:nvPicPr>
                  <p:cNvPr id="94" name="Picture 93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104" t="32891" r="14179"/>
                  <a:stretch/>
                </p:blipFill>
                <p:spPr>
                  <a:xfrm>
                    <a:off x="799458" y="3490859"/>
                    <a:ext cx="1640114" cy="1580322"/>
                  </a:xfrm>
                  <a:prstGeom prst="rect">
                    <a:avLst/>
                  </a:prstGeom>
                  <a:effectLst>
                    <a:outerShdw blurRad="165100" dist="889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96" name="Text Box 5"/>
                  <p:cNvSpPr txBox="1">
                    <a:spLocks noChangeAspect="1" noChangeArrowheads="1"/>
                  </p:cNvSpPr>
                  <p:nvPr/>
                </p:nvSpPr>
                <p:spPr bwMode="auto">
                  <a:xfrm rot="16200000">
                    <a:off x="81728" y="4043439"/>
                    <a:ext cx="1252710" cy="4127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BE0E3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Times New Roman" panose="02020603050405020304" pitchFamily="18" charset="0"/>
                      </a:rPr>
                      <a:t>Magnitude</a:t>
                    </a:r>
                    <a:endPara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6" name="Group 5"/>
                <p:cNvGrpSpPr/>
                <p:nvPr/>
              </p:nvGrpSpPr>
              <p:grpSpPr>
                <a:xfrm>
                  <a:off x="2221947" y="3981891"/>
                  <a:ext cx="1697205" cy="1814860"/>
                  <a:chOff x="2468396" y="4890558"/>
                  <a:chExt cx="1697205" cy="1814860"/>
                </a:xfrm>
              </p:grpSpPr>
              <p:pic>
                <p:nvPicPr>
                  <p:cNvPr id="90" name="Picture 89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491" t="23553" r="22625"/>
                  <a:stretch/>
                </p:blipFill>
                <p:spPr>
                  <a:xfrm>
                    <a:off x="2728687" y="4890558"/>
                    <a:ext cx="1436914" cy="1814860"/>
                  </a:xfrm>
                  <a:prstGeom prst="rect">
                    <a:avLst/>
                  </a:prstGeom>
                  <a:effectLst>
                    <a:outerShdw blurRad="165100" dist="889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148" name="Text Box 5"/>
                  <p:cNvSpPr txBox="1">
                    <a:spLocks noChangeAspect="1" noChangeArrowheads="1"/>
                  </p:cNvSpPr>
                  <p:nvPr/>
                </p:nvSpPr>
                <p:spPr bwMode="auto">
                  <a:xfrm rot="16200000">
                    <a:off x="2048411" y="5545667"/>
                    <a:ext cx="1252710" cy="4127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BE0E3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Times New Roman" panose="02020603050405020304" pitchFamily="18" charset="0"/>
                      </a:rPr>
                      <a:t>Magnitude</a:t>
                    </a:r>
                    <a:endPara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" name="TextBox 6"/>
                <p:cNvSpPr txBox="1"/>
                <p:nvPr/>
              </p:nvSpPr>
              <p:spPr>
                <a:xfrm>
                  <a:off x="788159" y="5880673"/>
                  <a:ext cx="9893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/>
                      </a:solidFill>
                      <a:latin typeface="+mn-lt"/>
                    </a:rPr>
                    <a:t>Body coil</a:t>
                  </a:r>
                </a:p>
                <a:p>
                  <a:r>
                    <a:rPr lang="en-US" sz="1400" dirty="0" smtClean="0">
                      <a:solidFill>
                        <a:schemeClr val="tx1"/>
                      </a:solidFill>
                      <a:latin typeface="+mn-lt"/>
                    </a:rPr>
                    <a:t> Transmit</a:t>
                  </a:r>
                  <a:endParaRPr lang="en-US" sz="1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50" name="TextBox 149"/>
                <p:cNvSpPr txBox="1"/>
                <p:nvPr/>
              </p:nvSpPr>
              <p:spPr>
                <a:xfrm>
                  <a:off x="2636512" y="5924442"/>
                  <a:ext cx="98937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tx1"/>
                      </a:solidFill>
                      <a:latin typeface="+mn-lt"/>
                    </a:rPr>
                    <a:t>Micro-</a:t>
                  </a:r>
                </a:p>
                <a:p>
                  <a:r>
                    <a:rPr lang="en-US" sz="1400" dirty="0" smtClean="0">
                      <a:solidFill>
                        <a:schemeClr val="tx1"/>
                      </a:solidFill>
                      <a:latin typeface="+mn-lt"/>
                    </a:rPr>
                    <a:t> Transmit</a:t>
                  </a:r>
                  <a:endParaRPr lang="en-US" sz="1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53" name="Group 152"/>
              <p:cNvGrpSpPr>
                <a:grpSpLocks noChangeAspect="1"/>
              </p:cNvGrpSpPr>
              <p:nvPr/>
            </p:nvGrpSpPr>
            <p:grpSpPr>
              <a:xfrm>
                <a:off x="435458" y="5958086"/>
                <a:ext cx="1911924" cy="276126"/>
                <a:chOff x="1396654" y="4179112"/>
                <a:chExt cx="1600673" cy="388551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1427735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600200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1772665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2117595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1945130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290060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2462525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634990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2807455" y="4179112"/>
                  <a:ext cx="17246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/>
                <p:nvPr/>
              </p:nvCxnSpPr>
              <p:spPr>
                <a:xfrm flipH="1">
                  <a:off x="1603031" y="4185302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 flipH="1">
                  <a:off x="1775400" y="4185302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1939279" y="4191606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/>
                <p:cNvCxnSpPr/>
                <p:nvPr/>
              </p:nvCxnSpPr>
              <p:spPr>
                <a:xfrm flipH="1">
                  <a:off x="2117679" y="4185302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H="1">
                  <a:off x="2290591" y="4187536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2464759" y="4187615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 flipH="1">
                  <a:off x="2633752" y="4187616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 flipH="1">
                  <a:off x="2813646" y="4189843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>
                  <a:off x="2978056" y="4191501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H="1">
                  <a:off x="1435910" y="4187194"/>
                  <a:ext cx="459" cy="43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5" name="TextBox 184"/>
                <p:cNvSpPr txBox="1"/>
                <p:nvPr/>
              </p:nvSpPr>
              <p:spPr>
                <a:xfrm flipH="1">
                  <a:off x="1396654" y="4187953"/>
                  <a:ext cx="45719" cy="303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0</a:t>
                  </a:r>
                </a:p>
              </p:txBody>
            </p:sp>
            <p:sp>
              <p:nvSpPr>
                <p:cNvPr id="186" name="TextBox 185"/>
                <p:cNvSpPr txBox="1"/>
                <p:nvPr/>
              </p:nvSpPr>
              <p:spPr>
                <a:xfrm flipH="1">
                  <a:off x="1565653" y="4187952"/>
                  <a:ext cx="45719" cy="379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 flipH="1">
                  <a:off x="1677801" y="4189310"/>
                  <a:ext cx="326197" cy="303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12</a:t>
                  </a: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 flipH="1">
                  <a:off x="1836033" y="4187952"/>
                  <a:ext cx="289091" cy="379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 flipH="1">
                  <a:off x="2016774" y="4188641"/>
                  <a:ext cx="287562" cy="303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24</a:t>
                  </a:r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 flipH="1">
                  <a:off x="2193052" y="4187952"/>
                  <a:ext cx="290987" cy="379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" name="TextBox 190"/>
                <p:cNvSpPr txBox="1"/>
                <p:nvPr/>
              </p:nvSpPr>
              <p:spPr>
                <a:xfrm flipH="1">
                  <a:off x="2356021" y="4187953"/>
                  <a:ext cx="288366" cy="303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36</a:t>
                  </a:r>
                </a:p>
              </p:txBody>
            </p:sp>
            <p:sp>
              <p:nvSpPr>
                <p:cNvPr id="192" name="TextBox 191"/>
                <p:cNvSpPr txBox="1"/>
                <p:nvPr/>
              </p:nvSpPr>
              <p:spPr>
                <a:xfrm flipH="1">
                  <a:off x="2535798" y="4187952"/>
                  <a:ext cx="295740" cy="3797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 flipH="1">
                  <a:off x="2708767" y="4187194"/>
                  <a:ext cx="288560" cy="3031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rPr>
                    <a:t>48</a:t>
                  </a:r>
                </a:p>
              </p:txBody>
            </p:sp>
          </p:grpSp>
        </p:grpSp>
        <p:grpSp>
          <p:nvGrpSpPr>
            <p:cNvPr id="201" name="Group 200"/>
            <p:cNvGrpSpPr>
              <a:grpSpLocks noChangeAspect="1"/>
            </p:cNvGrpSpPr>
            <p:nvPr/>
          </p:nvGrpSpPr>
          <p:grpSpPr>
            <a:xfrm>
              <a:off x="2402285" y="5993693"/>
              <a:ext cx="1911924" cy="276126"/>
              <a:chOff x="1396654" y="4179112"/>
              <a:chExt cx="1600673" cy="388551"/>
            </a:xfrm>
          </p:grpSpPr>
          <p:cxnSp>
            <p:nvCxnSpPr>
              <p:cNvPr id="202" name="Straight Connector 201"/>
              <p:cNvCxnSpPr/>
              <p:nvPr/>
            </p:nvCxnSpPr>
            <p:spPr>
              <a:xfrm>
                <a:off x="1427735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1600200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1772665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117595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1945130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2290060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2462525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/>
              <p:nvPr/>
            </p:nvCxnSpPr>
            <p:spPr>
              <a:xfrm>
                <a:off x="2634990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807455" y="4179112"/>
                <a:ext cx="172465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 flipH="1">
                <a:off x="1603031" y="4185302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 flipH="1">
                <a:off x="1775400" y="4185302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H="1">
                <a:off x="1939279" y="4191606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H="1">
                <a:off x="2117679" y="4185302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 flipH="1">
                <a:off x="2290591" y="4187536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 flipH="1">
                <a:off x="2464759" y="4187615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H="1">
                <a:off x="2633752" y="4187616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H="1">
                <a:off x="2813646" y="4189843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>
                <a:off x="2978056" y="4191501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H="1">
                <a:off x="1435910" y="4187194"/>
                <a:ext cx="459" cy="4391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1" name="TextBox 220"/>
              <p:cNvSpPr txBox="1"/>
              <p:nvPr/>
            </p:nvSpPr>
            <p:spPr>
              <a:xfrm flipH="1">
                <a:off x="1396654" y="4187953"/>
                <a:ext cx="45719" cy="303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0</a:t>
                </a: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 flipH="1">
                <a:off x="1565653" y="4187952"/>
                <a:ext cx="45719" cy="37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 flipH="1">
                <a:off x="1677801" y="4189310"/>
                <a:ext cx="326197" cy="303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12</a:t>
                </a: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 flipH="1">
                <a:off x="1836033" y="4187952"/>
                <a:ext cx="289091" cy="37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 flipH="1">
                <a:off x="2016774" y="4188641"/>
                <a:ext cx="287562" cy="303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24</a:t>
                </a: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 flipH="1">
                <a:off x="2193052" y="4187952"/>
                <a:ext cx="290987" cy="37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 flipH="1">
                <a:off x="2356021" y="4187953"/>
                <a:ext cx="288366" cy="303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36</a:t>
                </a: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 flipH="1">
                <a:off x="2535798" y="4187952"/>
                <a:ext cx="295740" cy="37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 flipH="1">
                <a:off x="2708767" y="4187194"/>
                <a:ext cx="288560" cy="303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48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4428125" y="1761824"/>
            <a:ext cx="4489704" cy="3626092"/>
            <a:chOff x="4428125" y="1761824"/>
            <a:chExt cx="4489704" cy="3626092"/>
          </a:xfrm>
        </p:grpSpPr>
        <p:grpSp>
          <p:nvGrpSpPr>
            <p:cNvPr id="24" name="Group 23"/>
            <p:cNvGrpSpPr/>
            <p:nvPr/>
          </p:nvGrpSpPr>
          <p:grpSpPr>
            <a:xfrm>
              <a:off x="4428125" y="3467676"/>
              <a:ext cx="4489704" cy="1920240"/>
              <a:chOff x="4428125" y="3467684"/>
              <a:chExt cx="4340738" cy="1687729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28125" y="3467684"/>
                <a:ext cx="4340738" cy="1687729"/>
                <a:chOff x="4428125" y="3268184"/>
                <a:chExt cx="4340738" cy="1687729"/>
              </a:xfrm>
            </p:grpSpPr>
            <p:grpSp>
              <p:nvGrpSpPr>
                <p:cNvPr id="65" name="Group 64"/>
                <p:cNvGrpSpPr/>
                <p:nvPr/>
              </p:nvGrpSpPr>
              <p:grpSpPr>
                <a:xfrm>
                  <a:off x="4428125" y="3289878"/>
                  <a:ext cx="4340738" cy="1666035"/>
                  <a:chOff x="3949703" y="1302857"/>
                  <a:chExt cx="4627209" cy="2041153"/>
                </a:xfrm>
              </p:grpSpPr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5379975" y="1302857"/>
                    <a:ext cx="3196937" cy="2041153"/>
                    <a:chOff x="5017117" y="2760918"/>
                    <a:chExt cx="3196937" cy="2041153"/>
                  </a:xfrm>
                </p:grpSpPr>
                <p:sp>
                  <p:nvSpPr>
                    <p:cNvPr id="73" name="Freeform 3"/>
                    <p:cNvSpPr>
                      <a:spLocks/>
                    </p:cNvSpPr>
                    <p:nvPr/>
                  </p:nvSpPr>
                  <p:spPr bwMode="auto">
                    <a:xfrm>
                      <a:off x="5017117" y="3097815"/>
                      <a:ext cx="2885639" cy="1465961"/>
                    </a:xfrm>
                    <a:custGeom>
                      <a:avLst/>
                      <a:gdLst>
                        <a:gd name="T0" fmla="*/ 2326 w 2338"/>
                        <a:gd name="T1" fmla="*/ 792 h 797"/>
                        <a:gd name="T2" fmla="*/ 101 w 2338"/>
                        <a:gd name="T3" fmla="*/ 792 h 797"/>
                        <a:gd name="T4" fmla="*/ 108 w 2338"/>
                        <a:gd name="T5" fmla="*/ 793 h 797"/>
                        <a:gd name="T6" fmla="*/ 30 w 2338"/>
                        <a:gd name="T7" fmla="*/ 599 h 797"/>
                        <a:gd name="T8" fmla="*/ 0 w 2338"/>
                        <a:gd name="T9" fmla="*/ 397 h 797"/>
                        <a:gd name="T10" fmla="*/ 0 w 2338"/>
                        <a:gd name="T11" fmla="*/ 347 h 797"/>
                        <a:gd name="T12" fmla="*/ 4 w 2338"/>
                        <a:gd name="T13" fmla="*/ 296 h 797"/>
                        <a:gd name="T14" fmla="*/ 21 w 2338"/>
                        <a:gd name="T15" fmla="*/ 196 h 797"/>
                        <a:gd name="T16" fmla="*/ 97 w 2338"/>
                        <a:gd name="T17" fmla="*/ 0 h 797"/>
                        <a:gd name="T18" fmla="*/ 95 w 2338"/>
                        <a:gd name="T19" fmla="*/ 8 h 797"/>
                        <a:gd name="T20" fmla="*/ 2332 w 2338"/>
                        <a:gd name="T21" fmla="*/ 8 h 797"/>
                        <a:gd name="T22" fmla="*/ 2326 w 2338"/>
                        <a:gd name="T23" fmla="*/ 3 h 797"/>
                        <a:gd name="T24" fmla="*/ 2251 w 2338"/>
                        <a:gd name="T25" fmla="*/ 197 h 797"/>
                        <a:gd name="T26" fmla="*/ 2233 w 2338"/>
                        <a:gd name="T27" fmla="*/ 297 h 797"/>
                        <a:gd name="T28" fmla="*/ 2229 w 2338"/>
                        <a:gd name="T29" fmla="*/ 347 h 797"/>
                        <a:gd name="T30" fmla="*/ 2229 w 2338"/>
                        <a:gd name="T31" fmla="*/ 372 h 797"/>
                        <a:gd name="T32" fmla="*/ 2228 w 2338"/>
                        <a:gd name="T33" fmla="*/ 399 h 797"/>
                        <a:gd name="T34" fmla="*/ 2257 w 2338"/>
                        <a:gd name="T35" fmla="*/ 600 h 797"/>
                        <a:gd name="T36" fmla="*/ 2337 w 2338"/>
                        <a:gd name="T37" fmla="*/ 796 h 797"/>
                        <a:gd name="T38" fmla="*/ 2326 w 2338"/>
                        <a:gd name="T39" fmla="*/ 792 h 79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2338" h="797">
                          <a:moveTo>
                            <a:pt x="2326" y="792"/>
                          </a:moveTo>
                          <a:lnTo>
                            <a:pt x="101" y="792"/>
                          </a:lnTo>
                          <a:lnTo>
                            <a:pt x="108" y="793"/>
                          </a:lnTo>
                          <a:lnTo>
                            <a:pt x="30" y="599"/>
                          </a:lnTo>
                          <a:lnTo>
                            <a:pt x="0" y="397"/>
                          </a:lnTo>
                          <a:lnTo>
                            <a:pt x="0" y="347"/>
                          </a:lnTo>
                          <a:lnTo>
                            <a:pt x="4" y="296"/>
                          </a:lnTo>
                          <a:lnTo>
                            <a:pt x="21" y="196"/>
                          </a:lnTo>
                          <a:lnTo>
                            <a:pt x="97" y="0"/>
                          </a:lnTo>
                          <a:lnTo>
                            <a:pt x="95" y="8"/>
                          </a:lnTo>
                          <a:lnTo>
                            <a:pt x="2332" y="8"/>
                          </a:lnTo>
                          <a:lnTo>
                            <a:pt x="2326" y="3"/>
                          </a:lnTo>
                          <a:lnTo>
                            <a:pt x="2251" y="197"/>
                          </a:lnTo>
                          <a:lnTo>
                            <a:pt x="2233" y="297"/>
                          </a:lnTo>
                          <a:lnTo>
                            <a:pt x="2229" y="347"/>
                          </a:lnTo>
                          <a:lnTo>
                            <a:pt x="2229" y="372"/>
                          </a:lnTo>
                          <a:lnTo>
                            <a:pt x="2228" y="399"/>
                          </a:lnTo>
                          <a:lnTo>
                            <a:pt x="2257" y="600"/>
                          </a:lnTo>
                          <a:lnTo>
                            <a:pt x="2337" y="796"/>
                          </a:lnTo>
                          <a:lnTo>
                            <a:pt x="2326" y="792"/>
                          </a:lnTo>
                        </a:path>
                      </a:pathLst>
                    </a:custGeom>
                    <a:solidFill>
                      <a:srgbClr val="C0C0C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74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5679022" y="3440883"/>
                      <a:ext cx="1469564" cy="727913"/>
                    </a:xfrm>
                    <a:custGeom>
                      <a:avLst/>
                      <a:gdLst>
                        <a:gd name="T0" fmla="*/ 44 w 1190"/>
                        <a:gd name="T1" fmla="*/ 388 h 393"/>
                        <a:gd name="T2" fmla="*/ 1189 w 1190"/>
                        <a:gd name="T3" fmla="*/ 388 h 393"/>
                        <a:gd name="T4" fmla="*/ 1188 w 1190"/>
                        <a:gd name="T5" fmla="*/ 392 h 393"/>
                        <a:gd name="T6" fmla="*/ 1149 w 1190"/>
                        <a:gd name="T7" fmla="*/ 296 h 393"/>
                        <a:gd name="T8" fmla="*/ 1133 w 1190"/>
                        <a:gd name="T9" fmla="*/ 197 h 393"/>
                        <a:gd name="T10" fmla="*/ 1134 w 1190"/>
                        <a:gd name="T11" fmla="*/ 147 h 393"/>
                        <a:gd name="T12" fmla="*/ 1143 w 1190"/>
                        <a:gd name="T13" fmla="*/ 98 h 393"/>
                        <a:gd name="T14" fmla="*/ 1182 w 1190"/>
                        <a:gd name="T15" fmla="*/ 1 h 393"/>
                        <a:gd name="T16" fmla="*/ 1173 w 1190"/>
                        <a:gd name="T17" fmla="*/ 2 h 393"/>
                        <a:gd name="T18" fmla="*/ 45 w 1190"/>
                        <a:gd name="T19" fmla="*/ 2 h 393"/>
                        <a:gd name="T20" fmla="*/ 49 w 1190"/>
                        <a:gd name="T21" fmla="*/ 0 h 393"/>
                        <a:gd name="T22" fmla="*/ 12 w 1190"/>
                        <a:gd name="T23" fmla="*/ 96 h 393"/>
                        <a:gd name="T24" fmla="*/ 3 w 1190"/>
                        <a:gd name="T25" fmla="*/ 145 h 393"/>
                        <a:gd name="T26" fmla="*/ 0 w 1190"/>
                        <a:gd name="T27" fmla="*/ 170 h 393"/>
                        <a:gd name="T28" fmla="*/ 0 w 1190"/>
                        <a:gd name="T29" fmla="*/ 196 h 393"/>
                        <a:gd name="T30" fmla="*/ 14 w 1190"/>
                        <a:gd name="T31" fmla="*/ 294 h 393"/>
                        <a:gd name="T32" fmla="*/ 55 w 1190"/>
                        <a:gd name="T33" fmla="*/ 392 h 393"/>
                        <a:gd name="T34" fmla="*/ 44 w 1190"/>
                        <a:gd name="T35" fmla="*/ 388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1190" h="393">
                          <a:moveTo>
                            <a:pt x="44" y="388"/>
                          </a:moveTo>
                          <a:lnTo>
                            <a:pt x="1189" y="388"/>
                          </a:lnTo>
                          <a:lnTo>
                            <a:pt x="1188" y="392"/>
                          </a:lnTo>
                          <a:lnTo>
                            <a:pt x="1149" y="296"/>
                          </a:lnTo>
                          <a:lnTo>
                            <a:pt x="1133" y="197"/>
                          </a:lnTo>
                          <a:lnTo>
                            <a:pt x="1134" y="147"/>
                          </a:lnTo>
                          <a:lnTo>
                            <a:pt x="1143" y="98"/>
                          </a:lnTo>
                          <a:lnTo>
                            <a:pt x="1182" y="1"/>
                          </a:lnTo>
                          <a:lnTo>
                            <a:pt x="1173" y="2"/>
                          </a:lnTo>
                          <a:lnTo>
                            <a:pt x="45" y="2"/>
                          </a:lnTo>
                          <a:lnTo>
                            <a:pt x="49" y="0"/>
                          </a:lnTo>
                          <a:lnTo>
                            <a:pt x="12" y="96"/>
                          </a:lnTo>
                          <a:lnTo>
                            <a:pt x="3" y="145"/>
                          </a:lnTo>
                          <a:lnTo>
                            <a:pt x="0" y="170"/>
                          </a:lnTo>
                          <a:lnTo>
                            <a:pt x="0" y="196"/>
                          </a:lnTo>
                          <a:lnTo>
                            <a:pt x="14" y="294"/>
                          </a:lnTo>
                          <a:lnTo>
                            <a:pt x="55" y="392"/>
                          </a:lnTo>
                          <a:lnTo>
                            <a:pt x="44" y="388"/>
                          </a:lnTo>
                        </a:path>
                      </a:pathLst>
                    </a:custGeom>
                    <a:solidFill>
                      <a:srgbClr val="808080"/>
                    </a:solidFill>
                    <a:ln>
                      <a:noFill/>
                    </a:ln>
                    <a:effectLst/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  <a:extLst>
                      <a:ext uri="{91240B29-F687-4F45-9708-019B960494DF}">
                        <a14:hiddenLine xmlns:a14="http://schemas.microsoft.com/office/drawing/2010/main" w="9525" cap="rnd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75" name="Rectangl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38658" y="2763908"/>
                      <a:ext cx="2718875" cy="348478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81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>
                      <a:outerShdw blurRad="165100" dist="88900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txBody>
                    <a:bodyPr wrap="none" anchor="ctr"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rgbClr val="FF0000"/>
                        </a:solidFill>
                      </a:endParaRPr>
                    </a:p>
                  </p:txBody>
                </p:sp>
                <p:sp>
                  <p:nvSpPr>
                    <p:cNvPr id="76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146824" y="4446892"/>
                      <a:ext cx="2710709" cy="355179"/>
                    </a:xfrm>
                    <a:prstGeom prst="rect">
                      <a:avLst/>
                    </a:prstGeom>
                    <a:solidFill>
                      <a:srgbClr val="00B0F0"/>
                    </a:solidFill>
                    <a:ln w="381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>
                      <a:outerShdw blurRad="165100" dist="88900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txBody>
                    <a:bodyPr wrap="none" anchor="ctr"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77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7772137" y="3112385"/>
                      <a:ext cx="85396" cy="1334507"/>
                    </a:xfrm>
                    <a:custGeom>
                      <a:avLst/>
                      <a:gdLst>
                        <a:gd name="T0" fmla="*/ 101 w 107"/>
                        <a:gd name="T1" fmla="*/ 0 h 800"/>
                        <a:gd name="T2" fmla="*/ 25 w 107"/>
                        <a:gd name="T3" fmla="*/ 196 h 800"/>
                        <a:gd name="T4" fmla="*/ 6 w 107"/>
                        <a:gd name="T5" fmla="*/ 297 h 800"/>
                        <a:gd name="T6" fmla="*/ 1 w 107"/>
                        <a:gd name="T7" fmla="*/ 347 h 800"/>
                        <a:gd name="T8" fmla="*/ 1 w 107"/>
                        <a:gd name="T9" fmla="*/ 372 h 800"/>
                        <a:gd name="T10" fmla="*/ 0 w 107"/>
                        <a:gd name="T11" fmla="*/ 399 h 800"/>
                        <a:gd name="T12" fmla="*/ 27 w 107"/>
                        <a:gd name="T13" fmla="*/ 602 h 800"/>
                        <a:gd name="T14" fmla="*/ 106 w 107"/>
                        <a:gd name="T15" fmla="*/ 799 h 8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07" h="800">
                          <a:moveTo>
                            <a:pt x="101" y="0"/>
                          </a:moveTo>
                          <a:lnTo>
                            <a:pt x="25" y="196"/>
                          </a:lnTo>
                          <a:lnTo>
                            <a:pt x="6" y="297"/>
                          </a:lnTo>
                          <a:lnTo>
                            <a:pt x="1" y="347"/>
                          </a:lnTo>
                          <a:lnTo>
                            <a:pt x="1" y="372"/>
                          </a:lnTo>
                          <a:lnTo>
                            <a:pt x="0" y="399"/>
                          </a:lnTo>
                          <a:lnTo>
                            <a:pt x="27" y="602"/>
                          </a:lnTo>
                          <a:lnTo>
                            <a:pt x="106" y="799"/>
                          </a:lnTo>
                        </a:path>
                      </a:pathLst>
                    </a:custGeom>
                    <a:noFill/>
                    <a:ln w="38100" cap="rnd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78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7910515" y="2760918"/>
                      <a:ext cx="303539" cy="2038926"/>
                    </a:xfrm>
                    <a:custGeom>
                      <a:avLst/>
                      <a:gdLst>
                        <a:gd name="T0" fmla="*/ 245 w 246"/>
                        <a:gd name="T1" fmla="*/ 0 h 1217"/>
                        <a:gd name="T2" fmla="*/ 245 w 246"/>
                        <a:gd name="T3" fmla="*/ 209 h 1217"/>
                        <a:gd name="T4" fmla="*/ 243 w 246"/>
                        <a:gd name="T5" fmla="*/ 208 h 1217"/>
                        <a:gd name="T6" fmla="*/ 168 w 246"/>
                        <a:gd name="T7" fmla="*/ 403 h 1217"/>
                        <a:gd name="T8" fmla="*/ 141 w 246"/>
                        <a:gd name="T9" fmla="*/ 607 h 1217"/>
                        <a:gd name="T10" fmla="*/ 165 w 246"/>
                        <a:gd name="T11" fmla="*/ 810 h 1217"/>
                        <a:gd name="T12" fmla="*/ 243 w 246"/>
                        <a:gd name="T13" fmla="*/ 1007 h 1217"/>
                        <a:gd name="T14" fmla="*/ 245 w 246"/>
                        <a:gd name="T15" fmla="*/ 1007 h 1217"/>
                        <a:gd name="T16" fmla="*/ 245 w 246"/>
                        <a:gd name="T17" fmla="*/ 1215 h 1217"/>
                        <a:gd name="T18" fmla="*/ 243 w 246"/>
                        <a:gd name="T19" fmla="*/ 1216 h 1217"/>
                        <a:gd name="T20" fmla="*/ 137 w 246"/>
                        <a:gd name="T21" fmla="*/ 1097 h 1217"/>
                        <a:gd name="T22" fmla="*/ 60 w 246"/>
                        <a:gd name="T23" fmla="*/ 949 h 1217"/>
                        <a:gd name="T24" fmla="*/ 15 w 246"/>
                        <a:gd name="T25" fmla="*/ 784 h 1217"/>
                        <a:gd name="T26" fmla="*/ 0 w 246"/>
                        <a:gd name="T27" fmla="*/ 609 h 1217"/>
                        <a:gd name="T28" fmla="*/ 14 w 246"/>
                        <a:gd name="T29" fmla="*/ 435 h 1217"/>
                        <a:gd name="T30" fmla="*/ 60 w 246"/>
                        <a:gd name="T31" fmla="*/ 269 h 1217"/>
                        <a:gd name="T32" fmla="*/ 136 w 246"/>
                        <a:gd name="T33" fmla="*/ 121 h 1217"/>
                        <a:gd name="T34" fmla="*/ 243 w 246"/>
                        <a:gd name="T35" fmla="*/ 1 h 1217"/>
                        <a:gd name="T36" fmla="*/ 245 w 246"/>
                        <a:gd name="T37" fmla="*/ 0 h 121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</a:cxnLst>
                      <a:rect l="0" t="0" r="r" b="b"/>
                      <a:pathLst>
                        <a:path w="246" h="1217">
                          <a:moveTo>
                            <a:pt x="245" y="0"/>
                          </a:moveTo>
                          <a:lnTo>
                            <a:pt x="245" y="209"/>
                          </a:lnTo>
                          <a:lnTo>
                            <a:pt x="243" y="208"/>
                          </a:lnTo>
                          <a:lnTo>
                            <a:pt x="168" y="403"/>
                          </a:lnTo>
                          <a:lnTo>
                            <a:pt x="141" y="607"/>
                          </a:lnTo>
                          <a:lnTo>
                            <a:pt x="165" y="810"/>
                          </a:lnTo>
                          <a:lnTo>
                            <a:pt x="243" y="1007"/>
                          </a:lnTo>
                          <a:lnTo>
                            <a:pt x="245" y="1007"/>
                          </a:lnTo>
                          <a:lnTo>
                            <a:pt x="245" y="1215"/>
                          </a:lnTo>
                          <a:lnTo>
                            <a:pt x="243" y="1216"/>
                          </a:lnTo>
                          <a:lnTo>
                            <a:pt x="137" y="1097"/>
                          </a:lnTo>
                          <a:lnTo>
                            <a:pt x="60" y="949"/>
                          </a:lnTo>
                          <a:lnTo>
                            <a:pt x="15" y="784"/>
                          </a:lnTo>
                          <a:lnTo>
                            <a:pt x="0" y="609"/>
                          </a:lnTo>
                          <a:lnTo>
                            <a:pt x="14" y="435"/>
                          </a:lnTo>
                          <a:lnTo>
                            <a:pt x="60" y="269"/>
                          </a:lnTo>
                          <a:lnTo>
                            <a:pt x="136" y="121"/>
                          </a:lnTo>
                          <a:lnTo>
                            <a:pt x="243" y="1"/>
                          </a:lnTo>
                          <a:lnTo>
                            <a:pt x="245" y="0"/>
                          </a:lnTo>
                        </a:path>
                      </a:pathLst>
                    </a:custGeom>
                    <a:solidFill>
                      <a:srgbClr val="00B0F0"/>
                    </a:solidFill>
                    <a:ln w="38100" cap="rnd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165100" dist="88900" dir="2700000" algn="tl" rotWithShape="0">
                        <a:prstClr val="black">
                          <a:alpha val="40000"/>
                        </a:prstClr>
                      </a:outerShdw>
                    </a:effectLst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txBody>
                    <a:bodyPr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79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57659" y="3265980"/>
                      <a:ext cx="1371898" cy="174239"/>
                    </a:xfrm>
                    <a:prstGeom prst="rect">
                      <a:avLst/>
                    </a:prstGeom>
                    <a:solidFill>
                      <a:srgbClr val="FFFF35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>
                      <a:outerShdw blurRad="165100" dist="88900" dir="2700000" algn="ctr" rotWithShape="0">
                        <a:schemeClr val="tx1">
                          <a:alpha val="40000"/>
                        </a:schemeClr>
                      </a:outerShdw>
                    </a:effectLst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txBody>
                    <a:bodyPr wrap="none" anchor="ctr"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80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7075456" y="3446293"/>
                      <a:ext cx="59327" cy="737177"/>
                    </a:xfrm>
                    <a:custGeom>
                      <a:avLst/>
                      <a:gdLst>
                        <a:gd name="T0" fmla="*/ 50 w 57"/>
                        <a:gd name="T1" fmla="*/ 0 h 407"/>
                        <a:gd name="T2" fmla="*/ 12 w 57"/>
                        <a:gd name="T3" fmla="*/ 99 h 407"/>
                        <a:gd name="T4" fmla="*/ 3 w 57"/>
                        <a:gd name="T5" fmla="*/ 151 h 407"/>
                        <a:gd name="T6" fmla="*/ 1 w 57"/>
                        <a:gd name="T7" fmla="*/ 176 h 407"/>
                        <a:gd name="T8" fmla="*/ 0 w 57"/>
                        <a:gd name="T9" fmla="*/ 203 h 407"/>
                        <a:gd name="T10" fmla="*/ 15 w 57"/>
                        <a:gd name="T11" fmla="*/ 306 h 407"/>
                        <a:gd name="T12" fmla="*/ 56 w 57"/>
                        <a:gd name="T13" fmla="*/ 406 h 4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57" h="407">
                          <a:moveTo>
                            <a:pt x="50" y="0"/>
                          </a:moveTo>
                          <a:lnTo>
                            <a:pt x="12" y="99"/>
                          </a:lnTo>
                          <a:lnTo>
                            <a:pt x="3" y="151"/>
                          </a:lnTo>
                          <a:lnTo>
                            <a:pt x="1" y="176"/>
                          </a:lnTo>
                          <a:lnTo>
                            <a:pt x="0" y="203"/>
                          </a:lnTo>
                          <a:lnTo>
                            <a:pt x="15" y="306"/>
                          </a:lnTo>
                          <a:lnTo>
                            <a:pt x="56" y="406"/>
                          </a:lnTo>
                        </a:path>
                      </a:pathLst>
                    </a:custGeom>
                    <a:noFill/>
                    <a:ln w="25400" cap="rnd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81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7144589" y="3234370"/>
                      <a:ext cx="153776" cy="1035380"/>
                    </a:xfrm>
                    <a:custGeom>
                      <a:avLst/>
                      <a:gdLst>
                        <a:gd name="T0" fmla="*/ 124 w 125"/>
                        <a:gd name="T1" fmla="*/ 0 h 618"/>
                        <a:gd name="T2" fmla="*/ 124 w 125"/>
                        <a:gd name="T3" fmla="*/ 106 h 618"/>
                        <a:gd name="T4" fmla="*/ 122 w 125"/>
                        <a:gd name="T5" fmla="*/ 106 h 618"/>
                        <a:gd name="T6" fmla="*/ 84 w 125"/>
                        <a:gd name="T7" fmla="*/ 205 h 618"/>
                        <a:gd name="T8" fmla="*/ 70 w 125"/>
                        <a:gd name="T9" fmla="*/ 308 h 618"/>
                        <a:gd name="T10" fmla="*/ 83 w 125"/>
                        <a:gd name="T11" fmla="*/ 411 h 618"/>
                        <a:gd name="T12" fmla="*/ 122 w 125"/>
                        <a:gd name="T13" fmla="*/ 511 h 618"/>
                        <a:gd name="T14" fmla="*/ 124 w 125"/>
                        <a:gd name="T15" fmla="*/ 511 h 618"/>
                        <a:gd name="T16" fmla="*/ 124 w 125"/>
                        <a:gd name="T17" fmla="*/ 617 h 618"/>
                        <a:gd name="T18" fmla="*/ 122 w 125"/>
                        <a:gd name="T19" fmla="*/ 617 h 618"/>
                        <a:gd name="T20" fmla="*/ 70 w 125"/>
                        <a:gd name="T21" fmla="*/ 557 h 618"/>
                        <a:gd name="T22" fmla="*/ 31 w 125"/>
                        <a:gd name="T23" fmla="*/ 483 h 618"/>
                        <a:gd name="T24" fmla="*/ 0 w 125"/>
                        <a:gd name="T25" fmla="*/ 309 h 618"/>
                        <a:gd name="T26" fmla="*/ 30 w 125"/>
                        <a:gd name="T27" fmla="*/ 136 h 618"/>
                        <a:gd name="T28" fmla="*/ 68 w 125"/>
                        <a:gd name="T29" fmla="*/ 62 h 618"/>
                        <a:gd name="T30" fmla="*/ 122 w 125"/>
                        <a:gd name="T31" fmla="*/ 0 h 618"/>
                        <a:gd name="T32" fmla="*/ 124 w 125"/>
                        <a:gd name="T33" fmla="*/ 0 h 61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125" h="618">
                          <a:moveTo>
                            <a:pt x="124" y="0"/>
                          </a:moveTo>
                          <a:lnTo>
                            <a:pt x="124" y="106"/>
                          </a:lnTo>
                          <a:lnTo>
                            <a:pt x="122" y="106"/>
                          </a:lnTo>
                          <a:lnTo>
                            <a:pt x="84" y="205"/>
                          </a:lnTo>
                          <a:lnTo>
                            <a:pt x="70" y="308"/>
                          </a:lnTo>
                          <a:lnTo>
                            <a:pt x="83" y="411"/>
                          </a:lnTo>
                          <a:lnTo>
                            <a:pt x="122" y="511"/>
                          </a:lnTo>
                          <a:lnTo>
                            <a:pt x="124" y="511"/>
                          </a:lnTo>
                          <a:lnTo>
                            <a:pt x="124" y="617"/>
                          </a:lnTo>
                          <a:lnTo>
                            <a:pt x="122" y="617"/>
                          </a:lnTo>
                          <a:lnTo>
                            <a:pt x="70" y="557"/>
                          </a:lnTo>
                          <a:lnTo>
                            <a:pt x="31" y="483"/>
                          </a:lnTo>
                          <a:lnTo>
                            <a:pt x="0" y="309"/>
                          </a:lnTo>
                          <a:lnTo>
                            <a:pt x="30" y="136"/>
                          </a:lnTo>
                          <a:lnTo>
                            <a:pt x="68" y="62"/>
                          </a:lnTo>
                          <a:lnTo>
                            <a:pt x="122" y="0"/>
                          </a:lnTo>
                          <a:lnTo>
                            <a:pt x="124" y="0"/>
                          </a:lnTo>
                        </a:path>
                      </a:pathLst>
                    </a:custGeom>
                    <a:solidFill>
                      <a:srgbClr val="FFFF35"/>
                    </a:solidFill>
                    <a:ln w="25400" cap="rnd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165100" dist="88900" dir="2700000" algn="ctr" rotWithShape="0">
                        <a:schemeClr val="tx1">
                          <a:alpha val="40000"/>
                        </a:schemeClr>
                      </a:outerShdw>
                    </a:effectLst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txBody>
                    <a:bodyPr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82" name="Rectangle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33575" y="4106283"/>
                      <a:ext cx="468077" cy="23131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lIns="69056" tIns="34529" rIns="69056" bIns="34529">
                      <a:spAutoFit/>
                    </a:bodyPr>
                    <a:lstStyle>
                      <a:lvl1pPr algn="l" defTabSz="7620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571500" algn="l" defTabSz="7620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algn="l" defTabSz="7620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algn="l" defTabSz="7620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286000" algn="l" defTabSz="76200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743200" defTabSz="7620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200400" defTabSz="7620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657600" defTabSz="7620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114800" defTabSz="7620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defTabSz="5715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en-US" sz="1050" kern="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Coils</a:t>
                      </a:r>
                      <a:endParaRPr lang="en-US" altLang="en-US" sz="825" kern="0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>
                    <a:xfrm>
                      <a:off x="7102924" y="4076741"/>
                      <a:ext cx="38510" cy="4825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>
                    <a:xfrm>
                      <a:off x="7157056" y="4221500"/>
                      <a:ext cx="38510" cy="4825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85" name="Oval 84"/>
                    <p:cNvSpPr/>
                    <p:nvPr/>
                  </p:nvSpPr>
                  <p:spPr>
                    <a:xfrm>
                      <a:off x="7278495" y="4338865"/>
                      <a:ext cx="38510" cy="4825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86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44545" y="4121500"/>
                      <a:ext cx="1398128" cy="174239"/>
                    </a:xfrm>
                    <a:prstGeom prst="rect">
                      <a:avLst/>
                    </a:prstGeom>
                    <a:solidFill>
                      <a:srgbClr val="FFFF35"/>
                    </a:solidFill>
                    <a:ln w="254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>
                      <a:outerShdw blurRad="165100" dist="88900" dir="2700000" algn="ctr" rotWithShape="0">
                        <a:schemeClr val="tx1">
                          <a:alpha val="40000"/>
                        </a:schemeClr>
                      </a:outerShdw>
                    </a:effectLst>
                    <a:scene3d>
                      <a:camera prst="orthographicFront">
                        <a:rot lat="0" lon="0" rev="10800000"/>
                      </a:camera>
                      <a:lightRig rig="threePt" dir="t"/>
                    </a:scene3d>
                  </p:spPr>
                  <p:txBody>
                    <a:bodyPr wrap="none" anchor="ctr"/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 sz="1350" b="0" kern="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6093176" y="2786717"/>
                      <a:ext cx="809837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j-lt"/>
                        </a:rPr>
                        <a:t>Magnet</a:t>
                      </a:r>
                      <a:endParaRPr lang="en-US" sz="14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p:txBody>
                </p:sp>
                <p:sp>
                  <p:nvSpPr>
                    <p:cNvPr id="88" name="TextBox 87"/>
                    <p:cNvSpPr txBox="1"/>
                    <p:nvPr/>
                  </p:nvSpPr>
                  <p:spPr>
                    <a:xfrm>
                      <a:off x="5861772" y="3194034"/>
                      <a:ext cx="1287064" cy="358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Body RF coil</a:t>
                      </a:r>
                      <a:endParaRPr lang="en-US" sz="13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p:grpSp>
              <p:pic>
                <p:nvPicPr>
                  <p:cNvPr id="67" name="Picture 6" descr="C:\Documents and Settings\Administrator\My Documents\word\BWH\St Jude Collaboration\NavX Project &amp; experiments performed\catheter pictures 05022012\SAM_1143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5000" t="36444" r="11500" b="20889"/>
                  <a:stretch>
                    <a:fillRect/>
                  </a:stretch>
                </p:blipFill>
                <p:spPr bwMode="auto">
                  <a:xfrm rot="16200000">
                    <a:off x="6161129" y="2106829"/>
                    <a:ext cx="1254191" cy="474029"/>
                  </a:xfrm>
                  <a:prstGeom prst="rect">
                    <a:avLst/>
                  </a:prstGeom>
                  <a:noFill/>
                  <a:scene3d>
                    <a:camera prst="orthographicFront">
                      <a:rot lat="0" lon="0" rev="5400000"/>
                    </a:camera>
                    <a:lightRig rig="threePt" dir="t"/>
                  </a:scene3d>
                </p:spPr>
              </p:pic>
              <p:cxnSp>
                <p:nvCxnSpPr>
                  <p:cNvPr id="68" name="Straight Arrow Connector 67"/>
                  <p:cNvCxnSpPr/>
                  <p:nvPr/>
                </p:nvCxnSpPr>
                <p:spPr bwMode="auto">
                  <a:xfrm flipV="1">
                    <a:off x="5293600" y="2210347"/>
                    <a:ext cx="1017842" cy="1969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cxnSp>
                <p:nvCxnSpPr>
                  <p:cNvPr id="69" name="Straight Arrow Connector 68"/>
                  <p:cNvCxnSpPr/>
                  <p:nvPr/>
                </p:nvCxnSpPr>
                <p:spPr bwMode="auto">
                  <a:xfrm flipH="1" flipV="1">
                    <a:off x="5142601" y="2333104"/>
                    <a:ext cx="959131" cy="6376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FFC0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</p:spPr>
              </p:cxn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3949703" y="1989187"/>
                    <a:ext cx="1252522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0000"/>
                        </a:solidFill>
                        <a:latin typeface="+mj-lt"/>
                      </a:rPr>
                      <a:t>Transmit</a:t>
                    </a:r>
                    <a:endParaRPr lang="en-US" dirty="0">
                      <a:solidFill>
                        <a:srgbClr val="FF0000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3979742" y="2255190"/>
                    <a:ext cx="1154483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rgbClr val="FFC000"/>
                        </a:solidFill>
                        <a:latin typeface="+mn-lt"/>
                      </a:rPr>
                      <a:t>Receive</a:t>
                    </a:r>
                    <a:endParaRPr lang="en-US" dirty="0">
                      <a:solidFill>
                        <a:srgbClr val="FFC00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6210405" y="2091049"/>
                    <a:ext cx="127765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chemeClr val="tx1"/>
                        </a:solidFill>
                        <a:latin typeface="+mn-lt"/>
                      </a:rPr>
                      <a:t>Tracking coil</a:t>
                    </a:r>
                    <a:endParaRPr lang="en-US" sz="1400" dirty="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4607644" y="3268184"/>
                  <a:ext cx="976695" cy="351663"/>
                </a:xfrm>
                <a:prstGeom prst="rect">
                  <a:avLst/>
                </a:prstGeom>
                <a:noFill/>
                <a:ln w="317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tx1"/>
                      </a:solidFill>
                      <a:latin typeface="+mn-lt"/>
                    </a:rPr>
                    <a:t>Switch</a:t>
                  </a:r>
                  <a:endParaRPr lang="en-US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p:grpSp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5090832" y="3901621"/>
                <a:ext cx="0" cy="231097"/>
              </a:xfrm>
              <a:prstGeom prst="straightConnector1">
                <a:avLst/>
              </a:prstGeom>
              <a:noFill/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126" name="Straight Arrow Connector 125"/>
            <p:cNvCxnSpPr/>
            <p:nvPr/>
          </p:nvCxnSpPr>
          <p:spPr bwMode="auto">
            <a:xfrm flipV="1">
              <a:off x="5015614" y="1761824"/>
              <a:ext cx="0" cy="1511256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dashDot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143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22155</TotalTime>
  <Words>1439</Words>
  <Application>Microsoft Office PowerPoint</Application>
  <PresentationFormat>On-screen Show (4:3)</PresentationFormat>
  <Paragraphs>355</Paragraphs>
  <Slides>19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MS PGothic</vt:lpstr>
      <vt:lpstr>新細明體</vt:lpstr>
      <vt:lpstr>Arial</vt:lpstr>
      <vt:lpstr>Calibri</vt:lpstr>
      <vt:lpstr>Gill Sans MT</vt:lpstr>
      <vt:lpstr>Times New Roman</vt:lpstr>
      <vt:lpstr>Verdana</vt:lpstr>
      <vt:lpstr>Wingdings</vt:lpstr>
      <vt:lpstr>Default Design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Directionality from Micro-coil Phase</vt:lpstr>
      <vt:lpstr>Tracking for Multi-modality EP Intervention</vt:lpstr>
      <vt:lpstr>Voltage-Based Device Tracking: Principles* </vt:lpstr>
      <vt:lpstr>VDT Electro-Anatomic Mapping: MRI Setup</vt:lpstr>
      <vt:lpstr>VDT Tracking in MRI during 3T imaging</vt:lpstr>
      <vt:lpstr>EAM During &amp; Outside MRI: Comparison</vt:lpstr>
      <vt:lpstr>VDT Catheters during MRI Imaging un-gated axial SSFP</vt:lpstr>
      <vt:lpstr>EAM Mapping in the Left Ventricle (JHU)</vt:lpstr>
      <vt:lpstr>2 EPs Playing inside MRI using VDT</vt:lpstr>
      <vt:lpstr>PowerPoint Presentation</vt:lpstr>
    </vt:vector>
  </TitlesOfParts>
  <Company>Imperial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a Modular MR-Compatible Robot System</dc:title>
  <dc:creator>Haytham</dc:creator>
  <cp:lastModifiedBy>Robert J. Lederman</cp:lastModifiedBy>
  <cp:revision>1838</cp:revision>
  <cp:lastPrinted>2013-01-28T05:14:32Z</cp:lastPrinted>
  <dcterms:created xsi:type="dcterms:W3CDTF">2007-03-15T11:28:34Z</dcterms:created>
  <dcterms:modified xsi:type="dcterms:W3CDTF">2016-02-01T22:50:19Z</dcterms:modified>
</cp:coreProperties>
</file>