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85" r:id="rId4"/>
    <p:sldId id="260" r:id="rId5"/>
    <p:sldId id="290" r:id="rId6"/>
    <p:sldId id="272" r:id="rId7"/>
    <p:sldId id="286" r:id="rId8"/>
    <p:sldId id="271" r:id="rId9"/>
    <p:sldId id="262" r:id="rId10"/>
    <p:sldId id="288" r:id="rId11"/>
    <p:sldId id="270" r:id="rId12"/>
    <p:sldId id="279" r:id="rId13"/>
    <p:sldId id="283" r:id="rId14"/>
    <p:sldId id="282" r:id="rId15"/>
    <p:sldId id="291" r:id="rId16"/>
    <p:sldId id="280" r:id="rId17"/>
    <p:sldId id="284" r:id="rId18"/>
    <p:sldId id="264" r:id="rId19"/>
    <p:sldId id="289" r:id="rId20"/>
    <p:sldId id="265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368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6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94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NIH logo small (transparent)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268528"/>
            <a:ext cx="2002536" cy="50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341" y="6380325"/>
            <a:ext cx="2373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toby.rogers@nih.gov  –</a:t>
            </a:r>
            <a:r>
              <a:rPr lang="en-US" sz="1100" baseline="0" dirty="0" smtClean="0"/>
              <a:t> SCMR 2016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312891" y="6380325"/>
            <a:ext cx="2373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587ABA7-2644-054F-BC56-FB93E5A95781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1947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8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1.jpeg"/><Relationship Id="rId5" Type="http://schemas.openxmlformats.org/officeDocument/2006/relationships/image" Target="../media/image14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1523"/>
            <a:ext cx="7772400" cy="1470025"/>
          </a:xfrm>
        </p:spPr>
        <p:txBody>
          <a:bodyPr/>
          <a:lstStyle/>
          <a:p>
            <a:r>
              <a:rPr lang="en-US" b="1" dirty="0" smtClean="0"/>
              <a:t>Real-time MRI guided endomyocardial biopsy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48835"/>
            <a:ext cx="7772400" cy="2778462"/>
          </a:xfrm>
        </p:spPr>
        <p:txBody>
          <a:bodyPr>
            <a:noAutofit/>
          </a:bodyPr>
          <a:lstStyle/>
          <a:p>
            <a:r>
              <a:rPr lang="en-US" sz="1800" u="sng" dirty="0">
                <a:solidFill>
                  <a:srgbClr val="FFFFFF"/>
                </a:solidFill>
              </a:rPr>
              <a:t>Toby </a:t>
            </a:r>
            <a:r>
              <a:rPr lang="en-US" sz="1800" u="sng" dirty="0" smtClean="0">
                <a:solidFill>
                  <a:srgbClr val="FFFFFF"/>
                </a:solidFill>
              </a:rPr>
              <a:t>Rogers</a:t>
            </a:r>
            <a:r>
              <a:rPr lang="en-US" sz="1800" baseline="30000" dirty="0" smtClean="0">
                <a:solidFill>
                  <a:srgbClr val="FFFFFF"/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Kanishka Ratnayaka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Parag Karmarkar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Adrienne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Campbell-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Washburn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William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H.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Schenke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Jonathan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R.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Mazal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Ozgur Kocaturk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1,3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</a:t>
            </a:r>
            <a:b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Anthony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Z.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Faranesh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Robert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J.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Lederman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endParaRPr lang="en-US" sz="1800" dirty="0" smtClean="0">
              <a:solidFill>
                <a:schemeClr val="tx1">
                  <a:lumMod val="65000"/>
                </a:schemeClr>
              </a:solidFill>
            </a:endParaRPr>
          </a:p>
          <a:p>
            <a:endParaRPr lang="en-US" sz="18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400" baseline="30000" dirty="0">
                <a:solidFill>
                  <a:srgbClr val="A6A6A6"/>
                </a:solidFill>
              </a:rPr>
              <a:t>1</a:t>
            </a:r>
            <a:r>
              <a:rPr lang="en-US" sz="1400" dirty="0">
                <a:solidFill>
                  <a:srgbClr val="A6A6A6"/>
                </a:solidFill>
              </a:rPr>
              <a:t>National Heart, Lung and Blood Institute, National Institutes of Health, Bethesda, MD, United States</a:t>
            </a:r>
          </a:p>
          <a:p>
            <a:r>
              <a:rPr lang="en-US" sz="1400" baseline="30000" dirty="0" smtClean="0">
                <a:solidFill>
                  <a:srgbClr val="A6A6A6"/>
                </a:solidFill>
              </a:rPr>
              <a:t>2</a:t>
            </a:r>
            <a:r>
              <a:rPr lang="en-US" sz="1400" dirty="0" smtClean="0">
                <a:solidFill>
                  <a:srgbClr val="A6A6A6"/>
                </a:solidFill>
              </a:rPr>
              <a:t>MRI </a:t>
            </a:r>
            <a:r>
              <a:rPr lang="en-US" sz="1400" dirty="0">
                <a:solidFill>
                  <a:srgbClr val="A6A6A6"/>
                </a:solidFill>
              </a:rPr>
              <a:t>Interventions, Irvine, </a:t>
            </a:r>
            <a:r>
              <a:rPr lang="en-US" sz="1400" dirty="0" smtClean="0">
                <a:solidFill>
                  <a:srgbClr val="A6A6A6"/>
                </a:solidFill>
              </a:rPr>
              <a:t>CA; currently Russell </a:t>
            </a:r>
            <a:r>
              <a:rPr lang="en-US" sz="1400" dirty="0">
                <a:solidFill>
                  <a:srgbClr val="A6A6A6"/>
                </a:solidFill>
              </a:rPr>
              <a:t>H. Morgan Department of Radiology and Radiological Sciences, Division of MRI Research, John’s Hopkins </a:t>
            </a:r>
            <a:r>
              <a:rPr lang="en-US" sz="1400" dirty="0" smtClean="0">
                <a:solidFill>
                  <a:srgbClr val="A6A6A6"/>
                </a:solidFill>
              </a:rPr>
              <a:t>University, </a:t>
            </a:r>
            <a:r>
              <a:rPr lang="en-US" sz="1400" dirty="0">
                <a:solidFill>
                  <a:srgbClr val="A6A6A6"/>
                </a:solidFill>
              </a:rPr>
              <a:t>Baltimore, MD </a:t>
            </a:r>
            <a:r>
              <a:rPr lang="en-US" sz="1400" dirty="0" smtClean="0">
                <a:solidFill>
                  <a:srgbClr val="A6A6A6"/>
                </a:solidFill>
              </a:rPr>
              <a:t>, United States </a:t>
            </a:r>
            <a:r>
              <a:rPr lang="en-US" sz="1400" baseline="30000" dirty="0" smtClean="0">
                <a:solidFill>
                  <a:srgbClr val="A6A6A6"/>
                </a:solidFill>
              </a:rPr>
              <a:t>3</a:t>
            </a:r>
            <a:r>
              <a:rPr lang="en-US" sz="1400" dirty="0" smtClean="0">
                <a:solidFill>
                  <a:srgbClr val="A6A6A6"/>
                </a:solidFill>
              </a:rPr>
              <a:t>Institute </a:t>
            </a:r>
            <a:r>
              <a:rPr lang="en-US" sz="1400" dirty="0">
                <a:solidFill>
                  <a:srgbClr val="A6A6A6"/>
                </a:solidFill>
              </a:rPr>
              <a:t>of Biomedical Engineering, Bogazici University, Istanbul, Turkey </a:t>
            </a:r>
          </a:p>
          <a:p>
            <a:endParaRPr lang="en-US" sz="18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7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recovery real-time MRI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38782"/>
            <a:ext cx="4040188" cy="639762"/>
          </a:xfrm>
        </p:spPr>
        <p:txBody>
          <a:bodyPr anchor="ctr"/>
          <a:lstStyle/>
          <a:p>
            <a:pPr algn="ctr"/>
            <a:r>
              <a:rPr lang="en-US" b="0" dirty="0" smtClean="0"/>
              <a:t>bSSFP</a:t>
            </a:r>
            <a:endParaRPr lang="en-US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238782"/>
            <a:ext cx="4041775" cy="639762"/>
          </a:xfrm>
        </p:spPr>
        <p:txBody>
          <a:bodyPr anchor="ctr"/>
          <a:lstStyle/>
          <a:p>
            <a:pPr algn="ctr"/>
            <a:r>
              <a:rPr lang="en-US" b="0" dirty="0" smtClean="0"/>
              <a:t>Inversion recovery</a:t>
            </a:r>
            <a:endParaRPr lang="en-US" b="0" dirty="0"/>
          </a:p>
        </p:txBody>
      </p:sp>
      <p:pic>
        <p:nvPicPr>
          <p:cNvPr id="13" name="Content Placeholder 12" descr="central illustration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5"/>
          <a:stretch/>
        </p:blipFill>
        <p:spPr>
          <a:xfrm>
            <a:off x="457200" y="1991432"/>
            <a:ext cx="8229600" cy="3951288"/>
          </a:xfrm>
        </p:spPr>
      </p:pic>
      <p:cxnSp>
        <p:nvCxnSpPr>
          <p:cNvPr id="15" name="Straight Connector 14"/>
          <p:cNvCxnSpPr/>
          <p:nvPr/>
        </p:nvCxnSpPr>
        <p:spPr>
          <a:xfrm>
            <a:off x="4529667" y="1991432"/>
            <a:ext cx="0" cy="3951288"/>
          </a:xfrm>
          <a:prstGeom prst="line">
            <a:avLst/>
          </a:prstGeom>
          <a:ln w="190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92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700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14" name="Picture 13" descr="resul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4" y="984982"/>
            <a:ext cx="3188796" cy="24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8" name="Picture 7" descr="resul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4" y="984982"/>
            <a:ext cx="3188796" cy="2429004"/>
          </a:xfrm>
          <a:prstGeom prst="rect">
            <a:avLst/>
          </a:prstGeom>
        </p:spPr>
      </p:pic>
      <p:pic>
        <p:nvPicPr>
          <p:cNvPr id="9" name="Picture 8" descr="resul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59" y="984982"/>
            <a:ext cx="3205747" cy="24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0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9" name="Picture 8" descr="resul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59" y="984981"/>
            <a:ext cx="3205747" cy="2429004"/>
          </a:xfrm>
          <a:prstGeom prst="rect">
            <a:avLst/>
          </a:prstGeom>
        </p:spPr>
      </p:pic>
      <p:pic>
        <p:nvPicPr>
          <p:cNvPr id="10" name="Picture 9" descr="resul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1"/>
          <a:stretch/>
        </p:blipFill>
        <p:spPr>
          <a:xfrm>
            <a:off x="968461" y="984982"/>
            <a:ext cx="3218479" cy="2429004"/>
          </a:xfrm>
          <a:prstGeom prst="rect">
            <a:avLst/>
          </a:prstGeom>
        </p:spPr>
      </p:pic>
      <p:pic>
        <p:nvPicPr>
          <p:cNvPr id="11" name="Picture 10" descr="results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4" y="3665985"/>
            <a:ext cx="3188796" cy="24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9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9" name="Picture 8" descr="resul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59" y="984981"/>
            <a:ext cx="3205747" cy="2429004"/>
          </a:xfrm>
          <a:prstGeom prst="rect">
            <a:avLst/>
          </a:prstGeom>
        </p:spPr>
      </p:pic>
      <p:pic>
        <p:nvPicPr>
          <p:cNvPr id="10" name="Picture 9" descr="resul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1"/>
          <a:stretch/>
        </p:blipFill>
        <p:spPr>
          <a:xfrm>
            <a:off x="968461" y="984982"/>
            <a:ext cx="3218479" cy="2429004"/>
          </a:xfrm>
          <a:prstGeom prst="rect">
            <a:avLst/>
          </a:prstGeom>
        </p:spPr>
      </p:pic>
      <p:pic>
        <p:nvPicPr>
          <p:cNvPr id="7" name="Picture 6" descr="result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998144" y="3665984"/>
            <a:ext cx="3188796" cy="24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sult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6"/>
          <a:stretch/>
        </p:blipFill>
        <p:spPr>
          <a:xfrm>
            <a:off x="4778359" y="3665985"/>
            <a:ext cx="3218479" cy="2419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9" name="Picture 8" descr="resul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59" y="984981"/>
            <a:ext cx="3205747" cy="2429004"/>
          </a:xfrm>
          <a:prstGeom prst="rect">
            <a:avLst/>
          </a:prstGeom>
        </p:spPr>
      </p:pic>
      <p:pic>
        <p:nvPicPr>
          <p:cNvPr id="10" name="Picture 9" descr="result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998144" y="3665984"/>
            <a:ext cx="3188796" cy="2419291"/>
          </a:xfrm>
          <a:prstGeom prst="rect">
            <a:avLst/>
          </a:prstGeom>
        </p:spPr>
      </p:pic>
      <p:pic>
        <p:nvPicPr>
          <p:cNvPr id="14" name="Picture 13" descr="result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4" y="984982"/>
            <a:ext cx="3188796" cy="24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2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sult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6"/>
          <a:stretch/>
        </p:blipFill>
        <p:spPr>
          <a:xfrm>
            <a:off x="4778359" y="3665985"/>
            <a:ext cx="3218479" cy="2419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6166" y="264072"/>
            <a:ext cx="31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X-ray guided biopsy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5904" y="264072"/>
            <a:ext cx="311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MRI guided biopsy</a:t>
            </a:r>
            <a:endParaRPr lang="en-US" sz="2800" dirty="0"/>
          </a:p>
        </p:txBody>
      </p:sp>
      <p:pic>
        <p:nvPicPr>
          <p:cNvPr id="9" name="Picture 8" descr="resul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59" y="984981"/>
            <a:ext cx="3205747" cy="2429004"/>
          </a:xfrm>
          <a:prstGeom prst="rect">
            <a:avLst/>
          </a:prstGeom>
        </p:spPr>
      </p:pic>
      <p:pic>
        <p:nvPicPr>
          <p:cNvPr id="11" name="Picture 10" descr="result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1" r="-396"/>
          <a:stretch/>
        </p:blipFill>
        <p:spPr>
          <a:xfrm>
            <a:off x="4778359" y="3656271"/>
            <a:ext cx="3218479" cy="2429004"/>
          </a:xfrm>
          <a:prstGeom prst="rect">
            <a:avLst/>
          </a:prstGeom>
        </p:spPr>
      </p:pic>
      <p:pic>
        <p:nvPicPr>
          <p:cNvPr id="14" name="Picture 13" descr="result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4" y="984982"/>
            <a:ext cx="3188796" cy="2429004"/>
          </a:xfrm>
          <a:prstGeom prst="rect">
            <a:avLst/>
          </a:prstGeom>
        </p:spPr>
      </p:pic>
      <p:pic>
        <p:nvPicPr>
          <p:cNvPr id="15" name="Picture 14" descr="results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998144" y="3665984"/>
            <a:ext cx="3188796" cy="24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yield</a:t>
            </a:r>
            <a:endParaRPr lang="en-US" dirty="0"/>
          </a:p>
        </p:txBody>
      </p:sp>
      <p:pic>
        <p:nvPicPr>
          <p:cNvPr id="4" name="Content Placeholder 3" descr="Figure 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671" y="1530811"/>
            <a:ext cx="6060376" cy="4525963"/>
          </a:xfrm>
        </p:spPr>
      </p:pic>
    </p:spTree>
    <p:extLst>
      <p:ext uri="{BB962C8B-B14F-4D97-AF65-F5344CB8AC3E}">
        <p14:creationId xmlns:p14="http://schemas.microsoft.com/office/powerpoint/2010/main" val="395675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yield</a:t>
            </a:r>
            <a:endParaRPr lang="en-US" dirty="0"/>
          </a:p>
        </p:txBody>
      </p:sp>
      <p:pic>
        <p:nvPicPr>
          <p:cNvPr id="4" name="Content Placeholder 3" descr="Figure 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671" y="1530811"/>
            <a:ext cx="6060376" cy="4525963"/>
          </a:xfrm>
        </p:spPr>
      </p:pic>
      <p:sp>
        <p:nvSpPr>
          <p:cNvPr id="3" name="TextBox 2"/>
          <p:cNvSpPr txBox="1"/>
          <p:nvPr/>
        </p:nvSpPr>
        <p:spPr>
          <a:xfrm>
            <a:off x="3132667" y="2949223"/>
            <a:ext cx="80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56%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4511" y="2099733"/>
            <a:ext cx="80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82%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8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A6A6A6"/>
                </a:solidFill>
              </a:rPr>
              <a:t>Parag Karmarkar was an employee of MRI Interventions Inc., which supplied </a:t>
            </a:r>
            <a:r>
              <a:rPr lang="en-US" sz="2800" dirty="0" smtClean="0">
                <a:solidFill>
                  <a:srgbClr val="A6A6A6"/>
                </a:solidFill>
              </a:rPr>
              <a:t>MRI-conditional bioptomes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All other authors report no disclosures.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Real-time MRI guided endomyocardial </a:t>
            </a:r>
            <a:r>
              <a:rPr lang="en-US" sz="2800" dirty="0">
                <a:solidFill>
                  <a:srgbClr val="A6A6A6"/>
                </a:solidFill>
              </a:rPr>
              <a:t>biopsy is </a:t>
            </a:r>
            <a:r>
              <a:rPr lang="en-US" sz="2800" dirty="0" smtClean="0">
                <a:solidFill>
                  <a:srgbClr val="A6A6A6"/>
                </a:solidFill>
              </a:rPr>
              <a:t>feasible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MRI </a:t>
            </a:r>
            <a:r>
              <a:rPr lang="en-US" sz="2800" dirty="0">
                <a:solidFill>
                  <a:srgbClr val="A6A6A6"/>
                </a:solidFill>
              </a:rPr>
              <a:t>significantly improves the diagnostic yield </a:t>
            </a:r>
            <a:r>
              <a:rPr lang="en-US" sz="2800" dirty="0" smtClean="0">
                <a:solidFill>
                  <a:srgbClr val="A6A6A6"/>
                </a:solidFill>
              </a:rPr>
              <a:t> compared to X-ray, despite </a:t>
            </a:r>
            <a:r>
              <a:rPr lang="en-US" sz="2800" dirty="0">
                <a:solidFill>
                  <a:srgbClr val="A6A6A6"/>
                </a:solidFill>
              </a:rPr>
              <a:t>smaller specimen </a:t>
            </a:r>
            <a:r>
              <a:rPr lang="en-US" sz="2800" dirty="0" smtClean="0">
                <a:solidFill>
                  <a:srgbClr val="A6A6A6"/>
                </a:solidFill>
              </a:rPr>
              <a:t>volumes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MRI </a:t>
            </a:r>
            <a:r>
              <a:rPr lang="en-US" sz="2800" dirty="0">
                <a:solidFill>
                  <a:srgbClr val="A6A6A6"/>
                </a:solidFill>
              </a:rPr>
              <a:t>guided endomyocardial biopsy could be of particular value in disease processes that affect the myocardium </a:t>
            </a:r>
            <a:r>
              <a:rPr lang="en-US" sz="2800" dirty="0" smtClean="0">
                <a:solidFill>
                  <a:srgbClr val="A6A6A6"/>
                </a:solidFill>
              </a:rPr>
              <a:t>in </a:t>
            </a:r>
            <a:r>
              <a:rPr lang="en-US" sz="2800" dirty="0">
                <a:solidFill>
                  <a:srgbClr val="A6A6A6"/>
                </a:solidFill>
              </a:rPr>
              <a:t>a </a:t>
            </a:r>
            <a:r>
              <a:rPr lang="en-US" sz="2800" dirty="0" smtClean="0">
                <a:solidFill>
                  <a:srgbClr val="A6A6A6"/>
                </a:solidFill>
              </a:rPr>
              <a:t>non-uniform distribution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4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2756" y="1600201"/>
            <a:ext cx="4038600" cy="3127022"/>
          </a:xfrm>
        </p:spPr>
        <p:txBody>
          <a:bodyPr numCol="1">
            <a:noAutofit/>
          </a:bodyPr>
          <a:lstStyle/>
          <a:p>
            <a:r>
              <a:rPr lang="en-US" sz="2000" dirty="0">
                <a:solidFill>
                  <a:srgbClr val="A6A6A6"/>
                </a:solidFill>
              </a:rPr>
              <a:t>Robert Lederman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Kanishka Ratnayaka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Anthony Faranesh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William </a:t>
            </a:r>
            <a:r>
              <a:rPr lang="en-US" sz="2000" dirty="0">
                <a:solidFill>
                  <a:srgbClr val="A6A6A6"/>
                </a:solidFill>
              </a:rPr>
              <a:t>Schenke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Jonathan </a:t>
            </a:r>
            <a:r>
              <a:rPr lang="en-US" sz="2000" dirty="0">
                <a:solidFill>
                  <a:srgbClr val="A6A6A6"/>
                </a:solidFill>
              </a:rPr>
              <a:t>Mazal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Jaffar Khan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Elena </a:t>
            </a:r>
            <a:r>
              <a:rPr lang="en-US" sz="2000" dirty="0" smtClean="0">
                <a:solidFill>
                  <a:srgbClr val="A6A6A6"/>
                </a:solidFill>
              </a:rPr>
              <a:t>Grant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Adrienne Campbell-Washburn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2534" y="1600200"/>
            <a:ext cx="4038600" cy="3127023"/>
          </a:xfrm>
        </p:spPr>
        <p:txBody>
          <a:bodyPr>
            <a:normAutofit/>
          </a:bodyPr>
          <a:lstStyle/>
          <a:p>
            <a:r>
              <a:rPr lang="en-US" sz="2000" smtClean="0">
                <a:solidFill>
                  <a:srgbClr val="A6A6A6"/>
                </a:solidFill>
              </a:rPr>
              <a:t>Peter Kellman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Laurie </a:t>
            </a:r>
            <a:r>
              <a:rPr lang="en-US" sz="2000" dirty="0">
                <a:solidFill>
                  <a:srgbClr val="A6A6A6"/>
                </a:solidFill>
              </a:rPr>
              <a:t>Grant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Annette Stine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Merdim </a:t>
            </a:r>
            <a:r>
              <a:rPr lang="en-US" sz="2000" dirty="0">
                <a:solidFill>
                  <a:srgbClr val="A6A6A6"/>
                </a:solidFill>
              </a:rPr>
              <a:t>Sonmez</a:t>
            </a:r>
          </a:p>
          <a:p>
            <a:r>
              <a:rPr lang="en-US" sz="2000" dirty="0">
                <a:solidFill>
                  <a:srgbClr val="A6A6A6"/>
                </a:solidFill>
              </a:rPr>
              <a:t>Ozgur Kocaturk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Michael Hansen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Marcus </a:t>
            </a:r>
            <a:r>
              <a:rPr lang="en-US" sz="2000" dirty="0">
                <a:solidFill>
                  <a:srgbClr val="A6A6A6"/>
                </a:solidFill>
              </a:rPr>
              <a:t>Chen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Burcu </a:t>
            </a:r>
            <a:r>
              <a:rPr lang="en-US" sz="2000" dirty="0" smtClean="0">
                <a:solidFill>
                  <a:srgbClr val="A6A6A6"/>
                </a:solidFill>
              </a:rPr>
              <a:t>Basar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756" y="5263442"/>
            <a:ext cx="752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MRI Interventions Inc.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Parag Karmarkar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756" y="1213555"/>
            <a:ext cx="67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NHLBI, National Institutes of Health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2756" y="4893731"/>
            <a:ext cx="67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5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guided endomyocardial biopsy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27022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A6A6A6"/>
                </a:solidFill>
              </a:rPr>
              <a:t>Cannot distinguish normal from abnormal myocardium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Cannot see vulnerable structures</a:t>
            </a:r>
            <a:endParaRPr lang="en-US" sz="2000" dirty="0">
              <a:solidFill>
                <a:srgbClr val="A6A6A6"/>
              </a:solidFill>
            </a:endParaRPr>
          </a:p>
        </p:txBody>
      </p:sp>
      <p:pic>
        <p:nvPicPr>
          <p:cNvPr id="3" name="x-ray biopsy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6850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729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MRI-conditional bioptome</a:t>
            </a:r>
            <a:endParaRPr lang="en-US" dirty="0"/>
          </a:p>
        </p:txBody>
      </p:sp>
      <p:pic>
        <p:nvPicPr>
          <p:cNvPr id="4" name="Content Placeholder 3" descr="Figure 2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386" y="1600200"/>
            <a:ext cx="5348414" cy="4297397"/>
          </a:xfrm>
        </p:spPr>
      </p:pic>
      <p:cxnSp>
        <p:nvCxnSpPr>
          <p:cNvPr id="6" name="Straight Connector 5"/>
          <p:cNvCxnSpPr/>
          <p:nvPr/>
        </p:nvCxnSpPr>
        <p:spPr>
          <a:xfrm>
            <a:off x="5857658" y="1600200"/>
            <a:ext cx="0" cy="4297397"/>
          </a:xfrm>
          <a:prstGeom prst="line">
            <a:avLst/>
          </a:prstGeom>
          <a:ln w="190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1600200"/>
            <a:ext cx="2881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6.5Fr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Titanium jaws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Kevlar activation cable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Shapeable distal tip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Active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5665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iCMR suite</a:t>
            </a:r>
            <a:endParaRPr lang="en-US" dirty="0"/>
          </a:p>
        </p:txBody>
      </p:sp>
      <p:pic>
        <p:nvPicPr>
          <p:cNvPr id="4" name="Content Placeholder 3" descr="DSC_016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MRI-conditional bioptome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107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A6A6A6"/>
                </a:solidFill>
              </a:rPr>
              <a:t>Loopless antenna for shaft visualization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Passive artifact from bioptome jaws (arrow)</a:t>
            </a:r>
            <a:endParaRPr lang="en-US" sz="2000" dirty="0">
              <a:solidFill>
                <a:srgbClr val="A6A6A6"/>
              </a:solidFill>
            </a:endParaRPr>
          </a:p>
        </p:txBody>
      </p:sp>
      <p:pic>
        <p:nvPicPr>
          <p:cNvPr id="5" name="Content Placeholder 4" descr="central illustration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105" y="1600200"/>
            <a:ext cx="4776700" cy="4247098"/>
          </a:xfrm>
        </p:spPr>
      </p:pic>
    </p:spTree>
    <p:extLst>
      <p:ext uri="{BB962C8B-B14F-4D97-AF65-F5344CB8AC3E}">
        <p14:creationId xmlns:p14="http://schemas.microsoft.com/office/powerpoint/2010/main" val="295998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MRI during biopsy</a:t>
            </a:r>
            <a:endParaRPr lang="en-US" dirty="0"/>
          </a:p>
        </p:txBody>
      </p:sp>
      <p:pic>
        <p:nvPicPr>
          <p:cNvPr id="4" name="2 panel biopsy movi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4" b="-4"/>
          <a:stretch/>
        </p:blipFill>
        <p:spPr>
          <a:xfrm>
            <a:off x="549275" y="1487312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690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MRI-guided biopsy specimens</a:t>
            </a:r>
            <a:endParaRPr lang="en-US" dirty="0"/>
          </a:p>
        </p:txBody>
      </p:sp>
      <p:pic>
        <p:nvPicPr>
          <p:cNvPr id="4" name="Content Placeholder 3" descr="first samples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63" r="-10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036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0"/>
          <a:stretch/>
        </p:blipFill>
        <p:spPr>
          <a:xfrm>
            <a:off x="3911447" y="1486929"/>
            <a:ext cx="2395962" cy="2522608"/>
          </a:xfrm>
        </p:spPr>
      </p:pic>
      <p:pic>
        <p:nvPicPr>
          <p:cNvPr id="6" name="Content Placeholder 4" descr="Figure 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968" y="1486929"/>
            <a:ext cx="2358855" cy="2623407"/>
          </a:xfrm>
          <a:prstGeom prst="rect">
            <a:avLst/>
          </a:prstGeom>
        </p:spPr>
      </p:pic>
      <p:pic>
        <p:nvPicPr>
          <p:cNvPr id="7" name="Content Placeholder 3" descr="Figure 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4"/>
          <a:stretch/>
        </p:blipFill>
        <p:spPr>
          <a:xfrm>
            <a:off x="3911446" y="3708061"/>
            <a:ext cx="2395963" cy="2348487"/>
          </a:xfrm>
          <a:prstGeom prst="rect">
            <a:avLst/>
          </a:prstGeom>
        </p:spPr>
      </p:pic>
      <p:pic>
        <p:nvPicPr>
          <p:cNvPr id="8" name="Content Placeholder 4" descr="Figure 3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968" y="3708062"/>
            <a:ext cx="2358855" cy="2369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6"/>
            <a:ext cx="8229600" cy="1143000"/>
          </a:xfrm>
        </p:spPr>
        <p:txBody>
          <a:bodyPr/>
          <a:lstStyle/>
          <a:p>
            <a:r>
              <a:rPr lang="en-US" dirty="0" smtClean="0"/>
              <a:t>Animal model of focal disease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1446" y="1127323"/>
            <a:ext cx="239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00969" y="1117597"/>
            <a:ext cx="2352414" cy="3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Ex-vivo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655" y="1413095"/>
            <a:ext cx="3454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Branch coronary </a:t>
            </a:r>
            <a:r>
              <a:rPr lang="en-US" sz="2000" smtClean="0">
                <a:solidFill>
                  <a:schemeClr val="tx1">
                    <a:lumMod val="65000"/>
                  </a:schemeClr>
                </a:solidFill>
              </a:rPr>
              <a:t>artery infarction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Ethanol and 15μm fluorescent microspheres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Animal survived for 14days</a:t>
            </a: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1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IH 2015 custo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NIH 2015 custom theme.thmx</Template>
  <TotalTime>422</TotalTime>
  <Words>311</Words>
  <Application>Microsoft Macintosh PowerPoint</Application>
  <PresentationFormat>On-screen Show (4:3)</PresentationFormat>
  <Paragraphs>75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NIH 2015 custom theme</vt:lpstr>
      <vt:lpstr>Real-time MRI guided endomyocardial biopsy</vt:lpstr>
      <vt:lpstr>Disclosures</vt:lpstr>
      <vt:lpstr>X-ray guided endomyocardial biopsy</vt:lpstr>
      <vt:lpstr>MRI-conditional bioptome</vt:lpstr>
      <vt:lpstr>iCMR suite</vt:lpstr>
      <vt:lpstr>MRI-conditional bioptome</vt:lpstr>
      <vt:lpstr>Real-time MRI during biopsy</vt:lpstr>
      <vt:lpstr>MRI-guided biopsy specimens</vt:lpstr>
      <vt:lpstr>Animal model of focal disease</vt:lpstr>
      <vt:lpstr>Inversion recovery real-time 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Comparative yield</vt:lpstr>
      <vt:lpstr>Comparative yield</vt:lpstr>
      <vt:lpstr>Conclusions</vt:lpstr>
      <vt:lpstr>Acknowledgements</vt:lpstr>
    </vt:vector>
  </TitlesOfParts>
  <Company>NHLBI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Toby Rogers</dc:creator>
  <cp:lastModifiedBy>Toby Rogers</cp:lastModifiedBy>
  <cp:revision>41</cp:revision>
  <dcterms:created xsi:type="dcterms:W3CDTF">2016-01-25T14:41:29Z</dcterms:created>
  <dcterms:modified xsi:type="dcterms:W3CDTF">2016-01-31T01:44:06Z</dcterms:modified>
</cp:coreProperties>
</file>