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6"/>
  </p:notesMasterIdLst>
  <p:sldIdLst>
    <p:sldId id="277" r:id="rId2"/>
    <p:sldId id="325" r:id="rId3"/>
    <p:sldId id="278" r:id="rId4"/>
    <p:sldId id="314" r:id="rId5"/>
    <p:sldId id="312" r:id="rId6"/>
    <p:sldId id="313" r:id="rId7"/>
    <p:sldId id="315" r:id="rId8"/>
    <p:sldId id="316" r:id="rId9"/>
    <p:sldId id="326" r:id="rId10"/>
    <p:sldId id="318" r:id="rId11"/>
    <p:sldId id="317" r:id="rId12"/>
    <p:sldId id="327" r:id="rId13"/>
    <p:sldId id="319" r:id="rId14"/>
    <p:sldId id="31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29" autoAdjust="0"/>
    <p:restoredTop sz="94660"/>
  </p:normalViewPr>
  <p:slideViewPr>
    <p:cSldViewPr>
      <p:cViewPr varScale="1">
        <p:scale>
          <a:sx n="89" d="100"/>
          <a:sy n="89" d="100"/>
        </p:scale>
        <p:origin x="1320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CD242-4E11-4419-88CD-40495216E455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6DC9A-9BA1-4C8B-93EA-0B8178F4F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16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BB011-665E-4BB1-8905-248640F856D0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760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410200"/>
            <a:ext cx="9144000" cy="1447800"/>
          </a:xfrm>
          <a:prstGeom prst="rect">
            <a:avLst/>
          </a:prstGeom>
          <a:solidFill>
            <a:srgbClr val="407EC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5410200"/>
            <a:ext cx="9144000" cy="0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MDAnderson-Master-Logo_Texas_V_Tagline_RGB-REV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715000"/>
            <a:ext cx="1992282" cy="96503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09600"/>
            <a:ext cx="7772400" cy="1905000"/>
          </a:xfr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>
              <a:defRPr>
                <a:effectLst/>
              </a:defRPr>
            </a:lvl1pPr>
          </a:lstStyle>
          <a:p>
            <a:r>
              <a:rPr lang="en-US" sz="3600" b="1" dirty="0" smtClean="0">
                <a:solidFill>
                  <a:srgbClr val="000000"/>
                </a:solidFill>
                <a:latin typeface="Arial"/>
                <a:cs typeface="Arial"/>
              </a:rPr>
              <a:t>Presentation Title</a:t>
            </a:r>
            <a:endParaRPr lang="en-US" sz="3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9200" y="3581400"/>
            <a:ext cx="6705600" cy="152400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rgbClr val="7F7F7F"/>
                </a:solidFill>
              </a:defRPr>
            </a:lvl1pPr>
          </a:lstStyle>
          <a:p>
            <a:r>
              <a:rPr lang="en-US" sz="2800" dirty="0" err="1" smtClean="0">
                <a:latin typeface="Arial"/>
                <a:cs typeface="Arial"/>
              </a:rPr>
              <a:t>Presenter Name</a:t>
            </a:r>
          </a:p>
          <a:p>
            <a:r>
              <a:rPr lang="en-US" sz="2800" dirty="0" err="1" smtClean="0">
                <a:latin typeface="Arial"/>
                <a:cs typeface="Arial"/>
              </a:rPr>
              <a:t>Title</a:t>
            </a:r>
          </a:p>
          <a:p>
            <a:r>
              <a:rPr lang="en-US" sz="2800" dirty="0" err="1" smtClean="0">
                <a:latin typeface="Arial"/>
                <a:cs typeface="Arial"/>
              </a:rPr>
              <a:t>E-mail address</a:t>
            </a:r>
            <a:endParaRPr lang="en-US" sz="2800" dirty="0" smtClean="0"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11953" y="6459379"/>
            <a:ext cx="606024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000">
                <a:solidFill>
                  <a:srgbClr val="FFFFFF"/>
                </a:solidFill>
                <a:cs typeface="Arial"/>
              </a:rPr>
              <a:t>© 2013 The University of Texas MD Anderson Cancer Center;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026186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4401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7457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7402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464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51043"/>
          </a:xfrm>
          <a:solidFill>
            <a:srgbClr val="789D4A">
              <a:alpha val="20000"/>
            </a:srgb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1043"/>
          </a:xfrm>
          <a:solidFill>
            <a:srgbClr val="789D4A">
              <a:alpha val="20000"/>
            </a:srgb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3819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333235"/>
          </a:xfrm>
          <a:solidFill>
            <a:srgbClr val="789D4A">
              <a:alpha val="20000"/>
            </a:srgbClr>
          </a:solidFill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333234"/>
          </a:xfrm>
          <a:solidFill>
            <a:srgbClr val="789D4A">
              <a:alpha val="20000"/>
            </a:srgbClr>
          </a:solidFill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7173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6737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2391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1545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8854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17613"/>
          </a:xfrm>
          <a:prstGeom prst="rect">
            <a:avLst/>
          </a:prstGeom>
          <a:solidFill>
            <a:srgbClr val="407EC9"/>
          </a:solidFill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57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547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200" b="1" i="0" kern="1200">
          <a:solidFill>
            <a:srgbClr val="FFFFFF"/>
          </a:solidFill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5607" y="859251"/>
            <a:ext cx="7772400" cy="1905000"/>
          </a:xfrm>
        </p:spPr>
        <p:txBody>
          <a:bodyPr/>
          <a:lstStyle/>
          <a:p>
            <a:r>
              <a:rPr lang="en-US" sz="3600" dirty="0" err="1" smtClean="0">
                <a:solidFill>
                  <a:schemeClr val="tx1"/>
                </a:solidFill>
                <a:latin typeface="Arial"/>
                <a:cs typeface="Arial"/>
              </a:rPr>
              <a:t>iCMR</a:t>
            </a:r>
            <a:r>
              <a:rPr lang="en-US" sz="3600" dirty="0" smtClean="0">
                <a:solidFill>
                  <a:schemeClr val="tx1"/>
                </a:solidFill>
                <a:latin typeface="Arial"/>
                <a:cs typeface="Arial"/>
              </a:rPr>
              <a:t> in Cardio-Oncology</a:t>
            </a:r>
            <a:endParaRPr lang="en-US" sz="3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34411" y="3189514"/>
            <a:ext cx="7239000" cy="1524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Juan C. Lopez-</a:t>
            </a:r>
            <a:r>
              <a:rPr lang="en-US" sz="2000" dirty="0" err="1" smtClean="0"/>
              <a:t>Mattei</a:t>
            </a:r>
            <a:r>
              <a:rPr lang="en-US" sz="2000" dirty="0" smtClean="0"/>
              <a:t>, M.D., FACC, FASE</a:t>
            </a:r>
            <a:endParaRPr lang="en-US" sz="2000" dirty="0"/>
          </a:p>
          <a:p>
            <a:r>
              <a:rPr lang="en-US" sz="2000" dirty="0" smtClean="0"/>
              <a:t>Assistant Professor of Medicine and Radiology</a:t>
            </a:r>
          </a:p>
          <a:p>
            <a:r>
              <a:rPr lang="en-US" sz="2000" dirty="0" smtClean="0"/>
              <a:t>Co-Director of MD Anderson Cardiac Radiology Services</a:t>
            </a:r>
          </a:p>
          <a:p>
            <a:endParaRPr lang="en-US" sz="2000" dirty="0" smtClean="0"/>
          </a:p>
          <a:p>
            <a:r>
              <a:rPr lang="en-US" sz="2000" b="1" dirty="0" smtClean="0"/>
              <a:t>jlopez9@mdanderson.org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9913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Prognosis of Breast CA in DCE-MRI</a:t>
            </a:r>
            <a:endParaRPr lang="es-MX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752600"/>
            <a:ext cx="6353175" cy="3886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00400" y="60198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Pickles</a:t>
            </a:r>
            <a:r>
              <a:rPr lang="es-MX" dirty="0"/>
              <a:t> MD, </a:t>
            </a:r>
            <a:r>
              <a:rPr lang="es-MX" dirty="0" smtClean="0"/>
              <a:t>et al. </a:t>
            </a:r>
            <a:r>
              <a:rPr lang="es-MX" dirty="0" err="1" smtClean="0"/>
              <a:t>Eur</a:t>
            </a:r>
            <a:r>
              <a:rPr lang="es-MX" dirty="0" smtClean="0"/>
              <a:t> </a:t>
            </a:r>
            <a:r>
              <a:rPr lang="es-MX" dirty="0" err="1"/>
              <a:t>Radiol</a:t>
            </a:r>
            <a:r>
              <a:rPr lang="es-MX" dirty="0"/>
              <a:t>. 2015 Apr;25(4):1097-106.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4000" y="4038600"/>
            <a:ext cx="66294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556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Fluoro</a:t>
            </a:r>
            <a:r>
              <a:rPr lang="en-US" dirty="0" smtClean="0"/>
              <a:t> and TEE guided tumor </a:t>
            </a:r>
            <a:r>
              <a:rPr lang="en-US" dirty="0" err="1" smtClean="0"/>
              <a:t>bx</a:t>
            </a:r>
            <a:endParaRPr lang="es-MX" dirty="0"/>
          </a:p>
        </p:txBody>
      </p:sp>
      <p:pic>
        <p:nvPicPr>
          <p:cNvPr id="4" name="TEE guide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84820" y="1447800"/>
            <a:ext cx="3974359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1174" y="4572000"/>
            <a:ext cx="558165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2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Needs in cardio-oncology to manage cardiac tumors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Better diagnostic strategies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Less </a:t>
            </a:r>
            <a:r>
              <a:rPr lang="en-US" dirty="0" smtClean="0"/>
              <a:t>invasive </a:t>
            </a:r>
            <a:r>
              <a:rPr lang="en-US" dirty="0" smtClean="0"/>
              <a:t>approach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Better therapeutic options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4143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Effort</a:t>
            </a:r>
            <a:endParaRPr lang="es-MX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562872"/>
            <a:ext cx="4935071" cy="9595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828800"/>
            <a:ext cx="4953000" cy="11228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1871" y="5133656"/>
            <a:ext cx="4970929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5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63339" y="1265870"/>
            <a:ext cx="2620323" cy="1905000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  <a:latin typeface="Arial"/>
                <a:cs typeface="Arial"/>
              </a:rPr>
              <a:t>Thank You</a:t>
            </a:r>
            <a:endParaRPr lang="en-US" sz="3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32379" y="2660537"/>
            <a:ext cx="6849375" cy="257187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 </a:t>
            </a:r>
            <a:endParaRPr lang="en-US" sz="2800" dirty="0"/>
          </a:p>
          <a:p>
            <a:r>
              <a:rPr lang="en-US" sz="2800" dirty="0"/>
              <a:t>Juan C. Lopez-</a:t>
            </a:r>
            <a:r>
              <a:rPr lang="en-US" sz="2800" dirty="0" err="1"/>
              <a:t>Mattei</a:t>
            </a:r>
            <a:r>
              <a:rPr lang="en-US" sz="2800" dirty="0"/>
              <a:t>, M.D., FACC, FASE</a:t>
            </a:r>
          </a:p>
          <a:p>
            <a:r>
              <a:rPr lang="en-US" sz="2800" dirty="0"/>
              <a:t>jlopez9@mdanderson.org</a:t>
            </a:r>
          </a:p>
        </p:txBody>
      </p:sp>
    </p:spTree>
    <p:extLst>
      <p:ext uri="{BB962C8B-B14F-4D97-AF65-F5344CB8AC3E}">
        <p14:creationId xmlns:p14="http://schemas.microsoft.com/office/powerpoint/2010/main" val="368095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Disclosures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None</a:t>
            </a:r>
          </a:p>
          <a:p>
            <a:r>
              <a:rPr lang="en-US" dirty="0" smtClean="0"/>
              <a:t>I promise I will not talk about LV strain or anthracycline toxicity.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4764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CMR guided biopsy is possible!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217612"/>
            <a:ext cx="8153400" cy="52757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38700" y="6558141"/>
            <a:ext cx="4343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err="1"/>
              <a:t>Lossnitzer</a:t>
            </a:r>
            <a:r>
              <a:rPr lang="es-MX" sz="1200" dirty="0"/>
              <a:t> D, </a:t>
            </a:r>
            <a:r>
              <a:rPr lang="es-MX" sz="1200" dirty="0" smtClean="0"/>
              <a:t>et al. </a:t>
            </a:r>
            <a:r>
              <a:rPr lang="es-MX" sz="1200" dirty="0" err="1" smtClean="0"/>
              <a:t>World</a:t>
            </a:r>
            <a:r>
              <a:rPr lang="es-MX" sz="1200" dirty="0" smtClean="0"/>
              <a:t> </a:t>
            </a:r>
            <a:r>
              <a:rPr lang="es-MX" sz="1200" dirty="0"/>
              <a:t>J </a:t>
            </a:r>
            <a:r>
              <a:rPr lang="es-MX" sz="1200" dirty="0" err="1"/>
              <a:t>Cardiol</a:t>
            </a:r>
            <a:r>
              <a:rPr lang="es-MX" sz="1200" dirty="0"/>
              <a:t>. 2015 </a:t>
            </a:r>
            <a:r>
              <a:rPr lang="es-MX" sz="1200" dirty="0" smtClean="0"/>
              <a:t>Jul 26;7(7</a:t>
            </a:r>
            <a:r>
              <a:rPr lang="es-MX" sz="1200" dirty="0"/>
              <a:t>):415-22. </a:t>
            </a:r>
          </a:p>
        </p:txBody>
      </p:sp>
    </p:spTree>
    <p:extLst>
      <p:ext uri="{BB962C8B-B14F-4D97-AF65-F5344CB8AC3E}">
        <p14:creationId xmlns:p14="http://schemas.microsoft.com/office/powerpoint/2010/main" val="297245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LGE directed EMB a good approach?</a:t>
            </a:r>
            <a:endParaRPr lang="es-MX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87" y="1524000"/>
            <a:ext cx="7362825" cy="46767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81600" y="6368663"/>
            <a:ext cx="3962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err="1"/>
              <a:t>Yilmaz</a:t>
            </a:r>
            <a:r>
              <a:rPr lang="es-MX" sz="1200" dirty="0"/>
              <a:t> A, </a:t>
            </a:r>
            <a:r>
              <a:rPr lang="es-MX" sz="1200" dirty="0" smtClean="0"/>
              <a:t>et al. </a:t>
            </a:r>
            <a:r>
              <a:rPr lang="es-MX" sz="1200" dirty="0" err="1" smtClean="0"/>
              <a:t>Circulation</a:t>
            </a:r>
            <a:r>
              <a:rPr lang="es-MX" sz="1200" dirty="0"/>
              <a:t>. </a:t>
            </a:r>
            <a:r>
              <a:rPr lang="es-MX" sz="1200" dirty="0" smtClean="0"/>
              <a:t>2010 </a:t>
            </a:r>
            <a:r>
              <a:rPr lang="es-MX" sz="1200" dirty="0" err="1" smtClean="0"/>
              <a:t>Aug</a:t>
            </a:r>
            <a:r>
              <a:rPr lang="es-MX" sz="1200" dirty="0" smtClean="0"/>
              <a:t> </a:t>
            </a:r>
            <a:r>
              <a:rPr lang="es-MX" sz="1200" dirty="0"/>
              <a:t>31;122(9):900-9.</a:t>
            </a:r>
          </a:p>
        </p:txBody>
      </p:sp>
    </p:spTree>
    <p:extLst>
      <p:ext uri="{BB962C8B-B14F-4D97-AF65-F5344CB8AC3E}">
        <p14:creationId xmlns:p14="http://schemas.microsoft.com/office/powerpoint/2010/main" val="325097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Replacement Fibrosis</a:t>
            </a:r>
            <a:endParaRPr lang="es-MX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295400"/>
            <a:ext cx="6629400" cy="51458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14800" y="6464157"/>
            <a:ext cx="4876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err="1"/>
              <a:t>Iles</a:t>
            </a:r>
            <a:r>
              <a:rPr lang="es-MX" sz="1200" dirty="0"/>
              <a:t> LM, </a:t>
            </a:r>
            <a:r>
              <a:rPr lang="es-MX" sz="1200" dirty="0" smtClean="0"/>
              <a:t>et al. </a:t>
            </a:r>
            <a:r>
              <a:rPr lang="es-MX" sz="1200" dirty="0" err="1" smtClean="0"/>
              <a:t>Eur</a:t>
            </a:r>
            <a:r>
              <a:rPr lang="es-MX" sz="1200" dirty="0" smtClean="0"/>
              <a:t> </a:t>
            </a:r>
            <a:r>
              <a:rPr lang="es-MX" sz="1200" dirty="0" err="1"/>
              <a:t>Heart</a:t>
            </a:r>
            <a:r>
              <a:rPr lang="es-MX" sz="1200" dirty="0"/>
              <a:t> J </a:t>
            </a:r>
            <a:r>
              <a:rPr lang="es-MX" sz="1200" dirty="0" err="1"/>
              <a:t>Cardiovasc</a:t>
            </a:r>
            <a:r>
              <a:rPr lang="es-MX" sz="1200" dirty="0"/>
              <a:t> </a:t>
            </a:r>
            <a:r>
              <a:rPr lang="es-MX" sz="1200" dirty="0" err="1"/>
              <a:t>Imaging</a:t>
            </a:r>
            <a:r>
              <a:rPr lang="es-MX" sz="1200" dirty="0"/>
              <a:t>. </a:t>
            </a:r>
            <a:r>
              <a:rPr lang="es-MX" sz="1200" dirty="0" smtClean="0"/>
              <a:t>2015 Jan;16(1</a:t>
            </a:r>
            <a:r>
              <a:rPr lang="es-MX" sz="1200" dirty="0"/>
              <a:t>):14-22.</a:t>
            </a:r>
          </a:p>
        </p:txBody>
      </p:sp>
    </p:spTree>
    <p:extLst>
      <p:ext uri="{BB962C8B-B14F-4D97-AF65-F5344CB8AC3E}">
        <p14:creationId xmlns:p14="http://schemas.microsoft.com/office/powerpoint/2010/main" val="365690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Diffuse Fibrosis</a:t>
            </a:r>
            <a:endParaRPr lang="es-MX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48" y="1828800"/>
            <a:ext cx="8531303" cy="3447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14800" y="6464157"/>
            <a:ext cx="4876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 err="1"/>
              <a:t>Iles</a:t>
            </a:r>
            <a:r>
              <a:rPr lang="es-MX" sz="1200" dirty="0"/>
              <a:t> LM, </a:t>
            </a:r>
            <a:r>
              <a:rPr lang="es-MX" sz="1200" dirty="0" smtClean="0"/>
              <a:t>et al. </a:t>
            </a:r>
            <a:r>
              <a:rPr lang="es-MX" sz="1200" dirty="0" err="1" smtClean="0"/>
              <a:t>Eur</a:t>
            </a:r>
            <a:r>
              <a:rPr lang="es-MX" sz="1200" dirty="0" smtClean="0"/>
              <a:t> </a:t>
            </a:r>
            <a:r>
              <a:rPr lang="es-MX" sz="1200" dirty="0" err="1"/>
              <a:t>Heart</a:t>
            </a:r>
            <a:r>
              <a:rPr lang="es-MX" sz="1200" dirty="0"/>
              <a:t> J </a:t>
            </a:r>
            <a:r>
              <a:rPr lang="es-MX" sz="1200" dirty="0" err="1"/>
              <a:t>Cardiovasc</a:t>
            </a:r>
            <a:r>
              <a:rPr lang="es-MX" sz="1200" dirty="0"/>
              <a:t> </a:t>
            </a:r>
            <a:r>
              <a:rPr lang="es-MX" sz="1200" dirty="0" err="1"/>
              <a:t>Imaging</a:t>
            </a:r>
            <a:r>
              <a:rPr lang="es-MX" sz="1200" dirty="0"/>
              <a:t>. </a:t>
            </a:r>
            <a:r>
              <a:rPr lang="es-MX" sz="1200" dirty="0" smtClean="0"/>
              <a:t>2015 Jan;16(1</a:t>
            </a:r>
            <a:r>
              <a:rPr lang="es-MX" sz="1200" dirty="0"/>
              <a:t>):14-22.</a:t>
            </a:r>
          </a:p>
        </p:txBody>
      </p:sp>
    </p:spTree>
    <p:extLst>
      <p:ext uri="{BB962C8B-B14F-4D97-AF65-F5344CB8AC3E}">
        <p14:creationId xmlns:p14="http://schemas.microsoft.com/office/powerpoint/2010/main" val="57409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Diffuse inflammation </a:t>
            </a:r>
            <a:endParaRPr lang="es-MX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447800"/>
            <a:ext cx="3860426" cy="4705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00600" y="64770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200" dirty="0"/>
              <a:t> </a:t>
            </a:r>
            <a:r>
              <a:rPr lang="es-MX" sz="1200" dirty="0" err="1"/>
              <a:t>Bohnen</a:t>
            </a:r>
            <a:r>
              <a:rPr lang="es-MX" sz="1200" dirty="0"/>
              <a:t> S, </a:t>
            </a:r>
            <a:r>
              <a:rPr lang="es-MX" sz="1200" dirty="0" smtClean="0"/>
              <a:t>et al. </a:t>
            </a:r>
            <a:r>
              <a:rPr lang="es-MX" sz="1200" dirty="0" err="1" smtClean="0"/>
              <a:t>Circ</a:t>
            </a:r>
            <a:r>
              <a:rPr lang="es-MX" sz="1200" dirty="0" smtClean="0"/>
              <a:t> </a:t>
            </a:r>
            <a:r>
              <a:rPr lang="es-MX" sz="1200" dirty="0" err="1"/>
              <a:t>Cardiovasc</a:t>
            </a:r>
            <a:r>
              <a:rPr lang="es-MX" sz="1200" dirty="0"/>
              <a:t> </a:t>
            </a:r>
            <a:r>
              <a:rPr lang="es-MX" sz="1200" dirty="0" err="1"/>
              <a:t>Imaging</a:t>
            </a:r>
            <a:r>
              <a:rPr lang="es-MX" sz="1200" dirty="0"/>
              <a:t>. 2015 Jun;8(6).</a:t>
            </a:r>
          </a:p>
        </p:txBody>
      </p:sp>
    </p:spTree>
    <p:extLst>
      <p:ext uri="{BB962C8B-B14F-4D97-AF65-F5344CB8AC3E}">
        <p14:creationId xmlns:p14="http://schemas.microsoft.com/office/powerpoint/2010/main" val="49829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(median age 41 y.o.)</a:t>
            </a:r>
            <a:endParaRPr lang="es-MX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524000"/>
            <a:ext cx="5410200" cy="43103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53000" y="6477000"/>
            <a:ext cx="419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/>
              <a:t>Ramlawi B, </a:t>
            </a:r>
            <a:r>
              <a:rPr lang="es-MX" sz="1200" dirty="0" smtClean="0"/>
              <a:t>et al. Ann </a:t>
            </a:r>
            <a:r>
              <a:rPr lang="es-MX" sz="1200" dirty="0" err="1"/>
              <a:t>Thorac</a:t>
            </a:r>
            <a:r>
              <a:rPr lang="es-MX" sz="1200" dirty="0"/>
              <a:t> </a:t>
            </a:r>
            <a:r>
              <a:rPr lang="es-MX" sz="1200" dirty="0" err="1"/>
              <a:t>Surg</a:t>
            </a:r>
            <a:r>
              <a:rPr lang="es-MX" sz="1200" dirty="0"/>
              <a:t>. 2014 Sep;98(3):863-8.</a:t>
            </a:r>
          </a:p>
        </p:txBody>
      </p:sp>
    </p:spTree>
    <p:extLst>
      <p:ext uri="{BB962C8B-B14F-4D97-AF65-F5344CB8AC3E}">
        <p14:creationId xmlns:p14="http://schemas.microsoft.com/office/powerpoint/2010/main" val="252071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32 y.o. man with </a:t>
            </a:r>
            <a:r>
              <a:rPr lang="en-US" dirty="0" err="1" smtClean="0"/>
              <a:t>bx</a:t>
            </a:r>
            <a:r>
              <a:rPr lang="en-US" dirty="0" smtClean="0"/>
              <a:t> proven </a:t>
            </a:r>
            <a:r>
              <a:rPr lang="en-US" dirty="0" err="1" smtClean="0"/>
              <a:t>angiosarcoma</a:t>
            </a:r>
            <a:endParaRPr lang="es-MX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02278"/>
            <a:ext cx="2438400" cy="2190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300" y="3777576"/>
            <a:ext cx="5867400" cy="2161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38805" y="612124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11/2/15</a:t>
            </a:r>
            <a:endParaRPr lang="es-MX" dirty="0"/>
          </a:p>
        </p:txBody>
      </p:sp>
      <p:sp>
        <p:nvSpPr>
          <p:cNvPr id="7" name="TextBox 6"/>
          <p:cNvSpPr txBox="1"/>
          <p:nvPr/>
        </p:nvSpPr>
        <p:spPr>
          <a:xfrm>
            <a:off x="5690795" y="6100866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12/9/15</a:t>
            </a:r>
            <a:endParaRPr lang="es-MX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581400" y="6289378"/>
            <a:ext cx="19812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38600" y="6309621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Doxorubicin + </a:t>
            </a:r>
            <a:r>
              <a:rPr lang="en-US" sz="1200" dirty="0" err="1" smtClean="0"/>
              <a:t>ifosfamide</a:t>
            </a:r>
            <a:r>
              <a:rPr lang="en-US" sz="1200" dirty="0" smtClean="0"/>
              <a:t> (1 cycle)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242555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aridology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07EC9"/>
      </a:accent1>
      <a:accent2>
        <a:srgbClr val="C0504D"/>
      </a:accent2>
      <a:accent3>
        <a:srgbClr val="789D4A"/>
      </a:accent3>
      <a:accent4>
        <a:srgbClr val="614B79"/>
      </a:accent4>
      <a:accent5>
        <a:srgbClr val="D2CE9E"/>
      </a:accent5>
      <a:accent6>
        <a:srgbClr val="ED8B00"/>
      </a:accent6>
      <a:hlink>
        <a:srgbClr val="407EC9"/>
      </a:hlink>
      <a:folHlink>
        <a:srgbClr val="EE312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</TotalTime>
  <Words>239</Words>
  <Application>Microsoft Office PowerPoint</Application>
  <PresentationFormat>On-screen Show (4:3)</PresentationFormat>
  <Paragraphs>39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1_Office Theme</vt:lpstr>
      <vt:lpstr>iCMR in Cardio-Oncology</vt:lpstr>
      <vt:lpstr>Disclosures</vt:lpstr>
      <vt:lpstr>CMR guided biopsy is possible!</vt:lpstr>
      <vt:lpstr>Is LGE directed EMB a good approach?</vt:lpstr>
      <vt:lpstr>Replacement Fibrosis</vt:lpstr>
      <vt:lpstr>Diffuse Fibrosis</vt:lpstr>
      <vt:lpstr>Diffuse inflammation </vt:lpstr>
      <vt:lpstr>The Problem (median age 41 y.o.)</vt:lpstr>
      <vt:lpstr>32 y.o. man with bx proven angiosarcoma</vt:lpstr>
      <vt:lpstr>Prognosis of Breast CA in DCE-MRI</vt:lpstr>
      <vt:lpstr>Fluoro and TEE guided tumor bx</vt:lpstr>
      <vt:lpstr>Needs in cardio-oncology to manage cardiac tumors</vt:lpstr>
      <vt:lpstr>Team Effort</vt:lpstr>
      <vt:lpstr>Thank You</vt:lpstr>
    </vt:vector>
  </TitlesOfParts>
  <Company>M. D. Anderson Cancer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Lopez-Mattei,Juan</dc:creator>
  <cp:lastModifiedBy>Lopez-Mattei,Juan</cp:lastModifiedBy>
  <cp:revision>37</cp:revision>
  <dcterms:created xsi:type="dcterms:W3CDTF">2015-05-21T15:16:30Z</dcterms:created>
  <dcterms:modified xsi:type="dcterms:W3CDTF">2016-01-20T16:01:38Z</dcterms:modified>
</cp:coreProperties>
</file>