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3" r:id="rId2"/>
  </p:sldMasterIdLst>
  <p:notesMasterIdLst>
    <p:notesMasterId r:id="rId17"/>
  </p:notesMasterIdLst>
  <p:sldIdLst>
    <p:sldId id="256" r:id="rId3"/>
    <p:sldId id="297" r:id="rId4"/>
    <p:sldId id="288" r:id="rId5"/>
    <p:sldId id="304" r:id="rId6"/>
    <p:sldId id="261" r:id="rId7"/>
    <p:sldId id="296" r:id="rId8"/>
    <p:sldId id="295" r:id="rId9"/>
    <p:sldId id="301" r:id="rId10"/>
    <p:sldId id="299" r:id="rId11"/>
    <p:sldId id="302" r:id="rId12"/>
    <p:sldId id="303" r:id="rId13"/>
    <p:sldId id="305" r:id="rId14"/>
    <p:sldId id="263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9284" autoAdjust="0"/>
  </p:normalViewPr>
  <p:slideViewPr>
    <p:cSldViewPr snapToGrid="0">
      <p:cViewPr varScale="1">
        <p:scale>
          <a:sx n="168" d="100"/>
          <a:sy n="168" d="100"/>
        </p:scale>
        <p:origin x="1520" y="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DEC66-B911-4F4D-9E59-6C4A42B1A696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B7FE0-9FDE-4277-8B46-3890AF79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B7FE0-9FDE-4277-8B46-3890AF791A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3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26D5-3131-44A7-ACB8-91231E2F0C45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013-86A9-4E10-A1AF-EF711202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1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26D5-3131-44A7-ACB8-91231E2F0C45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013-86A9-4E10-A1AF-EF711202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1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26D5-3131-44A7-ACB8-91231E2F0C45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013-86A9-4E10-A1AF-EF711202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46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26D5-3131-44A7-ACB8-91231E2F0C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013-86A9-4E10-A1AF-EF711202CA9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96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26D5-3131-44A7-ACB8-91231E2F0C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013-86A9-4E10-A1AF-EF711202CA9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61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26D5-3131-44A7-ACB8-91231E2F0C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013-86A9-4E10-A1AF-EF711202CA9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16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26D5-3131-44A7-ACB8-91231E2F0C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013-86A9-4E10-A1AF-EF711202CA9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88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26D5-3131-44A7-ACB8-91231E2F0C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013-86A9-4E10-A1AF-EF711202CA9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7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26D5-3131-44A7-ACB8-91231E2F0C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013-86A9-4E10-A1AF-EF711202CA9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54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26D5-3131-44A7-ACB8-91231E2F0C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013-86A9-4E10-A1AF-EF711202CA9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23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26D5-3131-44A7-ACB8-91231E2F0C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013-86A9-4E10-A1AF-EF711202CA9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26D5-3131-44A7-ACB8-91231E2F0C45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013-86A9-4E10-A1AF-EF711202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21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26D5-3131-44A7-ACB8-91231E2F0C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013-86A9-4E10-A1AF-EF711202CA9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36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26D5-3131-44A7-ACB8-91231E2F0C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013-86A9-4E10-A1AF-EF711202CA9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05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26D5-3131-44A7-ACB8-91231E2F0C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013-86A9-4E10-A1AF-EF711202CA9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0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26D5-3131-44A7-ACB8-91231E2F0C45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013-86A9-4E10-A1AF-EF711202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26D5-3131-44A7-ACB8-91231E2F0C45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013-86A9-4E10-A1AF-EF711202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6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26D5-3131-44A7-ACB8-91231E2F0C45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013-86A9-4E10-A1AF-EF711202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7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26D5-3131-44A7-ACB8-91231E2F0C45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013-86A9-4E10-A1AF-EF711202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0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26D5-3131-44A7-ACB8-91231E2F0C45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013-86A9-4E10-A1AF-EF711202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3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26D5-3131-44A7-ACB8-91231E2F0C45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013-86A9-4E10-A1AF-EF711202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3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26D5-3131-44A7-ACB8-91231E2F0C45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3013-86A9-4E10-A1AF-EF711202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5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226D5-3131-44A7-ACB8-91231E2F0C45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93013-86A9-4E10-A1AF-EF711202C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79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226D5-3131-44A7-ACB8-91231E2F0C4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93013-86A9-4E10-A1AF-EF711202CA9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45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g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945" y="6068664"/>
            <a:ext cx="1155572" cy="615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702" y="602240"/>
            <a:ext cx="8164287" cy="1790700"/>
          </a:xfrm>
        </p:spPr>
        <p:txBody>
          <a:bodyPr anchor="ctr" anchorCtr="1">
            <a:noAutofit/>
          </a:bodyPr>
          <a:lstStyle/>
          <a:p>
            <a:r>
              <a:rPr lang="en-US" sz="3500" b="1" dirty="0" smtClean="0">
                <a:latin typeface="Calibri Light" panose="020F0302020204030204" pitchFamily="34" charset="0"/>
              </a:rPr>
              <a:t>RFA for </a:t>
            </a:r>
            <a:r>
              <a:rPr lang="en-US" sz="3500" b="1" dirty="0" err="1" smtClean="0">
                <a:latin typeface="Calibri Light" panose="020F0302020204030204" pitchFamily="34" charset="0"/>
              </a:rPr>
              <a:t>iCMR</a:t>
            </a:r>
            <a:r>
              <a:rPr lang="en-US" sz="3500" b="1" dirty="0" smtClean="0">
                <a:latin typeface="Calibri Light" panose="020F0302020204030204" pitchFamily="34" charset="0"/>
              </a:rPr>
              <a:t> EP: MRI Assessment of VT Ablation Lesions in Pediatrics</a:t>
            </a:r>
            <a:endParaRPr lang="en-US" sz="3500" b="1" dirty="0">
              <a:latin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692" y="2319162"/>
            <a:ext cx="7051929" cy="124182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Elena K. Grant, </a:t>
            </a:r>
            <a:r>
              <a:rPr lang="en-US" sz="2800" dirty="0" err="1" smtClean="0"/>
              <a:t>MBChB</a:t>
            </a:r>
            <a:endParaRPr lang="en-US" sz="2800" dirty="0" smtClean="0"/>
          </a:p>
          <a:p>
            <a:r>
              <a:rPr lang="en-US" sz="2000" dirty="0" smtClean="0">
                <a:solidFill>
                  <a:srgbClr val="FFFFFF"/>
                </a:solidFill>
              </a:rPr>
              <a:t>Interventional </a:t>
            </a:r>
            <a:r>
              <a:rPr lang="en-US" sz="2000" dirty="0">
                <a:solidFill>
                  <a:srgbClr val="FFFFFF"/>
                </a:solidFill>
              </a:rPr>
              <a:t>Cardiac </a:t>
            </a:r>
            <a:r>
              <a:rPr lang="en-US" sz="2000" dirty="0" smtClean="0">
                <a:solidFill>
                  <a:srgbClr val="FFFFFF"/>
                </a:solidFill>
              </a:rPr>
              <a:t>MRI, NHLBI/NIH</a:t>
            </a:r>
            <a:endParaRPr lang="en-US" sz="20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Interventional </a:t>
            </a:r>
            <a:r>
              <a:rPr lang="en-US" sz="2000" dirty="0">
                <a:solidFill>
                  <a:srgbClr val="FFFFFF"/>
                </a:solidFill>
              </a:rPr>
              <a:t>Pediatric </a:t>
            </a:r>
            <a:r>
              <a:rPr lang="en-US" sz="2000" dirty="0" smtClean="0">
                <a:solidFill>
                  <a:srgbClr val="FFFFFF"/>
                </a:solidFill>
              </a:rPr>
              <a:t>Cardiology Fellow, 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Children’s Healthcare of Atlanta / Emory University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grante@kidsheart.com /  elena.grant@nih.gov</a:t>
            </a:r>
            <a:endParaRPr lang="en-US" sz="2000" dirty="0">
              <a:solidFill>
                <a:srgbClr val="FFFFFF"/>
              </a:solidFill>
            </a:endParaRPr>
          </a:p>
          <a:p>
            <a:pPr algn="l"/>
            <a:endParaRPr lang="en-US" sz="23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80692" y="5378438"/>
            <a:ext cx="6989674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450"/>
              </a:spcBef>
            </a:pPr>
            <a:r>
              <a:rPr lang="en-US" sz="1650" dirty="0"/>
              <a:t>Disclosures: No Financial conflicts of interest</a:t>
            </a:r>
          </a:p>
          <a:p>
            <a:pPr algn="l">
              <a:spcBef>
                <a:spcPts val="450"/>
              </a:spcBef>
            </a:pPr>
            <a:r>
              <a:rPr lang="en-US" sz="1650" dirty="0"/>
              <a:t>NHLBI and CNMC have independent research collaborations with Siemens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2" y="6166478"/>
            <a:ext cx="1861604" cy="47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94" y="261738"/>
            <a:ext cx="9137306" cy="1325563"/>
          </a:xfrm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 smtClean="0">
                <a:latin typeface="Calibri Light" panose="020F0302020204030204" pitchFamily="34" charset="0"/>
              </a:rPr>
              <a:t>CNMC Study Results: PVCs Post-Ablation</a:t>
            </a:r>
            <a:r>
              <a:rPr lang="en-US" sz="4900" b="1" dirty="0">
                <a:latin typeface="Calibri Light" panose="020F0302020204030204" pitchFamily="34" charset="0"/>
              </a:rPr>
              <a:t/>
            </a:r>
            <a:br>
              <a:rPr lang="en-US" sz="4900" b="1" dirty="0">
                <a:latin typeface="Calibri Light" panose="020F0302020204030204" pitchFamily="34" charset="0"/>
              </a:rPr>
            </a:br>
            <a:r>
              <a:rPr lang="en-US" sz="2700" b="1" dirty="0" smtClean="0">
                <a:latin typeface="Calibri Light" panose="020F0302020204030204" pitchFamily="34" charset="0"/>
              </a:rPr>
              <a:t>16 </a:t>
            </a:r>
            <a:r>
              <a:rPr lang="en-US" sz="2700" b="1" dirty="0" err="1" smtClean="0">
                <a:latin typeface="Calibri Light" panose="020F0302020204030204" pitchFamily="34" charset="0"/>
              </a:rPr>
              <a:t>yr</a:t>
            </a:r>
            <a:r>
              <a:rPr lang="en-US" sz="2700" b="1" dirty="0" smtClean="0">
                <a:latin typeface="Calibri Light" panose="020F0302020204030204" pitchFamily="34" charset="0"/>
              </a:rPr>
              <a:t> old, non-sustained VT, unable to reproduce  PVCs</a:t>
            </a:r>
            <a:br>
              <a:rPr lang="en-US" sz="2700" b="1" dirty="0" smtClean="0">
                <a:latin typeface="Calibri Light" panose="020F0302020204030204" pitchFamily="34" charset="0"/>
              </a:rPr>
            </a:br>
            <a:r>
              <a:rPr lang="en-US" sz="2700" b="1" dirty="0" smtClean="0">
                <a:latin typeface="Calibri Light" panose="020F0302020204030204" pitchFamily="34" charset="0"/>
              </a:rPr>
              <a:t>RFA at site of abnormal signal. Recurrence of PVCs (diff morphology)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1" t="14736" r="28207" b="35385"/>
          <a:stretch/>
        </p:blipFill>
        <p:spPr>
          <a:xfrm>
            <a:off x="4482031" y="1696938"/>
            <a:ext cx="4265700" cy="374571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919629" y="2624800"/>
            <a:ext cx="254210" cy="2200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1466" y="3251529"/>
            <a:ext cx="8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LV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6218" y="3369742"/>
            <a:ext cx="8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RA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1600" y="4317140"/>
            <a:ext cx="8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LA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6926" y="5442657"/>
            <a:ext cx="3509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Post-ablation MOCO PSIR LGE Lesion at ablation site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827" y="6109612"/>
            <a:ext cx="1078690" cy="574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2" y="6166478"/>
            <a:ext cx="1861604" cy="4736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8" t="38578" r="29496" b="11034"/>
          <a:stretch/>
        </p:blipFill>
        <p:spPr>
          <a:xfrm flipV="1">
            <a:off x="708109" y="1708670"/>
            <a:ext cx="3553908" cy="3745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0637" y="5454349"/>
            <a:ext cx="333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Pre-ablation</a:t>
            </a:r>
          </a:p>
          <a:p>
            <a:pPr algn="ctr"/>
            <a:r>
              <a:rPr lang="en-US" sz="2000" dirty="0" smtClean="0"/>
              <a:t>MOCO PSIR LGE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488649" y="3784802"/>
            <a:ext cx="8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RA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9764" y="2543238"/>
            <a:ext cx="8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RV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3531" y="2836165"/>
            <a:ext cx="8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RV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54339" y="3298669"/>
            <a:ext cx="8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</a:rPr>
              <a:t>L</a:t>
            </a:r>
            <a:r>
              <a:rPr lang="en-US" sz="2000" b="1" dirty="0" smtClean="0">
                <a:solidFill>
                  <a:prstClr val="white"/>
                </a:solidFill>
              </a:rPr>
              <a:t>V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06648" y="4141566"/>
            <a:ext cx="8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</a:rPr>
              <a:t>L</a:t>
            </a:r>
            <a:r>
              <a:rPr lang="en-US" sz="2000" b="1" dirty="0" smtClean="0">
                <a:solidFill>
                  <a:prstClr val="white"/>
                </a:solidFill>
              </a:rPr>
              <a:t>A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3005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CNMC Study: 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027" y="1668524"/>
            <a:ext cx="8162490" cy="5015608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nalysis of ablation procedure variables and CMR lesion appearance 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Optimize imaging protocols </a:t>
            </a:r>
          </a:p>
          <a:p>
            <a:pPr lvl="1"/>
            <a:r>
              <a:rPr lang="en-US" sz="2600" dirty="0" smtClean="0"/>
              <a:t>Improve lesion visibility via novel CMR techniques</a:t>
            </a:r>
          </a:p>
          <a:p>
            <a:pPr lvl="1"/>
            <a:r>
              <a:rPr lang="en-US" sz="2600" dirty="0" smtClean="0"/>
              <a:t>Determination between edema and ablation scar</a:t>
            </a:r>
          </a:p>
          <a:p>
            <a:pPr marL="457200" lvl="1" indent="0">
              <a:buNone/>
            </a:pPr>
            <a:endParaRPr lang="en-US" sz="1900" dirty="0"/>
          </a:p>
          <a:p>
            <a:r>
              <a:rPr lang="en-US" dirty="0" smtClean="0"/>
              <a:t>Atrial ablation study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945" y="6068664"/>
            <a:ext cx="1155572" cy="615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2" y="6166478"/>
            <a:ext cx="1861604" cy="47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85" y="217225"/>
            <a:ext cx="7886700" cy="1325563"/>
          </a:xfrm>
        </p:spPr>
        <p:txBody>
          <a:bodyPr/>
          <a:lstStyle/>
          <a:p>
            <a:r>
              <a:rPr lang="en-US" b="1" dirty="0"/>
              <a:t>CNMC </a:t>
            </a:r>
            <a:r>
              <a:rPr lang="en-US" b="1" dirty="0" smtClean="0"/>
              <a:t>Study: </a:t>
            </a:r>
            <a:br>
              <a:rPr lang="en-US" b="1" dirty="0" smtClean="0"/>
            </a:br>
            <a:r>
              <a:rPr lang="en-US" b="1" dirty="0" smtClean="0"/>
              <a:t>Dark blood LGE sequence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887" y="6086208"/>
            <a:ext cx="1122630" cy="597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2" y="6166478"/>
            <a:ext cx="1861604" cy="47366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t="11255" r="12250" b="922"/>
          <a:stretch/>
        </p:blipFill>
        <p:spPr bwMode="auto">
          <a:xfrm>
            <a:off x="6296297" y="1551699"/>
            <a:ext cx="2455817" cy="353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3955" y="5053001"/>
            <a:ext cx="3264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CARTO RV </a:t>
            </a:r>
            <a:r>
              <a:rPr lang="en-US" sz="2000" dirty="0" smtClean="0"/>
              <a:t>activation map </a:t>
            </a:r>
            <a:r>
              <a:rPr lang="en-US" sz="2000" dirty="0"/>
              <a:t>with irrigated </a:t>
            </a:r>
            <a:r>
              <a:rPr lang="en-US" sz="2000" dirty="0" smtClean="0"/>
              <a:t>tip RF ablation </a:t>
            </a:r>
            <a:r>
              <a:rPr lang="en-US" sz="2000" dirty="0"/>
              <a:t>sites </a:t>
            </a:r>
            <a:r>
              <a:rPr lang="en-US" sz="2000" dirty="0" smtClean="0"/>
              <a:t>(</a:t>
            </a:r>
            <a:r>
              <a:rPr lang="en-US" sz="2000" dirty="0"/>
              <a:t>pink/red dots)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58049" y="5053001"/>
            <a:ext cx="2152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Post-ablation MOCO-PSIR bright-blood LGE imaging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203552" y="5070546"/>
            <a:ext cx="2694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Post-ablation </a:t>
            </a:r>
          </a:p>
          <a:p>
            <a:r>
              <a:rPr lang="en-US" sz="2000" dirty="0" smtClean="0"/>
              <a:t>MOCO-PSIR </a:t>
            </a:r>
          </a:p>
          <a:p>
            <a:r>
              <a:rPr lang="en-US" sz="2000" dirty="0"/>
              <a:t>d</a:t>
            </a:r>
            <a:r>
              <a:rPr lang="en-US" sz="2000" dirty="0" smtClean="0"/>
              <a:t>ark blood LGE imaging</a:t>
            </a:r>
            <a:endParaRPr lang="en-US" sz="20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-926989" y="208406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-2088586" y="218857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30621" y="4602039"/>
            <a:ext cx="89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RV</a:t>
            </a:r>
            <a:endParaRPr lang="en-US" sz="2400" b="1" dirty="0"/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t="11402" r="33572" b="8999"/>
          <a:stretch/>
        </p:blipFill>
        <p:spPr bwMode="auto">
          <a:xfrm>
            <a:off x="526100" y="1568510"/>
            <a:ext cx="2349689" cy="351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700945" y="2082376"/>
            <a:ext cx="89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MPA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253254" y="4273417"/>
            <a:ext cx="89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RV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447341" y="3690122"/>
            <a:ext cx="59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LV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681752" y="4239092"/>
            <a:ext cx="59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</a:t>
            </a:r>
            <a:r>
              <a:rPr lang="en-US" sz="2400" b="1" dirty="0" smtClean="0"/>
              <a:t>V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161470" y="2182581"/>
            <a:ext cx="89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MPA</a:t>
            </a:r>
            <a:endParaRPr lang="en-US" sz="2400" b="1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857181" y="3489045"/>
            <a:ext cx="240350" cy="3447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t="6370" r="12950"/>
          <a:stretch/>
        </p:blipFill>
        <p:spPr bwMode="auto">
          <a:xfrm>
            <a:off x="3567893" y="1529908"/>
            <a:ext cx="2342116" cy="352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939135" y="3544478"/>
            <a:ext cx="49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LV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23514" y="4192221"/>
            <a:ext cx="59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86808" y="2082377"/>
            <a:ext cx="89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MPA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063865" y="3430578"/>
            <a:ext cx="240350" cy="34473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7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79" y="-43089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Calibri Light" panose="020F0302020204030204" pitchFamily="34" charset="0"/>
              </a:rPr>
              <a:t>Conclusions</a:t>
            </a:r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44" y="1321287"/>
            <a:ext cx="8747156" cy="5055111"/>
          </a:xfrm>
        </p:spPr>
        <p:txBody>
          <a:bodyPr>
            <a:normAutofit/>
          </a:bodyPr>
          <a:lstStyle/>
          <a:p>
            <a:r>
              <a:rPr lang="en-US" dirty="0" smtClean="0"/>
              <a:t>CMR can visualize acute ventricular ablation lesions</a:t>
            </a:r>
          </a:p>
          <a:p>
            <a:pPr marL="0" indent="0">
              <a:buNone/>
            </a:pPr>
            <a:endParaRPr lang="en-US" sz="200" dirty="0" smtClean="0"/>
          </a:p>
          <a:p>
            <a:r>
              <a:rPr lang="en-US" dirty="0" smtClean="0"/>
              <a:t>CMR lesion presence may </a:t>
            </a:r>
            <a:r>
              <a:rPr lang="en-US" dirty="0"/>
              <a:t>correlate with clinical </a:t>
            </a:r>
            <a:r>
              <a:rPr lang="en-US" dirty="0" smtClean="0"/>
              <a:t>outcome</a:t>
            </a:r>
          </a:p>
          <a:p>
            <a:pPr marL="0" indent="0">
              <a:buNone/>
            </a:pPr>
            <a:endParaRPr lang="en-US" sz="200" dirty="0" smtClean="0"/>
          </a:p>
          <a:p>
            <a:pPr marL="0" indent="0">
              <a:buNone/>
            </a:pPr>
            <a:endParaRPr lang="en-US" sz="200" dirty="0"/>
          </a:p>
          <a:p>
            <a:pPr marL="0" indent="0">
              <a:buNone/>
            </a:pPr>
            <a:endParaRPr lang="en-US" sz="200" dirty="0" smtClean="0"/>
          </a:p>
          <a:p>
            <a:r>
              <a:rPr lang="en-US" sz="3000" dirty="0" smtClean="0"/>
              <a:t>Clinical implications</a:t>
            </a:r>
          </a:p>
          <a:p>
            <a:pPr marL="0" indent="0">
              <a:buNone/>
            </a:pPr>
            <a:endParaRPr lang="en-US" sz="200" dirty="0" smtClean="0"/>
          </a:p>
          <a:p>
            <a:pPr lvl="1">
              <a:spcAft>
                <a:spcPts val="600"/>
              </a:spcAft>
            </a:pPr>
            <a:r>
              <a:rPr lang="en-US" sz="2800" dirty="0" smtClean="0"/>
              <a:t>Decreased recurrence risk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Targeted </a:t>
            </a:r>
            <a:r>
              <a:rPr lang="en-US" sz="2800" dirty="0"/>
              <a:t>ablation of lesion </a:t>
            </a:r>
            <a:r>
              <a:rPr lang="en-US" sz="2800" dirty="0" smtClean="0"/>
              <a:t>gaps</a:t>
            </a:r>
            <a:endParaRPr lang="en-US" sz="200" dirty="0"/>
          </a:p>
          <a:p>
            <a:pPr lvl="1"/>
            <a:r>
              <a:rPr lang="en-US" sz="2800" dirty="0" smtClean="0"/>
              <a:t>Real-time MRI guided ablation</a:t>
            </a:r>
          </a:p>
          <a:p>
            <a:pPr marL="0" indent="0" algn="ctr">
              <a:buNone/>
            </a:pPr>
            <a:endParaRPr lang="en-GB" sz="2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2" y="6166478"/>
            <a:ext cx="1861604" cy="473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945" y="6068664"/>
            <a:ext cx="1155572" cy="61546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10832" r="10081" b="16285"/>
          <a:stretch/>
        </p:blipFill>
        <p:spPr bwMode="auto">
          <a:xfrm>
            <a:off x="6103871" y="3134765"/>
            <a:ext cx="2537682" cy="189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7305266" y="3451439"/>
            <a:ext cx="240350" cy="2146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49407" y="5028067"/>
            <a:ext cx="2752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LGE post septal RVOT ablation in a 5 </a:t>
            </a:r>
            <a:r>
              <a:rPr lang="en-US" dirty="0" err="1" smtClean="0"/>
              <a:t>yr</a:t>
            </a:r>
            <a:r>
              <a:rPr lang="en-US" dirty="0" smtClean="0"/>
              <a:t> old patient with D-TGA s/p arterial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95" y="186847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Calibri Light" panose="020F0302020204030204" pitchFamily="34" charset="0"/>
              </a:rPr>
              <a:t>Acknowledgements</a:t>
            </a:r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863" y="1512378"/>
            <a:ext cx="8027072" cy="4326073"/>
          </a:xfrm>
        </p:spPr>
        <p:txBody>
          <a:bodyPr numCol="1">
            <a:noAutofit/>
          </a:bodyPr>
          <a:lstStyle/>
          <a:p>
            <a:pPr marL="0" indent="-114300">
              <a:spcAft>
                <a:spcPts val="450"/>
              </a:spcAft>
              <a:buNone/>
            </a:pPr>
            <a:r>
              <a:rPr lang="en-US" sz="1800" b="1" u="sng" dirty="0"/>
              <a:t>Children’s National </a:t>
            </a:r>
            <a:r>
              <a:rPr lang="en-US" sz="1800" b="1" u="sng" dirty="0" smtClean="0"/>
              <a:t> Medical </a:t>
            </a:r>
            <a:r>
              <a:rPr lang="en-US" sz="1800" b="1" u="sng" dirty="0"/>
              <a:t>Center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/>
              <a:t>Laura </a:t>
            </a:r>
            <a:r>
              <a:rPr lang="en-US" sz="1800" b="1" dirty="0"/>
              <a:t>J. </a:t>
            </a:r>
            <a:r>
              <a:rPr lang="en-US" sz="1800" b="1" dirty="0" err="1"/>
              <a:t>Olivieri</a:t>
            </a:r>
            <a:r>
              <a:rPr lang="en-US" sz="1800" b="1" dirty="0"/>
              <a:t>, MD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Charles I. </a:t>
            </a:r>
            <a:r>
              <a:rPr lang="en-US" sz="1800" b="1" dirty="0" err="1"/>
              <a:t>Berul</a:t>
            </a:r>
            <a:r>
              <a:rPr lang="en-US" sz="1800" b="1" dirty="0"/>
              <a:t>, MD </a:t>
            </a:r>
            <a:endParaRPr lang="en-US" sz="18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/>
              <a:t>Russell </a:t>
            </a:r>
            <a:r>
              <a:rPr lang="en-US" sz="1800" b="1" dirty="0"/>
              <a:t>R. Cross, </a:t>
            </a:r>
            <a:r>
              <a:rPr lang="en-US" sz="1800" b="1" dirty="0" smtClean="0"/>
              <a:t>MD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/>
              <a:t>Kanishka</a:t>
            </a:r>
            <a:r>
              <a:rPr lang="en-US" sz="1800" b="1" dirty="0"/>
              <a:t> </a:t>
            </a:r>
            <a:r>
              <a:rPr lang="en-US" sz="1800" b="1" dirty="0" err="1"/>
              <a:t>Ratnayaka</a:t>
            </a:r>
            <a:r>
              <a:rPr lang="en-US" sz="1800" b="1" dirty="0"/>
              <a:t>, MD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Karin S. </a:t>
            </a:r>
            <a:r>
              <a:rPr lang="en-US" sz="1800" b="1" dirty="0" err="1"/>
              <a:t>Hamann</a:t>
            </a:r>
            <a:r>
              <a:rPr lang="en-US" sz="1800" b="1" dirty="0"/>
              <a:t>, </a:t>
            </a:r>
            <a:r>
              <a:rPr lang="en-US" sz="1800" b="1" dirty="0" smtClean="0"/>
              <a:t>RNC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/>
              <a:t>Jeffrey P. </a:t>
            </a:r>
            <a:r>
              <a:rPr lang="en-US" sz="1800" b="1" dirty="0" err="1" smtClean="0"/>
              <a:t>Moak</a:t>
            </a:r>
            <a:r>
              <a:rPr lang="en-US" sz="1800" b="1" dirty="0" smtClean="0"/>
              <a:t>, MD</a:t>
            </a:r>
            <a:endParaRPr lang="en-US" sz="18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/>
              <a:t>Kendall </a:t>
            </a:r>
            <a:r>
              <a:rPr lang="en-US" sz="1800" b="1" dirty="0"/>
              <a:t>J. O’Brien, BA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/>
              <a:t>Joshua </a:t>
            </a:r>
            <a:r>
              <a:rPr lang="en-US" sz="1800" b="1" dirty="0" err="1" smtClean="0"/>
              <a:t>Kanter</a:t>
            </a:r>
            <a:r>
              <a:rPr lang="en-US" sz="1800" b="1" dirty="0" smtClean="0"/>
              <a:t>, MD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 smtClean="0"/>
              <a:t>Kohei</a:t>
            </a:r>
            <a:r>
              <a:rPr lang="en-US" sz="1800" b="1" dirty="0" smtClean="0"/>
              <a:t> </a:t>
            </a:r>
            <a:r>
              <a:rPr lang="en-US" sz="1800" b="1" dirty="0" err="1"/>
              <a:t>Sumihara</a:t>
            </a:r>
            <a:r>
              <a:rPr lang="en-US" sz="1800" b="1" dirty="0"/>
              <a:t>, </a:t>
            </a:r>
            <a:r>
              <a:rPr lang="en-US" sz="1800" b="1" dirty="0" smtClean="0"/>
              <a:t>RCIS</a:t>
            </a:r>
            <a:endParaRPr lang="en-US" sz="1800" b="1" u="sng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257175" lvl="1" indent="0">
              <a:spcBef>
                <a:spcPts val="1000"/>
              </a:spcBef>
              <a:buNone/>
            </a:pPr>
            <a:endParaRPr lang="en-US" sz="1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2" y="6166478"/>
            <a:ext cx="1861604" cy="473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945" y="6068664"/>
            <a:ext cx="1155572" cy="61546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498130" y="1201222"/>
            <a:ext cx="4388301" cy="432607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anose="020B0604020202020204" pitchFamily="34" charset="0"/>
              <a:buNone/>
            </a:pPr>
            <a:endParaRPr lang="en-US" sz="1800" b="1" u="sng" dirty="0" smtClean="0"/>
          </a:p>
          <a:p>
            <a:pPr marL="342900" lvl="1" indent="-85725"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en-US" sz="1800" b="1" u="sng" dirty="0" smtClean="0"/>
              <a:t>NIH/NHLBI MRI</a:t>
            </a:r>
          </a:p>
          <a:p>
            <a:pPr marL="542925" lvl="1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/>
              <a:t>Peter </a:t>
            </a:r>
            <a:r>
              <a:rPr lang="en-US" sz="1800" b="1" dirty="0" err="1" smtClean="0"/>
              <a:t>Kellman</a:t>
            </a:r>
            <a:r>
              <a:rPr lang="en-US" sz="1800" b="1" dirty="0" smtClean="0"/>
              <a:t>, PhD</a:t>
            </a:r>
          </a:p>
          <a:p>
            <a:pPr marL="542925" lvl="1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/>
              <a:t>Michael Hansen, PhD</a:t>
            </a:r>
          </a:p>
          <a:p>
            <a:pPr marL="314325" lvl="1" indent="0">
              <a:spcBef>
                <a:spcPts val="100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en-US" sz="1000" b="1" u="sng" dirty="0" smtClean="0"/>
          </a:p>
          <a:p>
            <a:pPr marL="314325" lvl="1" indent="0">
              <a:spcBef>
                <a:spcPts val="100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en-US" sz="1000" b="1" u="sng" dirty="0" smtClean="0"/>
          </a:p>
          <a:p>
            <a:pPr marL="314325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u="sng" dirty="0" smtClean="0"/>
              <a:t>NIH/NHLBI Cardiovascular </a:t>
            </a:r>
          </a:p>
          <a:p>
            <a:pPr marL="314325" lvl="1" indent="0">
              <a:spcBef>
                <a:spcPts val="100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en-US" sz="1800" b="1" u="sng" dirty="0" smtClean="0"/>
              <a:t>Intervention Program</a:t>
            </a:r>
          </a:p>
          <a:p>
            <a:pPr marL="600075" lvl="1" indent="-285750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/>
              <a:t>Robert J. Lederman, MD</a:t>
            </a:r>
          </a:p>
          <a:p>
            <a:pPr marL="600075" lvl="1" indent="-285750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/>
              <a:t>Anthony Faranesh, PhD</a:t>
            </a:r>
          </a:p>
          <a:p>
            <a:pPr marL="600075" lvl="1" indent="-285750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/>
              <a:t>Adrienne Campbell-Washburn, </a:t>
            </a:r>
            <a:r>
              <a:rPr lang="en-US" sz="1800" b="1" dirty="0" smtClean="0"/>
              <a:t>PhD</a:t>
            </a:r>
          </a:p>
          <a:p>
            <a:pPr marL="600075" lvl="1" indent="-285750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/>
              <a:t>Toby </a:t>
            </a:r>
            <a:r>
              <a:rPr lang="en-US" sz="1800" b="1" dirty="0" err="1" smtClean="0"/>
              <a:t>Robers</a:t>
            </a:r>
            <a:r>
              <a:rPr lang="en-US" sz="1800" b="1" dirty="0" smtClean="0"/>
              <a:t>, MB </a:t>
            </a:r>
            <a:r>
              <a:rPr lang="en-US" sz="1800" b="1" dirty="0" err="1" smtClean="0"/>
              <a:t>BCh</a:t>
            </a:r>
            <a:endParaRPr lang="en-US" sz="1800" b="1" dirty="0" smtClean="0"/>
          </a:p>
          <a:p>
            <a:pPr marL="0" indent="0">
              <a:buNone/>
            </a:pPr>
            <a:endParaRPr lang="en-US" sz="1800" b="1" dirty="0"/>
          </a:p>
          <a:p>
            <a:pPr marL="600075" lvl="1" indent="-285750">
              <a:spcBef>
                <a:spcPts val="1000"/>
              </a:spcBef>
              <a:spcAft>
                <a:spcPts val="600"/>
              </a:spcAft>
            </a:pPr>
            <a:endParaRPr lang="en-US" sz="18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800" b="1" dirty="0" smtClean="0"/>
          </a:p>
          <a:p>
            <a:pPr marL="257175" lvl="1" indent="0"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35591" y="6260707"/>
            <a:ext cx="48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grante@kidsheart.com   /  elena.grant@nih.gov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65" y="99465"/>
            <a:ext cx="7886700" cy="1325563"/>
          </a:xfrm>
        </p:spPr>
        <p:txBody>
          <a:bodyPr/>
          <a:lstStyle/>
          <a:p>
            <a:r>
              <a:rPr lang="en-US" b="1" dirty="0" smtClean="0"/>
              <a:t>Potential for </a:t>
            </a:r>
            <a:r>
              <a:rPr lang="en-US" b="1" dirty="0" err="1" smtClean="0"/>
              <a:t>iCMR</a:t>
            </a:r>
            <a:r>
              <a:rPr lang="en-US" b="1" dirty="0" smtClean="0"/>
              <a:t> to enhance RFA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625" y="1346654"/>
            <a:ext cx="8292194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Procedure guidance</a:t>
            </a:r>
          </a:p>
          <a:p>
            <a:pPr lvl="1"/>
            <a:r>
              <a:rPr lang="en-US" dirty="0" smtClean="0"/>
              <a:t>Pre-existing </a:t>
            </a:r>
            <a:r>
              <a:rPr lang="en-US" dirty="0"/>
              <a:t>scar mapping to predict successful ablation site</a:t>
            </a:r>
          </a:p>
          <a:p>
            <a:pPr lvl="1"/>
            <a:r>
              <a:rPr lang="en-US" dirty="0" smtClean="0"/>
              <a:t>MRI-3D EP map fusion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Lesion assessment	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dequacy (e.g. depth)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aps in ablation line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Real-time MRI-guided RF ablation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5" y="6150989"/>
            <a:ext cx="1861604" cy="473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288" y="6080086"/>
            <a:ext cx="1155572" cy="615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5194" r="2557" b="18769"/>
          <a:stretch/>
        </p:blipFill>
        <p:spPr>
          <a:xfrm>
            <a:off x="6520543" y="2201091"/>
            <a:ext cx="2160386" cy="28575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6722" y="5058593"/>
            <a:ext cx="2607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MRI-3D EP map fusion</a:t>
            </a:r>
          </a:p>
          <a:p>
            <a:r>
              <a:rPr lang="en-US" dirty="0" smtClean="0"/>
              <a:t>D-TGA s/p </a:t>
            </a:r>
            <a:r>
              <a:rPr lang="en-US" dirty="0" err="1" smtClean="0"/>
              <a:t>Senning</a:t>
            </a:r>
            <a:r>
              <a:rPr lang="en-US" dirty="0" smtClean="0"/>
              <a:t> baffle</a:t>
            </a:r>
          </a:p>
          <a:p>
            <a:r>
              <a:rPr lang="en-US" dirty="0" smtClean="0"/>
              <a:t>(CNMC clinical)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5625" y="2789428"/>
            <a:ext cx="3968724" cy="16808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alibri Light" panose="020F0302020204030204" pitchFamily="34" charset="0"/>
              </a:rPr>
              <a:t>Ablation Lesion Assessment</a:t>
            </a:r>
            <a:endParaRPr lang="en-US" b="1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2" y="6336047"/>
            <a:ext cx="1710497" cy="4352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0" y="1849191"/>
            <a:ext cx="5776863" cy="411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613" y="6194241"/>
            <a:ext cx="1098903" cy="58528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17" b="-238"/>
          <a:stretch/>
        </p:blipFill>
        <p:spPr bwMode="auto">
          <a:xfrm>
            <a:off x="1006028" y="1146637"/>
            <a:ext cx="6904698" cy="56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4949" y="5963664"/>
            <a:ext cx="421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CMR do better?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44343" y="2539852"/>
            <a:ext cx="24541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Indirect measures of lesion creation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Arrhythmia recurrence risk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652657" y="3842657"/>
            <a:ext cx="10886" cy="48441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7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CNMC Study: MRI Assessment of VT Ablation Lesions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3967"/>
            <a:ext cx="7886700" cy="4351338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en-US" sz="7600" dirty="0"/>
              <a:t>Pilot </a:t>
            </a:r>
            <a:r>
              <a:rPr lang="en-US" sz="7600" dirty="0" smtClean="0"/>
              <a:t>study </a:t>
            </a:r>
          </a:p>
          <a:p>
            <a:pPr marL="0" indent="0">
              <a:spcAft>
                <a:spcPts val="600"/>
              </a:spcAft>
              <a:buNone/>
            </a:pPr>
            <a:endParaRPr lang="en-US" sz="700" dirty="0"/>
          </a:p>
          <a:p>
            <a:pPr>
              <a:spcAft>
                <a:spcPts val="600"/>
              </a:spcAft>
            </a:pPr>
            <a:r>
              <a:rPr lang="en-US" sz="7600" dirty="0"/>
              <a:t>Aim:  To determine feasibility of acute visualization of ventricular ablation lesions by CMR in the pediatric age </a:t>
            </a:r>
            <a:r>
              <a:rPr lang="en-US" sz="7600" dirty="0" smtClean="0"/>
              <a:t>range</a:t>
            </a:r>
          </a:p>
          <a:p>
            <a:pPr marL="0" indent="0">
              <a:spcAft>
                <a:spcPts val="600"/>
              </a:spcAft>
              <a:buNone/>
            </a:pPr>
            <a:endParaRPr lang="en-US" sz="700" dirty="0" smtClean="0"/>
          </a:p>
          <a:p>
            <a:pPr>
              <a:spcAft>
                <a:spcPts val="600"/>
              </a:spcAft>
            </a:pPr>
            <a:r>
              <a:rPr lang="en-US" sz="7600" u="sng" dirty="0" smtClean="0"/>
              <a:t>Preliminary</a:t>
            </a:r>
            <a:r>
              <a:rPr lang="en-US" sz="7600" dirty="0" smtClean="0"/>
              <a:t> </a:t>
            </a:r>
            <a:r>
              <a:rPr lang="en-US" sz="7600" dirty="0"/>
              <a:t>data from 10 patients </a:t>
            </a:r>
          </a:p>
          <a:p>
            <a:pPr>
              <a:spcAft>
                <a:spcPts val="600"/>
              </a:spcAft>
            </a:pPr>
            <a:endParaRPr lang="en-US" sz="9600" dirty="0" smtClean="0"/>
          </a:p>
          <a:p>
            <a:pPr marL="0" indent="0">
              <a:spcAft>
                <a:spcPts val="600"/>
              </a:spcAft>
              <a:buNone/>
            </a:pPr>
            <a:endParaRPr lang="en-US" sz="1000" dirty="0" smtClean="0"/>
          </a:p>
          <a:p>
            <a:pPr>
              <a:spcAft>
                <a:spcPts val="600"/>
              </a:spcAft>
            </a:pPr>
            <a:endParaRPr lang="en-US" sz="9600" dirty="0" smtClean="0"/>
          </a:p>
          <a:p>
            <a:pPr>
              <a:spcAft>
                <a:spcPts val="600"/>
              </a:spcAft>
            </a:pPr>
            <a:endParaRPr lang="en-US" sz="9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2" y="6219560"/>
            <a:ext cx="1652979" cy="420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595" y="6166478"/>
            <a:ext cx="971921" cy="51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7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881" y="-74038"/>
            <a:ext cx="820019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Calibri Light" panose="020F0302020204030204" pitchFamily="34" charset="0"/>
              </a:rPr>
              <a:t>CNMC VT Ablation Study: Protocol</a:t>
            </a:r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55" y="1387348"/>
            <a:ext cx="8268045" cy="1776922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sz="1200" dirty="0"/>
          </a:p>
          <a:p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897" y="6130420"/>
            <a:ext cx="1039620" cy="55371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" r="7302" b="3092"/>
          <a:stretch/>
        </p:blipFill>
        <p:spPr bwMode="auto">
          <a:xfrm>
            <a:off x="5516055" y="2662552"/>
            <a:ext cx="3293071" cy="221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744384" y="4666111"/>
            <a:ext cx="29916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latin typeface="Calibri Light" panose="020F0302020204030204" pitchFamily="34" charset="0"/>
              </a:rPr>
              <a:t>CNMC-NHLBI Interventional Cardiac MRI  (</a:t>
            </a:r>
            <a:r>
              <a:rPr lang="en-US" sz="2000" b="1" dirty="0" err="1" smtClean="0">
                <a:latin typeface="Calibri Light" panose="020F0302020204030204" pitchFamily="34" charset="0"/>
              </a:rPr>
              <a:t>iCMR</a:t>
            </a:r>
            <a:r>
              <a:rPr lang="en-US" sz="2000" b="1" dirty="0" smtClean="0">
                <a:latin typeface="Calibri Light" panose="020F0302020204030204" pitchFamily="34" charset="0"/>
              </a:rPr>
              <a:t>) Suite</a:t>
            </a:r>
            <a:endParaRPr lang="en-US" sz="2000" b="1" dirty="0">
              <a:latin typeface="Calibri Light" panose="020F030202020403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79745" y="1552982"/>
            <a:ext cx="8318772" cy="13586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en-US" sz="9600" dirty="0" smtClean="0"/>
          </a:p>
          <a:p>
            <a:pPr marL="0" indent="0">
              <a:spcAft>
                <a:spcPts val="600"/>
              </a:spcAft>
              <a:buNone/>
            </a:pPr>
            <a:endParaRPr lang="en-US" sz="9600" dirty="0"/>
          </a:p>
          <a:p>
            <a:pPr marL="0" indent="0">
              <a:spcAft>
                <a:spcPts val="600"/>
              </a:spcAft>
              <a:buNone/>
            </a:pPr>
            <a:endParaRPr lang="en-US" sz="9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000" dirty="0" smtClean="0"/>
          </a:p>
          <a:p>
            <a:pPr marL="457200" lvl="1" indent="0">
              <a:buNone/>
            </a:pPr>
            <a:endParaRPr lang="en-US" dirty="0" smtClean="0"/>
          </a:p>
          <a:p>
            <a:pPr algn="ctr"/>
            <a:endParaRPr lang="en-GB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56366" y="1748884"/>
            <a:ext cx="227" cy="2947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9924" y="2120434"/>
            <a:ext cx="4748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dirty="0" smtClean="0"/>
              <a:t>Standard EP </a:t>
            </a:r>
            <a:r>
              <a:rPr lang="en-US" sz="3000" dirty="0"/>
              <a:t>study &amp; ablation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83220" y="2674432"/>
            <a:ext cx="227" cy="2947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82993" y="5328892"/>
            <a:ext cx="227" cy="2947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9924" y="5714675"/>
            <a:ext cx="6059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dirty="0"/>
              <a:t>F</a:t>
            </a:r>
            <a:r>
              <a:rPr lang="en-US" sz="3000" dirty="0" smtClean="0"/>
              <a:t>ollow up for arrhythmia recurrence</a:t>
            </a:r>
            <a:endParaRPr lang="en-US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147207" y="1054689"/>
            <a:ext cx="8996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dirty="0"/>
              <a:t>Baseline CMR (or review recent clinically indicated CMR)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361992" y="3066734"/>
            <a:ext cx="782740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000" dirty="0"/>
              <a:t>Post-ablation </a:t>
            </a:r>
            <a:r>
              <a:rPr lang="en-US" sz="3000" dirty="0" smtClean="0"/>
              <a:t>CMR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/>
              <a:t>&lt;30 min sedation limit</a:t>
            </a:r>
            <a:endParaRPr lang="en-US" sz="2400" dirty="0"/>
          </a:p>
          <a:p>
            <a:pPr algn="ctr">
              <a:spcAft>
                <a:spcPts val="600"/>
              </a:spcAft>
            </a:pPr>
            <a:r>
              <a:rPr lang="en-US" sz="2400" dirty="0" smtClean="0"/>
              <a:t> free breathing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                      	  </a:t>
            </a:r>
            <a:r>
              <a:rPr lang="en-US" sz="2400" dirty="0"/>
              <a:t> </a:t>
            </a:r>
            <a:r>
              <a:rPr lang="en-US" sz="2400" dirty="0" smtClean="0"/>
              <a:t>          LGE with MOCO PSIR                   	                    		   </a:t>
            </a:r>
            <a:r>
              <a:rPr lang="en-US" sz="2400" dirty="0"/>
              <a:t> </a:t>
            </a:r>
            <a:r>
              <a:rPr lang="en-US" sz="2400" dirty="0" smtClean="0"/>
              <a:t>        +/- other sequences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39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07655" y="1387348"/>
            <a:ext cx="8268045" cy="4681316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GB" dirty="0" smtClean="0"/>
          </a:p>
          <a:p>
            <a:endParaRPr lang="en-GB" sz="1200" dirty="0"/>
          </a:p>
          <a:p>
            <a:pPr marL="0" indent="0">
              <a:buNone/>
            </a:pP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319938"/>
              </p:ext>
            </p:extLst>
          </p:nvPr>
        </p:nvGraphicFramePr>
        <p:xfrm>
          <a:off x="444585" y="754834"/>
          <a:ext cx="8189409" cy="5984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254"/>
                <a:gridCol w="1770107"/>
                <a:gridCol w="2105467"/>
                <a:gridCol w="1139556"/>
                <a:gridCol w="1031027"/>
                <a:gridCol w="1275998"/>
              </a:tblGrid>
              <a:tr h="955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Age (years)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Cardiac</a:t>
                      </a:r>
                      <a:r>
                        <a:rPr lang="en-US" b="1" baseline="0" dirty="0" smtClean="0"/>
                        <a:t> anatomy</a:t>
                      </a:r>
                      <a:endParaRPr lang="en-US" b="1" dirty="0" smtClean="0"/>
                    </a:p>
                    <a:p>
                      <a:pPr algn="l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Site of VT ablation</a:t>
                      </a:r>
                    </a:p>
                    <a:p>
                      <a:pPr algn="l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Acute Ablation</a:t>
                      </a:r>
                      <a:r>
                        <a:rPr lang="en-US" b="1" baseline="0" dirty="0" smtClean="0"/>
                        <a:t> Success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CMR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target</a:t>
                      </a:r>
                      <a:r>
                        <a:rPr lang="en-US" b="1" baseline="0" dirty="0" smtClean="0"/>
                        <a:t> LGE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Arrhythmia</a:t>
                      </a:r>
                      <a:r>
                        <a:rPr lang="en-US" b="1" baseline="0" dirty="0" smtClean="0"/>
                        <a:t> Recurrence</a:t>
                      </a:r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175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s/p</a:t>
                      </a:r>
                      <a:r>
                        <a:rPr lang="en-US" baseline="0" dirty="0" smtClean="0"/>
                        <a:t> anomalous RCA </a:t>
                      </a:r>
                      <a:r>
                        <a:rPr lang="en-US" baseline="0" dirty="0" err="1" smtClean="0"/>
                        <a:t>unroofing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RVOT &amp; right sinus of </a:t>
                      </a:r>
                      <a:r>
                        <a:rPr lang="en-US" dirty="0" err="1" smtClean="0"/>
                        <a:t>valsalva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175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D-TGA</a:t>
                      </a:r>
                      <a:r>
                        <a:rPr lang="en-US" baseline="0" dirty="0" smtClean="0"/>
                        <a:t> s/p arterial switch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Anterior</a:t>
                      </a:r>
                      <a:r>
                        <a:rPr lang="en-US" baseline="0" dirty="0" smtClean="0"/>
                        <a:t> RVOT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175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D-TGA s/p arterial</a:t>
                      </a:r>
                      <a:r>
                        <a:rPr lang="en-US" baseline="0" dirty="0" smtClean="0"/>
                        <a:t> switch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septal</a:t>
                      </a:r>
                      <a:r>
                        <a:rPr lang="en-US" baseline="0" dirty="0" smtClean="0"/>
                        <a:t> RVOT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175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Cardiac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rhabdomyomas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Posterior septal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LV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175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LV mid-septum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175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RV inflow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175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RV anterior wall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175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Septal</a:t>
                      </a:r>
                      <a:r>
                        <a:rPr lang="en-US" dirty="0" smtClean="0"/>
                        <a:t> RVOT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175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Normal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RV</a:t>
                      </a:r>
                      <a:r>
                        <a:rPr lang="en-US" baseline="0" dirty="0" smtClean="0"/>
                        <a:t> anterior wall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75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Normal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Inferior</a:t>
                      </a:r>
                      <a:r>
                        <a:rPr lang="en-US" baseline="0" dirty="0" smtClean="0"/>
                        <a:t> LV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Isolated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PVCs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4327" y="-28375"/>
            <a:ext cx="7886700" cy="98483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alibri Light" panose="020F0302020204030204" pitchFamily="34" charset="0"/>
              </a:rPr>
              <a:t>CNMC Study: 10 Patients, age range 1.8 – 17 </a:t>
            </a:r>
            <a:r>
              <a:rPr lang="en-US" sz="3200" b="1" dirty="0" err="1" smtClean="0">
                <a:latin typeface="Calibri Light" panose="020F0302020204030204" pitchFamily="34" charset="0"/>
              </a:rPr>
              <a:t>yrs</a:t>
            </a:r>
            <a:endParaRPr lang="en-US" sz="32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2" y="6166478"/>
            <a:ext cx="1861604" cy="473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945" y="6068664"/>
            <a:ext cx="1155572" cy="6154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71" y="1955578"/>
            <a:ext cx="4743826" cy="4351338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" t="107" r="6951" b="2834"/>
          <a:stretch/>
        </p:blipFill>
        <p:spPr bwMode="auto">
          <a:xfrm>
            <a:off x="703485" y="1422228"/>
            <a:ext cx="2582326" cy="383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t="11402" r="33572" b="8999"/>
          <a:stretch/>
        </p:blipFill>
        <p:spPr bwMode="auto">
          <a:xfrm>
            <a:off x="3152426" y="1366018"/>
            <a:ext cx="2645471" cy="396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t="6370" r="12950"/>
          <a:stretch/>
        </p:blipFill>
        <p:spPr bwMode="auto">
          <a:xfrm>
            <a:off x="5997267" y="1410130"/>
            <a:ext cx="2573975" cy="38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6735" y="3555681"/>
            <a:ext cx="59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LV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9428" y="3555682"/>
            <a:ext cx="59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LV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3806" y="4239093"/>
            <a:ext cx="59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650" y="4239093"/>
            <a:ext cx="59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6957" y="1954328"/>
            <a:ext cx="89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MPA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9650" y="1954328"/>
            <a:ext cx="89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MPA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95548" y="1904223"/>
            <a:ext cx="89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MPA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47857" y="4239093"/>
            <a:ext cx="89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RV</a:t>
            </a:r>
            <a:endParaRPr lang="en-US" sz="2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603982" y="3430579"/>
            <a:ext cx="240350" cy="3447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40398" y="5335925"/>
            <a:ext cx="2097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Pre-ablation CMR MOCO PSIR LGE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70890" y="5383212"/>
            <a:ext cx="2152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Post-ablation CMR</a:t>
            </a:r>
          </a:p>
          <a:p>
            <a:r>
              <a:rPr lang="en-US" sz="2000" dirty="0"/>
              <a:t>MOCO PSIR LGE</a:t>
            </a:r>
          </a:p>
          <a:p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595396" y="5360693"/>
            <a:ext cx="3248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CARTO </a:t>
            </a:r>
            <a:r>
              <a:rPr lang="en-US" sz="2000" dirty="0" smtClean="0"/>
              <a:t>RV activation</a:t>
            </a:r>
          </a:p>
          <a:p>
            <a:r>
              <a:rPr lang="en-US" sz="2000" dirty="0" smtClean="0"/>
              <a:t>map with irrigated </a:t>
            </a:r>
          </a:p>
          <a:p>
            <a:r>
              <a:rPr lang="en-US" sz="2000" dirty="0" smtClean="0"/>
              <a:t>tip RF ablation sites </a:t>
            </a:r>
          </a:p>
          <a:p>
            <a:r>
              <a:rPr lang="en-US" sz="2000" dirty="0" smtClean="0"/>
              <a:t>(pink and red </a:t>
            </a:r>
            <a:r>
              <a:rPr lang="en-US" sz="2000" dirty="0"/>
              <a:t>dots) 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28650" y="974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Calibri Light" panose="020F0302020204030204" pitchFamily="34" charset="0"/>
              </a:rPr>
              <a:t>CNMC Results: Visible RVOT Lesion</a:t>
            </a:r>
          </a:p>
          <a:p>
            <a:pPr algn="ctr"/>
            <a:r>
              <a:rPr lang="en-US" sz="2800" b="1" dirty="0" smtClean="0">
                <a:latin typeface="Calibri Light" panose="020F0302020204030204" pitchFamily="34" charset="0"/>
              </a:rPr>
              <a:t>16 </a:t>
            </a:r>
            <a:r>
              <a:rPr lang="en-US" sz="2800" b="1" dirty="0" err="1" smtClean="0">
                <a:latin typeface="Calibri Light" panose="020F0302020204030204" pitchFamily="34" charset="0"/>
              </a:rPr>
              <a:t>yr</a:t>
            </a:r>
            <a:r>
              <a:rPr lang="en-US" sz="2800" b="1" dirty="0" smtClean="0">
                <a:latin typeface="Calibri Light" panose="020F0302020204030204" pitchFamily="34" charset="0"/>
              </a:rPr>
              <a:t> old with VT, successful ablation, no recurrence</a:t>
            </a:r>
            <a:endParaRPr lang="en-US" sz="2800" b="1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2" y="6166478"/>
            <a:ext cx="1861604" cy="473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945" y="6068664"/>
            <a:ext cx="1155572" cy="61546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9"/>
          <a:stretch/>
        </p:blipFill>
        <p:spPr>
          <a:xfrm rot="20572538">
            <a:off x="856846" y="1726620"/>
            <a:ext cx="3926713" cy="38492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r="5896"/>
          <a:stretch/>
        </p:blipFill>
        <p:spPr bwMode="auto">
          <a:xfrm>
            <a:off x="5131018" y="1807816"/>
            <a:ext cx="3288702" cy="340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3964" y="5209993"/>
            <a:ext cx="3860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CARTO RV and aorta map with ablation sites (pink and red dots) 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9970" y="5280365"/>
            <a:ext cx="3610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Post-ablation CMR, MOCO PSIR LGE with ablation lesion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60863" y="2156571"/>
            <a:ext cx="89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RV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8617" y="2379599"/>
            <a:ext cx="89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RV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1306" y="3582587"/>
            <a:ext cx="89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white"/>
                </a:solidFill>
              </a:rPr>
              <a:t>Ao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86470" y="3539104"/>
            <a:ext cx="89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white"/>
                </a:solidFill>
              </a:rPr>
              <a:t>Ao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8217" y="4301456"/>
            <a:ext cx="89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LA</a:t>
            </a:r>
            <a:endParaRPr lang="en-US" sz="2400" b="1" dirty="0">
              <a:solidFill>
                <a:prstClr val="white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042018" y="3221268"/>
            <a:ext cx="256392" cy="3613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9" y="247560"/>
            <a:ext cx="909966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alibri Light" panose="020F0302020204030204" pitchFamily="34" charset="0"/>
              </a:rPr>
              <a:t>CNMC Results</a:t>
            </a:r>
            <a:r>
              <a:rPr lang="en-US" b="1" dirty="0">
                <a:latin typeface="Calibri Light" panose="020F0302020204030204" pitchFamily="34" charset="0"/>
              </a:rPr>
              <a:t>: RVOT &amp; Aortic Cusp Ablation</a:t>
            </a:r>
            <a:br>
              <a:rPr lang="en-US" b="1" dirty="0">
                <a:latin typeface="Calibri Light" panose="020F0302020204030204" pitchFamily="34" charset="0"/>
              </a:rPr>
            </a:br>
            <a:r>
              <a:rPr lang="en-US" sz="700" b="1" dirty="0">
                <a:latin typeface="Calibri Light" panose="020F0302020204030204" pitchFamily="34" charset="0"/>
              </a:rPr>
              <a:t/>
            </a:r>
            <a:br>
              <a:rPr lang="en-US" sz="700" b="1" dirty="0">
                <a:latin typeface="Calibri Light" panose="020F0302020204030204" pitchFamily="34" charset="0"/>
              </a:rPr>
            </a:br>
            <a:r>
              <a:rPr lang="en-US" sz="3100" b="1" dirty="0">
                <a:latin typeface="Calibri Light" panose="020F0302020204030204" pitchFamily="34" charset="0"/>
              </a:rPr>
              <a:t>14 </a:t>
            </a:r>
            <a:r>
              <a:rPr lang="en-US" sz="3100" b="1" dirty="0" err="1">
                <a:latin typeface="Calibri Light" panose="020F0302020204030204" pitchFamily="34" charset="0"/>
              </a:rPr>
              <a:t>y</a:t>
            </a:r>
            <a:r>
              <a:rPr lang="en-US" sz="3100" b="1" dirty="0" err="1" smtClean="0">
                <a:latin typeface="Calibri Light" panose="020F0302020204030204" pitchFamily="34" charset="0"/>
              </a:rPr>
              <a:t>r</a:t>
            </a:r>
            <a:r>
              <a:rPr lang="en-US" sz="3100" b="1" dirty="0" smtClean="0">
                <a:latin typeface="Calibri Light" panose="020F0302020204030204" pitchFamily="34" charset="0"/>
              </a:rPr>
              <a:t> </a:t>
            </a:r>
            <a:r>
              <a:rPr lang="en-US" sz="3100" b="1" dirty="0">
                <a:latin typeface="Calibri Light" panose="020F0302020204030204" pitchFamily="34" charset="0"/>
              </a:rPr>
              <a:t>old s/p anomalous RCA </a:t>
            </a:r>
            <a:r>
              <a:rPr lang="en-US" sz="3100" b="1" dirty="0" err="1">
                <a:latin typeface="Calibri Light" panose="020F0302020204030204" pitchFamily="34" charset="0"/>
              </a:rPr>
              <a:t>unroofing</a:t>
            </a:r>
            <a:r>
              <a:rPr lang="en-US" sz="3100" b="1" dirty="0">
                <a:latin typeface="Calibri Light" panose="020F0302020204030204" pitchFamily="34" charset="0"/>
              </a:rPr>
              <a:t> with frequent PVCs 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5514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2" y="279338"/>
            <a:ext cx="910605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alibri Light" panose="020F0302020204030204" pitchFamily="34" charset="0"/>
              </a:rPr>
              <a:t>CNMC Study Results: </a:t>
            </a:r>
            <a:br>
              <a:rPr lang="en-US" b="1" dirty="0" smtClean="0">
                <a:latin typeface="Calibri Light" panose="020F0302020204030204" pitchFamily="34" charset="0"/>
              </a:rPr>
            </a:br>
            <a:r>
              <a:rPr lang="en-US" sz="700" b="1" dirty="0" smtClean="0">
                <a:latin typeface="Calibri Light" panose="020F0302020204030204" pitchFamily="34" charset="0"/>
              </a:rPr>
              <a:t> </a:t>
            </a:r>
            <a:r>
              <a:rPr lang="en-US" b="1" dirty="0" smtClean="0">
                <a:latin typeface="Calibri Light" panose="020F0302020204030204" pitchFamily="34" charset="0"/>
              </a:rPr>
              <a:t/>
            </a:r>
            <a:br>
              <a:rPr lang="en-US" b="1" dirty="0" smtClean="0">
                <a:latin typeface="Calibri Light" panose="020F0302020204030204" pitchFamily="34" charset="0"/>
              </a:rPr>
            </a:br>
            <a:r>
              <a:rPr lang="en-US" sz="3400" b="1" dirty="0" smtClean="0">
                <a:latin typeface="Calibri Light" panose="020F0302020204030204" pitchFamily="34" charset="0"/>
              </a:rPr>
              <a:t>Arrhythmia Recurrence - ?Inadequate Lesion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2864" y="178020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13 </a:t>
            </a:r>
            <a:r>
              <a:rPr lang="en-US" dirty="0" err="1" smtClean="0"/>
              <a:t>yr</a:t>
            </a:r>
            <a:r>
              <a:rPr lang="en-US" dirty="0" smtClean="0"/>
              <a:t> old, ventricular tachycardia</a:t>
            </a:r>
          </a:p>
          <a:p>
            <a:pPr marL="0" indent="0">
              <a:buNone/>
            </a:pPr>
            <a:r>
              <a:rPr lang="en-US" dirty="0" smtClean="0"/>
              <a:t>RV anterior wall RF ablation</a:t>
            </a:r>
          </a:p>
          <a:p>
            <a:pPr marL="0" indent="0">
              <a:buNone/>
            </a:pPr>
            <a:r>
              <a:rPr lang="en-US" dirty="0" smtClean="0"/>
              <a:t>No lesion on post-procedure CMR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2" y="6166478"/>
            <a:ext cx="1861604" cy="473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945" y="6068664"/>
            <a:ext cx="1155572" cy="61546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14331" r="6750" b="11100"/>
          <a:stretch/>
        </p:blipFill>
        <p:spPr bwMode="auto">
          <a:xfrm>
            <a:off x="3454890" y="3304189"/>
            <a:ext cx="2651434" cy="265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rto.tiff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6"/>
          <a:stretch/>
        </p:blipFill>
        <p:spPr>
          <a:xfrm>
            <a:off x="188420" y="1838652"/>
            <a:ext cx="3167858" cy="4117587"/>
          </a:xfrm>
          <a:prstGeom prst="rect">
            <a:avLst/>
          </a:prstGeom>
        </p:spPr>
      </p:pic>
      <p:pic>
        <p:nvPicPr>
          <p:cNvPr id="7" name="Picture 6" descr="moco psir 4 ch pt with no scar.tiff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3" r="12621"/>
          <a:stretch/>
        </p:blipFill>
        <p:spPr>
          <a:xfrm>
            <a:off x="6172263" y="3304189"/>
            <a:ext cx="2807903" cy="2652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5951" y="6053232"/>
            <a:ext cx="3014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Post-ablation MOCO PSIR </a:t>
            </a:r>
            <a:r>
              <a:rPr lang="en-US" dirty="0"/>
              <a:t>LGE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3189</TotalTime>
  <Words>648</Words>
  <Application>Microsoft Office PowerPoint</Application>
  <PresentationFormat>On-screen Show (4:3)</PresentationFormat>
  <Paragraphs>229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2_Office Theme</vt:lpstr>
      <vt:lpstr>RFA for iCMR EP: MRI Assessment of VT Ablation Lesions in Pediatrics</vt:lpstr>
      <vt:lpstr>Potential for iCMR to enhance RFA</vt:lpstr>
      <vt:lpstr>Ablation Lesion Assessment</vt:lpstr>
      <vt:lpstr>CNMC Study: MRI Assessment of VT Ablation Lesions </vt:lpstr>
      <vt:lpstr>CNMC VT Ablation Study: Protocol</vt:lpstr>
      <vt:lpstr>CNMC Study: 10 Patients, age range 1.8 – 17 yrs</vt:lpstr>
      <vt:lpstr>PowerPoint Presentation</vt:lpstr>
      <vt:lpstr>CNMC Results: RVOT &amp; Aortic Cusp Ablation  14 yr old s/p anomalous RCA unroofing with frequent PVCs </vt:lpstr>
      <vt:lpstr>CNMC Study Results:    Arrhythmia Recurrence - ?Inadequate Lesion</vt:lpstr>
      <vt:lpstr>CNMC Study Results: PVCs Post-Ablation 16 yr old, non-sustained VT, unable to reproduce  PVCs RFA at site of abnormal signal. Recurrence of PVCs (diff morphology)</vt:lpstr>
      <vt:lpstr>CNMC Study: Next Steps</vt:lpstr>
      <vt:lpstr>CNMC Study:  Dark blood LGE sequence </vt:lpstr>
      <vt:lpstr>Conclusions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Fused with MRI (XFM) Interventions for Congenital Heart Disease</dc:title>
  <dc:creator>Elena Grant</dc:creator>
  <cp:lastModifiedBy>Elena Grant</cp:lastModifiedBy>
  <cp:revision>295</cp:revision>
  <dcterms:created xsi:type="dcterms:W3CDTF">2015-08-16T01:07:56Z</dcterms:created>
  <dcterms:modified xsi:type="dcterms:W3CDTF">2016-02-01T07:11:46Z</dcterms:modified>
</cp:coreProperties>
</file>