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924" r:id="rId2"/>
    <p:sldId id="969" r:id="rId3"/>
    <p:sldId id="1211" r:id="rId4"/>
    <p:sldId id="1071" r:id="rId5"/>
    <p:sldId id="1183" r:id="rId6"/>
    <p:sldId id="1185" r:id="rId7"/>
    <p:sldId id="1214" r:id="rId8"/>
    <p:sldId id="1207" r:id="rId9"/>
    <p:sldId id="1061" r:id="rId10"/>
    <p:sldId id="1171" r:id="rId11"/>
    <p:sldId id="1187" r:id="rId12"/>
    <p:sldId id="1216" r:id="rId13"/>
    <p:sldId id="1158" r:id="rId14"/>
    <p:sldId id="772" r:id="rId15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1pPr>
    <a:lvl2pPr marL="455613" indent="1588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2pPr>
    <a:lvl3pPr marL="912813" indent="1588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3pPr>
    <a:lvl4pPr marL="1370013" indent="1588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4pPr>
    <a:lvl5pPr marL="1827213" indent="1588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00"/>
    <a:srgbClr val="FF0000"/>
    <a:srgbClr val="FF505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4701" autoAdjust="0"/>
  </p:normalViewPr>
  <p:slideViewPr>
    <p:cSldViewPr>
      <p:cViewPr>
        <p:scale>
          <a:sx n="66" d="100"/>
          <a:sy n="66" d="100"/>
        </p:scale>
        <p:origin x="-638" y="-33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53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53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53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4166992-2B04-4E4C-A587-C6C73B920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46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3FE6EC6-E8CB-4EE0-ABB3-69804929D8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94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181" algn="l" defTabSz="9140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19" algn="l" defTabSz="9140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52" algn="l" defTabSz="9140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291" algn="l" defTabSz="9140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55BF8E-E7D3-470D-A03B-CA02323CAE98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01B4C0-E488-460D-B4BC-222CAEF9201E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1A7CA2-7502-48F1-8636-1A88F7D0146D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358E59-0ACB-45C1-A280-EBFE9888DBF4}" type="slidenum">
              <a:rPr lang="en-US"/>
              <a:pPr/>
              <a:t>5</a:t>
            </a:fld>
            <a:endParaRPr lang="en-US"/>
          </a:p>
        </p:txBody>
      </p:sp>
      <p:sp>
        <p:nvSpPr>
          <p:cNvPr id="100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B698A8-BF1F-4FB1-8E2D-9D318B9D6CCD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963544-86B1-4EB9-92B0-34EDF0BD7379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AEC243-E125-4699-B9D3-E29B97C5BEF0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 lIns="91407" tIns="45704" rIns="91407" bIns="4570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07" tIns="45704" rIns="91407" bIns="45704"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07" tIns="45704" rIns="91407" bIns="4570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vert="eaVert" lIns="91407" tIns="45704" rIns="91407" bIns="4570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  <a:prstGeom prst="rect">
            <a:avLst/>
          </a:prstGeom>
        </p:spPr>
        <p:txBody>
          <a:bodyPr vert="eaVert" lIns="91407" tIns="45704" rIns="91407" bIns="4570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  <a:prstGeom prst="rect">
            <a:avLst/>
          </a:prstGeom>
        </p:spPr>
        <p:txBody>
          <a:bodyPr vert="eaVert" lIns="91407" tIns="45704" rIns="91407" bIns="4570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07" tIns="45704" rIns="91407" bIns="4570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  <a:prstGeom prst="rect">
            <a:avLst/>
          </a:prstGeom>
        </p:spPr>
        <p:txBody>
          <a:bodyPr lIns="91407" tIns="45704" rIns="91407" bIns="4570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lIns="91407" tIns="45704" rIns="91407" bIns="4570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  <a:prstGeom prst="rect">
            <a:avLst/>
          </a:prstGeom>
        </p:spPr>
        <p:txBody>
          <a:bodyPr lIns="91407" tIns="45704" rIns="91407" bIns="4570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07" tIns="45704" rIns="91407" bIns="4570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lIns="91407" tIns="45704" rIns="91407" bIns="4570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  <a:prstGeom prst="rect">
            <a:avLst/>
          </a:prstGeom>
        </p:spPr>
        <p:txBody>
          <a:bodyPr lIns="91407" tIns="45704" rIns="91407" bIns="45704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  <a:prstGeom prst="rect">
            <a:avLst/>
          </a:prstGeom>
        </p:spPr>
        <p:txBody>
          <a:bodyPr lIns="91407" tIns="45704" rIns="91407" bIns="45704"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07" tIns="45704" rIns="91407" bIns="4570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  <a:prstGeom prst="rect">
            <a:avLst/>
          </a:prstGeom>
        </p:spPr>
        <p:txBody>
          <a:bodyPr lIns="91407" tIns="45704" rIns="91407" bIns="4570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  <a:prstGeom prst="rect">
            <a:avLst/>
          </a:prstGeom>
        </p:spPr>
        <p:txBody>
          <a:bodyPr lIns="91407" tIns="45704" rIns="91407" bIns="4570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07" tIns="45704" rIns="91407" bIns="45704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lIns="91407" tIns="45704" rIns="91407" bIns="45704"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407" tIns="45704" rIns="91407" bIns="4570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lIns="91407" tIns="45704" rIns="91407" bIns="45704"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lIns="91407" tIns="45704" rIns="91407" bIns="4570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07" tIns="45704" rIns="91407" bIns="4570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lIns="91407" tIns="45704" rIns="91407" bIns="45704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  <a:prstGeom prst="rect">
            <a:avLst/>
          </a:prstGeom>
        </p:spPr>
        <p:txBody>
          <a:bodyPr lIns="91407" tIns="45704" rIns="91407" bIns="45704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  <a:prstGeom prst="rect">
            <a:avLst/>
          </a:prstGeom>
        </p:spPr>
        <p:txBody>
          <a:bodyPr lIns="91407" tIns="45704" rIns="91407" bIns="45704"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07" tIns="45704" rIns="91407" bIns="45704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07" tIns="45704" rIns="91407" bIns="45704"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07" tIns="45704" rIns="91407" bIns="45704"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Line 15"/>
          <p:cNvSpPr>
            <a:spLocks noChangeShapeType="1"/>
          </p:cNvSpPr>
          <p:nvPr/>
        </p:nvSpPr>
        <p:spPr bwMode="auto">
          <a:xfrm>
            <a:off x="0" y="1371600"/>
            <a:ext cx="8534400" cy="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lIns="91407" tIns="45704" rIns="91407" bIns="45704" anchor="ctr"/>
          <a:lstStyle/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  <p:sldLayoutId id="2147484003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035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071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11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14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701" indent="-22851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736" indent="-22851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774" indent="-22851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807" indent="-22851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video" Target="../media/media4.wmv"/><Relationship Id="rId7" Type="http://schemas.openxmlformats.org/officeDocument/2006/relationships/image" Target="../media/image19.png"/><Relationship Id="rId2" Type="http://schemas.microsoft.com/office/2007/relationships/media" Target="../media/media4.wmv"/><Relationship Id="rId1" Type="http://schemas.openxmlformats.org/officeDocument/2006/relationships/tags" Target="../tags/tag2.xml"/><Relationship Id="rId6" Type="http://schemas.openxmlformats.org/officeDocument/2006/relationships/image" Target="../media/image18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../media/media1.wmv"/><Relationship Id="rId7" Type="http://schemas.openxmlformats.org/officeDocument/2006/relationships/image" Target="../media/image3.png"/><Relationship Id="rId2" Type="http://schemas.microsoft.com/office/2007/relationships/media" Target="../media/media1.wmv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jpeg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-30480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4" rIns="91407" bIns="45704" anchor="ctr"/>
          <a:lstStyle/>
          <a:p>
            <a:r>
              <a:rPr lang="en-US" dirty="0" smtClean="0"/>
              <a:t>Human </a:t>
            </a:r>
            <a:r>
              <a:rPr lang="en-US" dirty="0" err="1" smtClean="0"/>
              <a:t>iCMR</a:t>
            </a:r>
            <a:r>
              <a:rPr lang="en-US" dirty="0" smtClean="0"/>
              <a:t> EP Update</a:t>
            </a:r>
            <a:endParaRPr lang="en-US" sz="3200" dirty="0" smtClean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Henry R. </a:t>
            </a:r>
            <a:r>
              <a:rPr lang="en-US" sz="3200" dirty="0" err="1" smtClean="0">
                <a:solidFill>
                  <a:schemeClr val="tx1"/>
                </a:solidFill>
              </a:rPr>
              <a:t>Halperin</a:t>
            </a:r>
            <a:r>
              <a:rPr lang="en-US" sz="3200" dirty="0" smtClean="0">
                <a:solidFill>
                  <a:schemeClr val="tx1"/>
                </a:solidFill>
              </a:rPr>
              <a:t>, M.D., M.A., F.H.R.S., F.A.H.A.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800" dirty="0" smtClean="0"/>
              <a:t>David J Carver  Professor of Medicine</a:t>
            </a:r>
          </a:p>
          <a:p>
            <a:r>
              <a:rPr lang="en-US" sz="2800" dirty="0" smtClean="0"/>
              <a:t>Professor of Radiology and Biomedical Engineering</a:t>
            </a:r>
          </a:p>
          <a:p>
            <a:r>
              <a:rPr lang="en-US" sz="2800" dirty="0" smtClean="0"/>
              <a:t>Johns Hopkins University School of Medicine</a:t>
            </a:r>
            <a:br>
              <a:rPr lang="en-US" sz="2800" dirty="0" smtClean="0"/>
            </a:br>
            <a:r>
              <a:rPr lang="en-US" sz="2800" dirty="0" smtClean="0"/>
              <a:t>Baltimore, MD USA</a:t>
            </a: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800600"/>
            <a:ext cx="1395413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Navx</a:t>
            </a:r>
            <a:r>
              <a:rPr lang="en-US" dirty="0" smtClean="0"/>
              <a:t> Calibration</a:t>
            </a:r>
            <a:endParaRPr lang="en-US" dirty="0"/>
          </a:p>
        </p:txBody>
      </p:sp>
      <p:pic>
        <p:nvPicPr>
          <p:cNvPr id="4" name="Content Placeholder 3" descr="catheter tracking shell navx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4600" y="1447800"/>
            <a:ext cx="4159918" cy="2057400"/>
          </a:xfrm>
        </p:spPr>
      </p:pic>
      <p:pic>
        <p:nvPicPr>
          <p:cNvPr id="5" name="Picture 4" descr="IBT calibration crop more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52600" y="3581400"/>
            <a:ext cx="5638800" cy="3276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1981200"/>
            <a:ext cx="11594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Coil 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Tracking</a:t>
            </a: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05600" y="1981200"/>
            <a:ext cx="11594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Navx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Tracking</a:t>
            </a: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4648200"/>
            <a:ext cx="167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Calibration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7315200" y="4724400"/>
            <a:ext cx="167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Post 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Calibration</a:t>
            </a: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dirty="0" smtClean="0"/>
              <a:t>Ablation of TV–IVC Isthmus </a:t>
            </a:r>
            <a:br>
              <a:rPr lang="en-US" dirty="0" smtClean="0"/>
            </a:br>
            <a:r>
              <a:rPr lang="en-US" sz="3200" dirty="0" smtClean="0"/>
              <a:t>(Inside 1.5T MRI - validation with LGE and Gross)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74755" name="Picture 3" descr="C:\Documents and Settings\Henry\Desktop\e117images\RAO_LAO_cti_line__IMAGE_000018 cro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1072" y="1981200"/>
            <a:ext cx="5602928" cy="376396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038600" y="5715000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RAO                      LAO</a:t>
            </a:r>
          </a:p>
          <a:p>
            <a:r>
              <a:rPr lang="en-US" sz="2800" dirty="0" smtClean="0"/>
              <a:t>(Long Axis)           (Short Axis)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5715001" y="1371600"/>
            <a:ext cx="1295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chemeClr val="tx1"/>
                </a:solidFill>
              </a:rPr>
              <a:t>Navx</a:t>
            </a:r>
            <a:endParaRPr lang="en-US" sz="4000" dirty="0">
              <a:solidFill>
                <a:schemeClr val="tx1"/>
              </a:solidFill>
            </a:endParaRPr>
          </a:p>
        </p:txBody>
      </p:sp>
      <p:grpSp>
        <p:nvGrpSpPr>
          <p:cNvPr id="3" name="Group 23"/>
          <p:cNvGrpSpPr/>
          <p:nvPr/>
        </p:nvGrpSpPr>
        <p:grpSpPr>
          <a:xfrm>
            <a:off x="0" y="1371600"/>
            <a:ext cx="3448812" cy="4229100"/>
            <a:chOff x="0" y="1371600"/>
            <a:chExt cx="3448812" cy="4229100"/>
          </a:xfrm>
        </p:grpSpPr>
        <p:pic>
          <p:nvPicPr>
            <p:cNvPr id="74756" name="Picture 4" descr="C:\Documents and Settings\Henry\Desktop\FDA studies images\E159 flash_IR_nav_utahres_IR250_grappa_R2 post rfa crop flip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057400"/>
              <a:ext cx="3448812" cy="3543300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1206377" y="1371600"/>
              <a:ext cx="11801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tx1"/>
                  </a:solidFill>
                </a:rPr>
                <a:t>LGE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 flipH="1">
              <a:off x="2057400" y="4038600"/>
              <a:ext cx="381000" cy="76200"/>
            </a:xfrm>
            <a:prstGeom prst="straightConnector1">
              <a:avLst/>
            </a:prstGeom>
            <a:solidFill>
              <a:srgbClr val="FFFFFF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>
              <a:off x="1219200" y="4191000"/>
              <a:ext cx="381000" cy="76200"/>
            </a:xfrm>
            <a:prstGeom prst="straightConnector1">
              <a:avLst/>
            </a:prstGeom>
            <a:solidFill>
              <a:srgbClr val="FFFFFF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" name="Group 22"/>
          <p:cNvGrpSpPr/>
          <p:nvPr/>
        </p:nvGrpSpPr>
        <p:grpSpPr>
          <a:xfrm>
            <a:off x="1691552" y="4721932"/>
            <a:ext cx="1856332" cy="1895145"/>
            <a:chOff x="1691552" y="4721932"/>
            <a:chExt cx="1856332" cy="1895145"/>
          </a:xfrm>
        </p:grpSpPr>
        <p:pic>
          <p:nvPicPr>
            <p:cNvPr id="74757" name="Picture 5" descr="C:\Documents and Settings\Henry\Desktop\FDA studies images\Ablation gross crop more rotat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8345740">
              <a:off x="1175855" y="5237629"/>
              <a:ext cx="1895145" cy="863751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2524847" y="5715000"/>
              <a:ext cx="10230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tx1"/>
                  </a:solidFill>
                </a:rPr>
                <a:t>Gross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4000" dirty="0" smtClean="0"/>
              <a:t>MRI </a:t>
            </a:r>
            <a:r>
              <a:rPr lang="en-US" sz="4000" dirty="0" err="1" smtClean="0"/>
              <a:t>Thermography</a:t>
            </a:r>
            <a:r>
              <a:rPr lang="en-US" sz="4000" dirty="0" smtClean="0"/>
              <a:t> </a:t>
            </a:r>
            <a:br>
              <a:rPr lang="en-US" sz="4000" dirty="0" smtClean="0"/>
            </a:br>
            <a:r>
              <a:rPr lang="en-US" sz="2400" dirty="0" smtClean="0"/>
              <a:t>(Proton precession is temperature sensitive)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848475" y="3581400"/>
            <a:ext cx="939800" cy="1539875"/>
            <a:chOff x="6848475" y="3581400"/>
            <a:chExt cx="939800" cy="1539875"/>
          </a:xfrm>
        </p:grpSpPr>
        <p:sp>
          <p:nvSpPr>
            <p:cNvPr id="902149" name="Text Box 5"/>
            <p:cNvSpPr txBox="1">
              <a:spLocks noChangeArrowheads="1"/>
            </p:cNvSpPr>
            <p:nvPr/>
          </p:nvSpPr>
          <p:spPr bwMode="auto">
            <a:xfrm>
              <a:off x="6848475" y="3581400"/>
              <a:ext cx="939800" cy="373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7" tIns="45704" rIns="91407" bIns="45704">
              <a:spAutoFit/>
            </a:bodyPr>
            <a:lstStyle/>
            <a:p>
              <a:r>
                <a:rPr lang="en-US" sz="1800" dirty="0"/>
                <a:t>DEMRI</a:t>
              </a:r>
            </a:p>
          </p:txBody>
        </p:sp>
        <p:sp>
          <p:nvSpPr>
            <p:cNvPr id="902150" name="Text Box 6"/>
            <p:cNvSpPr txBox="1">
              <a:spLocks noChangeArrowheads="1"/>
            </p:cNvSpPr>
            <p:nvPr/>
          </p:nvSpPr>
          <p:spPr bwMode="auto">
            <a:xfrm>
              <a:off x="6858000" y="4724400"/>
              <a:ext cx="6350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7" tIns="45704" rIns="91407" bIns="45704">
              <a:spAutoFit/>
            </a:bodyPr>
            <a:lstStyle/>
            <a:p>
              <a:r>
                <a:rPr lang="en-US" sz="2000" dirty="0"/>
                <a:t>Path</a:t>
              </a:r>
            </a:p>
          </p:txBody>
        </p:sp>
      </p:grp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685800" y="15240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4" rIns="91407" bIns="4570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tx1"/>
                </a:solidFill>
              </a:rPr>
              <a:t>Temperature Evolution</a:t>
            </a:r>
          </a:p>
        </p:txBody>
      </p:sp>
      <p:pic>
        <p:nvPicPr>
          <p:cNvPr id="51208" name="Picture 11" descr="proton dredle labe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1371600"/>
            <a:ext cx="2795588" cy="1879600"/>
          </a:xfrm>
          <a:noFill/>
          <a:ln>
            <a:miter lim="800000"/>
            <a:headEnd/>
            <a:tailEnd/>
          </a:ln>
        </p:spPr>
      </p:pic>
      <p:sp>
        <p:nvSpPr>
          <p:cNvPr id="51209" name="Rectangle 12"/>
          <p:cNvSpPr>
            <a:spLocks noChangeArrowheads="1"/>
          </p:cNvSpPr>
          <p:nvPr/>
        </p:nvSpPr>
        <p:spPr bwMode="auto">
          <a:xfrm>
            <a:off x="2895600" y="6088589"/>
            <a:ext cx="6478566" cy="76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7" tIns="45704" rIns="91407" bIns="45704" anchor="ctr">
            <a:spAutoFit/>
          </a:bodyPr>
          <a:lstStyle/>
          <a:p>
            <a:pPr algn="l"/>
            <a:r>
              <a:rPr lang="en-US" sz="2000" dirty="0" err="1" smtClean="0"/>
              <a:t>Kolandaivelu</a:t>
            </a:r>
            <a:r>
              <a:rPr lang="en-US" sz="2000" dirty="0" smtClean="0"/>
              <a:t>, </a:t>
            </a:r>
            <a:r>
              <a:rPr lang="en-US" sz="2000" dirty="0" err="1" smtClean="0"/>
              <a:t>Halperin</a:t>
            </a:r>
            <a:r>
              <a:rPr lang="en-US" sz="2000" dirty="0" smtClean="0"/>
              <a:t> </a:t>
            </a:r>
            <a:r>
              <a:rPr lang="en-US" sz="2000" dirty="0"/>
              <a:t>et al: </a:t>
            </a:r>
            <a:r>
              <a:rPr lang="en-US" sz="2000" i="1" dirty="0" err="1"/>
              <a:t>Circ</a:t>
            </a:r>
            <a:r>
              <a:rPr lang="en-US" sz="2000" i="1" dirty="0"/>
              <a:t> </a:t>
            </a:r>
            <a:r>
              <a:rPr lang="en-US" sz="2000" i="1" dirty="0" smtClean="0"/>
              <a:t>A&amp;E.</a:t>
            </a:r>
            <a:r>
              <a:rPr lang="en-US" sz="2000" dirty="0" smtClean="0"/>
              <a:t> </a:t>
            </a:r>
            <a:r>
              <a:rPr lang="en-US" sz="2000" dirty="0"/>
              <a:t>2010;3(5):521-9.</a:t>
            </a:r>
            <a:r>
              <a:rPr lang="en-US" dirty="0"/>
              <a:t> </a:t>
            </a:r>
          </a:p>
        </p:txBody>
      </p:sp>
      <p:pic>
        <p:nvPicPr>
          <p:cNvPr id="3" name="Thermo shortened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12535" r="12332"/>
          <a:stretch/>
        </p:blipFill>
        <p:spPr>
          <a:xfrm>
            <a:off x="640080" y="2337479"/>
            <a:ext cx="3877056" cy="3784283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912" y="3352800"/>
            <a:ext cx="1666875" cy="214446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13625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Transition to Routine Clinical Use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447800"/>
            <a:ext cx="8229600" cy="4525963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Dedicated 1.5T MRI interventional scanner </a:t>
            </a:r>
          </a:p>
          <a:p>
            <a:r>
              <a:rPr lang="en-US" dirty="0" smtClean="0"/>
              <a:t>MRI compatibility of catheters and EP equipment completed – IEC60601 passed</a:t>
            </a:r>
          </a:p>
          <a:p>
            <a:r>
              <a:rPr lang="en-US" dirty="0" smtClean="0"/>
              <a:t>Clinical grade catheter construction underway</a:t>
            </a:r>
          </a:p>
          <a:p>
            <a:pPr lvl="1"/>
            <a:r>
              <a:rPr lang="en-US" dirty="0" smtClean="0"/>
              <a:t>Dedicated manufacturing facility on site</a:t>
            </a:r>
          </a:p>
          <a:p>
            <a:pPr lvl="1"/>
            <a:r>
              <a:rPr lang="en-US" dirty="0" smtClean="0"/>
              <a:t>Validation with biocompatibility completed</a:t>
            </a:r>
          </a:p>
          <a:p>
            <a:r>
              <a:rPr lang="en-US" dirty="0" smtClean="0"/>
              <a:t>Pre-IDE meetings: March 2011, March 2013: </a:t>
            </a:r>
          </a:p>
          <a:p>
            <a:pPr lvl="1"/>
            <a:r>
              <a:rPr lang="en-US" dirty="0" smtClean="0"/>
              <a:t>15 issues noted by FDA</a:t>
            </a:r>
          </a:p>
          <a:p>
            <a:r>
              <a:rPr lang="en-US" dirty="0" smtClean="0"/>
              <a:t>Issues resolved: IDE pending 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304800"/>
            <a:ext cx="3695700" cy="468313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Investigators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14400"/>
            <a:ext cx="4411663" cy="5791200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284163" indent="-182880">
              <a:lnSpc>
                <a:spcPct val="90000"/>
              </a:lnSpc>
              <a:buFontTx/>
              <a:buNone/>
            </a:pPr>
            <a:r>
              <a:rPr lang="en-US" dirty="0" smtClean="0"/>
              <a:t>		</a:t>
            </a:r>
          </a:p>
          <a:p>
            <a:pPr marL="284163" indent="-182880">
              <a:lnSpc>
                <a:spcPct val="80000"/>
              </a:lnSpc>
            </a:pPr>
            <a:r>
              <a:rPr lang="en-US" sz="2000" dirty="0" smtClean="0"/>
              <a:t>Hiroshi Ashikaga</a:t>
            </a:r>
          </a:p>
          <a:p>
            <a:pPr marL="284163" indent="-182880">
              <a:lnSpc>
                <a:spcPct val="80000"/>
              </a:lnSpc>
            </a:pPr>
            <a:r>
              <a:rPr lang="en-US" sz="2000" dirty="0" err="1" smtClean="0"/>
              <a:t>Ergin</a:t>
            </a:r>
            <a:r>
              <a:rPr lang="en-US" sz="2000" dirty="0" smtClean="0"/>
              <a:t> </a:t>
            </a:r>
            <a:r>
              <a:rPr lang="en-US" sz="2000" dirty="0" err="1" smtClean="0"/>
              <a:t>Atalar</a:t>
            </a:r>
            <a:r>
              <a:rPr lang="en-US" sz="2000" dirty="0" smtClean="0"/>
              <a:t> </a:t>
            </a:r>
          </a:p>
          <a:p>
            <a:pPr marL="284163" indent="-182880">
              <a:lnSpc>
                <a:spcPct val="80000"/>
              </a:lnSpc>
            </a:pPr>
            <a:r>
              <a:rPr lang="en-US" sz="2000" dirty="0" smtClean="0"/>
              <a:t>Roy </a:t>
            </a:r>
            <a:r>
              <a:rPr lang="en-US" sz="2000" dirty="0" err="1" smtClean="0"/>
              <a:t>Beinart</a:t>
            </a:r>
            <a:endParaRPr lang="en-US" sz="2000" dirty="0" smtClean="0"/>
          </a:p>
          <a:p>
            <a:pPr marL="284163" indent="-182880">
              <a:lnSpc>
                <a:spcPct val="80000"/>
              </a:lnSpc>
            </a:pPr>
            <a:r>
              <a:rPr lang="en-US" sz="2000" dirty="0" smtClean="0"/>
              <a:t>Ronald Berger</a:t>
            </a:r>
          </a:p>
          <a:p>
            <a:pPr marL="284163" indent="-182880">
              <a:lnSpc>
                <a:spcPct val="80000"/>
              </a:lnSpc>
            </a:pPr>
            <a:r>
              <a:rPr lang="en-US" sz="2000" dirty="0" smtClean="0"/>
              <a:t>David </a:t>
            </a:r>
            <a:r>
              <a:rPr lang="en-US" sz="2000" dirty="0" err="1" smtClean="0"/>
              <a:t>Bluemke</a:t>
            </a:r>
            <a:r>
              <a:rPr lang="en-US" sz="2000" dirty="0" smtClean="0"/>
              <a:t> </a:t>
            </a:r>
          </a:p>
          <a:p>
            <a:pPr marL="284163" indent="-182880">
              <a:lnSpc>
                <a:spcPct val="80000"/>
              </a:lnSpc>
            </a:pPr>
            <a:r>
              <a:rPr lang="en-US" sz="2000" dirty="0" smtClean="0"/>
              <a:t>Paul </a:t>
            </a:r>
            <a:r>
              <a:rPr lang="en-US" sz="2000" dirty="0" err="1" smtClean="0"/>
              <a:t>Bottomley</a:t>
            </a:r>
            <a:r>
              <a:rPr lang="en-US" sz="2000" dirty="0" smtClean="0"/>
              <a:t> </a:t>
            </a:r>
          </a:p>
          <a:p>
            <a:pPr marL="284163" indent="-182880">
              <a:lnSpc>
                <a:spcPct val="80000"/>
              </a:lnSpc>
            </a:pPr>
            <a:r>
              <a:rPr lang="en-US" sz="2000" dirty="0" smtClean="0"/>
              <a:t>Hugh Calkins</a:t>
            </a:r>
          </a:p>
          <a:p>
            <a:pPr marL="284163" indent="-182880">
              <a:lnSpc>
                <a:spcPct val="80000"/>
              </a:lnSpc>
            </a:pPr>
            <a:r>
              <a:rPr lang="en-US" sz="2000" dirty="0" err="1" smtClean="0"/>
              <a:t>Fady</a:t>
            </a:r>
            <a:r>
              <a:rPr lang="en-US" sz="2000" dirty="0" smtClean="0"/>
              <a:t> </a:t>
            </a:r>
            <a:r>
              <a:rPr lang="en-US" sz="2000" dirty="0" err="1" smtClean="0"/>
              <a:t>Daoud</a:t>
            </a:r>
            <a:endParaRPr lang="en-US" sz="2000" dirty="0" smtClean="0"/>
          </a:p>
          <a:p>
            <a:pPr marL="284163" indent="-182880">
              <a:lnSpc>
                <a:spcPct val="80000"/>
              </a:lnSpc>
            </a:pPr>
            <a:r>
              <a:rPr lang="en-US" sz="2000" dirty="0" err="1" smtClean="0"/>
              <a:t>Timm</a:t>
            </a:r>
            <a:r>
              <a:rPr lang="en-US" sz="2000" dirty="0" smtClean="0"/>
              <a:t> </a:t>
            </a:r>
            <a:r>
              <a:rPr lang="en-US" sz="2000" dirty="0" err="1" smtClean="0"/>
              <a:t>Dickfeld</a:t>
            </a:r>
            <a:endParaRPr lang="en-US" sz="2000" dirty="0" smtClean="0"/>
          </a:p>
          <a:p>
            <a:pPr marL="284163" indent="-182880">
              <a:lnSpc>
                <a:spcPct val="80000"/>
              </a:lnSpc>
            </a:pPr>
            <a:r>
              <a:rPr lang="en-US" sz="2000" dirty="0" err="1" smtClean="0"/>
              <a:t>Yoav</a:t>
            </a:r>
            <a:r>
              <a:rPr lang="en-US" sz="2000" dirty="0" smtClean="0"/>
              <a:t> Dori</a:t>
            </a:r>
          </a:p>
          <a:p>
            <a:pPr marL="284163" indent="-182880">
              <a:lnSpc>
                <a:spcPct val="80000"/>
              </a:lnSpc>
            </a:pPr>
            <a:r>
              <a:rPr lang="en-US" sz="2000" dirty="0" smtClean="0"/>
              <a:t>Heidi </a:t>
            </a:r>
            <a:r>
              <a:rPr lang="en-US" sz="2000" dirty="0" err="1" smtClean="0"/>
              <a:t>Estner</a:t>
            </a:r>
            <a:endParaRPr lang="en-US" sz="2000" dirty="0" smtClean="0"/>
          </a:p>
          <a:p>
            <a:pPr marL="284163" indent="-182880">
              <a:lnSpc>
                <a:spcPct val="80000"/>
              </a:lnSpc>
            </a:pPr>
            <a:r>
              <a:rPr lang="en-US" sz="2000" dirty="0" smtClean="0"/>
              <a:t>Rob Evers</a:t>
            </a:r>
          </a:p>
          <a:p>
            <a:pPr marL="284163" indent="-182880">
              <a:lnSpc>
                <a:spcPct val="80000"/>
              </a:lnSpc>
            </a:pPr>
            <a:r>
              <a:rPr lang="en-US" sz="2000" dirty="0" smtClean="0"/>
              <a:t>Owen </a:t>
            </a:r>
            <a:r>
              <a:rPr lang="en-US" sz="2000" dirty="0" err="1" smtClean="0"/>
              <a:t>Faris</a:t>
            </a:r>
            <a:endParaRPr lang="en-US" sz="2000" dirty="0" smtClean="0"/>
          </a:p>
          <a:p>
            <a:pPr marL="284163" indent="-182880">
              <a:lnSpc>
                <a:spcPct val="80000"/>
              </a:lnSpc>
            </a:pPr>
            <a:r>
              <a:rPr lang="en-US" sz="2000" dirty="0" smtClean="0"/>
              <a:t>Michael </a:t>
            </a:r>
            <a:r>
              <a:rPr lang="en-US" sz="2000" dirty="0" err="1" smtClean="0"/>
              <a:t>Guttman</a:t>
            </a:r>
            <a:endParaRPr lang="en-US" sz="2000" dirty="0" smtClean="0"/>
          </a:p>
          <a:p>
            <a:pPr marL="284163" indent="-182880">
              <a:lnSpc>
                <a:spcPct val="80000"/>
              </a:lnSpc>
            </a:pPr>
            <a:r>
              <a:rPr lang="en-US" sz="2000" dirty="0" err="1" smtClean="0"/>
              <a:t>Rozann</a:t>
            </a:r>
            <a:r>
              <a:rPr lang="en-US" sz="2000" dirty="0" smtClean="0"/>
              <a:t> Hansford</a:t>
            </a:r>
          </a:p>
          <a:p>
            <a:pPr marL="284163" indent="-182880">
              <a:lnSpc>
                <a:spcPct val="80000"/>
              </a:lnSpc>
            </a:pPr>
            <a:r>
              <a:rPr lang="en-US" sz="2000" dirty="0" smtClean="0"/>
              <a:t>Daniel </a:t>
            </a:r>
            <a:r>
              <a:rPr lang="en-US" sz="2000" dirty="0" err="1" smtClean="0"/>
              <a:t>Herzka</a:t>
            </a:r>
            <a:endParaRPr lang="en-US" sz="2000" dirty="0" smtClean="0"/>
          </a:p>
          <a:p>
            <a:pPr marL="284163" indent="-284163">
              <a:lnSpc>
                <a:spcPct val="80000"/>
              </a:lnSpc>
            </a:pPr>
            <a:r>
              <a:rPr lang="en-US" sz="2000" dirty="0" err="1" smtClean="0"/>
              <a:t>Ritsushi</a:t>
            </a:r>
            <a:r>
              <a:rPr lang="en-US" sz="2000" dirty="0" smtClean="0"/>
              <a:t> Kato</a:t>
            </a: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338138" y="533400"/>
            <a:ext cx="184150" cy="868363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 lIns="91407" tIns="45704" rIns="91407" bIns="45704">
            <a:spAutoFit/>
          </a:bodyPr>
          <a:lstStyle/>
          <a:p>
            <a:pPr algn="l">
              <a:lnSpc>
                <a:spcPct val="90000"/>
              </a:lnSpc>
            </a:pPr>
            <a:endParaRPr lang="en-US" sz="2800" b="1">
              <a:solidFill>
                <a:schemeClr val="tx1"/>
              </a:solidFill>
              <a:latin typeface="Arial" pitchFamily="34" charset="0"/>
            </a:endParaRPr>
          </a:p>
          <a:p>
            <a:pPr algn="l">
              <a:lnSpc>
                <a:spcPct val="90000"/>
              </a:lnSpc>
            </a:pPr>
            <a:endParaRPr lang="en-US" sz="2800" b="1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3048000" y="1414564"/>
            <a:ext cx="3189790" cy="5312191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square" lIns="91407" tIns="45704" rIns="91407" bIns="45704">
            <a:spAutoFit/>
          </a:bodyPr>
          <a:lstStyle/>
          <a:p>
            <a:pPr indent="-182880" algn="l">
              <a:lnSpc>
                <a:spcPct val="80000"/>
              </a:lnSpc>
              <a:spcBef>
                <a:spcPct val="20000"/>
              </a:spcBef>
              <a:buSzPct val="100000"/>
              <a:buFontTx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Lars </a:t>
            </a:r>
            <a:r>
              <a:rPr lang="en-US" sz="2000" dirty="0" err="1">
                <a:solidFill>
                  <a:schemeClr val="tx1"/>
                </a:solidFill>
              </a:rPr>
              <a:t>Lickfett</a:t>
            </a:r>
            <a:endParaRPr lang="en-US" sz="2000" dirty="0">
              <a:solidFill>
                <a:schemeClr val="tx1"/>
              </a:solidFill>
            </a:endParaRPr>
          </a:p>
          <a:p>
            <a:pPr indent="-182880" algn="l">
              <a:lnSpc>
                <a:spcPct val="80000"/>
              </a:lnSpc>
              <a:spcBef>
                <a:spcPct val="20000"/>
              </a:spcBef>
              <a:buSzPct val="100000"/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Aravindan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Kolandaivelu</a:t>
            </a:r>
            <a:endParaRPr lang="en-US" sz="2000" dirty="0">
              <a:solidFill>
                <a:schemeClr val="tx1"/>
              </a:solidFill>
            </a:endParaRPr>
          </a:p>
          <a:p>
            <a:pPr indent="-182880" algn="l">
              <a:lnSpc>
                <a:spcPct val="80000"/>
              </a:lnSpc>
              <a:spcBef>
                <a:spcPct val="20000"/>
              </a:spcBef>
              <a:buSzPct val="100000"/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Jennifer </a:t>
            </a:r>
            <a:r>
              <a:rPr lang="en-US" sz="2000" dirty="0" err="1">
                <a:solidFill>
                  <a:schemeClr val="tx1"/>
                </a:solidFill>
              </a:rPr>
              <a:t>LaCorte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 indent="-182880" algn="l">
              <a:lnSpc>
                <a:spcPct val="80000"/>
              </a:lnSpc>
              <a:spcBef>
                <a:spcPct val="20000"/>
              </a:spcBef>
              <a:buSzPct val="100000"/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Albert </a:t>
            </a:r>
            <a:r>
              <a:rPr lang="en-US" sz="2000" dirty="0" err="1">
                <a:solidFill>
                  <a:schemeClr val="tx1"/>
                </a:solidFill>
              </a:rPr>
              <a:t>Lardo</a:t>
            </a:r>
            <a:endParaRPr lang="en-US" sz="2000" dirty="0">
              <a:solidFill>
                <a:schemeClr val="tx1"/>
              </a:solidFill>
            </a:endParaRPr>
          </a:p>
          <a:p>
            <a:pPr indent="-182880" algn="l">
              <a:lnSpc>
                <a:spcPct val="80000"/>
              </a:lnSpc>
              <a:spcBef>
                <a:spcPct val="20000"/>
              </a:spcBef>
              <a:buSzPct val="100000"/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Joao </a:t>
            </a:r>
            <a:r>
              <a:rPr lang="en-US" sz="2000" dirty="0" smtClean="0">
                <a:solidFill>
                  <a:schemeClr val="tx1"/>
                </a:solidFill>
              </a:rPr>
              <a:t>Lima</a:t>
            </a:r>
          </a:p>
          <a:p>
            <a:pPr indent="-182880" algn="l">
              <a:lnSpc>
                <a:spcPct val="80000"/>
              </a:lnSpc>
              <a:spcBef>
                <a:spcPct val="20000"/>
              </a:spcBef>
              <a:buSzPct val="100000"/>
              <a:buFontTx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 John </a:t>
            </a:r>
            <a:r>
              <a:rPr lang="en-US" sz="2000" dirty="0" err="1" smtClean="0">
                <a:solidFill>
                  <a:schemeClr val="tx1"/>
                </a:solidFill>
              </a:rPr>
              <a:t>McManigle</a:t>
            </a:r>
            <a:endParaRPr lang="en-US" sz="2000" dirty="0">
              <a:solidFill>
                <a:schemeClr val="tx1"/>
              </a:solidFill>
            </a:endParaRPr>
          </a:p>
          <a:p>
            <a:pPr indent="-182880" algn="l">
              <a:lnSpc>
                <a:spcPct val="80000"/>
              </a:lnSpc>
              <a:spcBef>
                <a:spcPct val="20000"/>
              </a:spcBef>
              <a:buSzPct val="100000"/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Elliot McVeigh </a:t>
            </a:r>
          </a:p>
          <a:p>
            <a:pPr indent="-182880" algn="l">
              <a:lnSpc>
                <a:spcPct val="80000"/>
              </a:lnSpc>
              <a:spcBef>
                <a:spcPct val="20000"/>
              </a:spcBef>
              <a:buSzPct val="100000"/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Glenn </a:t>
            </a:r>
            <a:r>
              <a:rPr lang="en-US" sz="2000" dirty="0" err="1">
                <a:solidFill>
                  <a:schemeClr val="tx1"/>
                </a:solidFill>
              </a:rPr>
              <a:t>Meininger</a:t>
            </a:r>
            <a:endParaRPr lang="en-US" sz="2000" dirty="0">
              <a:solidFill>
                <a:schemeClr val="tx1"/>
              </a:solidFill>
            </a:endParaRPr>
          </a:p>
          <a:p>
            <a:pPr indent="-182880" algn="l">
              <a:lnSpc>
                <a:spcPct val="80000"/>
              </a:lnSpc>
              <a:spcBef>
                <a:spcPct val="20000"/>
              </a:spcBef>
              <a:buSzPct val="100000"/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Frank Miller</a:t>
            </a:r>
          </a:p>
          <a:p>
            <a:pPr indent="-182880" algn="l">
              <a:lnSpc>
                <a:spcPct val="80000"/>
              </a:lnSpc>
              <a:spcBef>
                <a:spcPct val="20000"/>
              </a:spcBef>
              <a:buSzPct val="100000"/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Saman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Nazarian</a:t>
            </a:r>
            <a:endParaRPr lang="en-US" sz="2000" dirty="0">
              <a:solidFill>
                <a:schemeClr val="tx1"/>
              </a:solidFill>
            </a:endParaRPr>
          </a:p>
          <a:p>
            <a:pPr indent="-182880" algn="l">
              <a:lnSpc>
                <a:spcPct val="80000"/>
              </a:lnSpc>
              <a:spcBef>
                <a:spcPct val="20000"/>
              </a:spcBef>
              <a:buSzPct val="100000"/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Nael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Osman</a:t>
            </a:r>
            <a:endParaRPr lang="en-US" sz="2000" dirty="0">
              <a:solidFill>
                <a:schemeClr val="tx1"/>
              </a:solidFill>
            </a:endParaRPr>
          </a:p>
          <a:p>
            <a:pPr indent="-182880" algn="l">
              <a:lnSpc>
                <a:spcPct val="80000"/>
              </a:lnSpc>
              <a:spcBef>
                <a:spcPct val="20000"/>
              </a:spcBef>
              <a:buSzPct val="100000"/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Ravi </a:t>
            </a:r>
            <a:r>
              <a:rPr lang="en-US" sz="2000" dirty="0" err="1">
                <a:solidFill>
                  <a:schemeClr val="tx1"/>
                </a:solidFill>
              </a:rPr>
              <a:t>Ranjan</a:t>
            </a:r>
            <a:endParaRPr lang="en-US" sz="2000" dirty="0">
              <a:solidFill>
                <a:schemeClr val="tx1"/>
              </a:solidFill>
            </a:endParaRPr>
          </a:p>
          <a:p>
            <a:pPr indent="-182880" algn="l">
              <a:lnSpc>
                <a:spcPct val="80000"/>
              </a:lnSpc>
              <a:spcBef>
                <a:spcPct val="20000"/>
              </a:spcBef>
              <a:buSzPct val="100000"/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Ariel </a:t>
            </a:r>
            <a:r>
              <a:rPr lang="en-US" sz="2000" dirty="0" err="1">
                <a:solidFill>
                  <a:schemeClr val="tx1"/>
                </a:solidFill>
              </a:rPr>
              <a:t>Roguin</a:t>
            </a:r>
            <a:endParaRPr lang="en-US" sz="2000" dirty="0">
              <a:solidFill>
                <a:schemeClr val="tx1"/>
              </a:solidFill>
            </a:endParaRPr>
          </a:p>
          <a:p>
            <a:pPr indent="-182880" algn="l">
              <a:lnSpc>
                <a:spcPct val="80000"/>
              </a:lnSpc>
              <a:spcBef>
                <a:spcPct val="20000"/>
              </a:spcBef>
              <a:buSzPct val="100000"/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Meiyappan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Solaiyappan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 indent="-182880" algn="l">
              <a:lnSpc>
                <a:spcPct val="80000"/>
              </a:lnSpc>
              <a:spcBef>
                <a:spcPct val="20000"/>
              </a:spcBef>
              <a:buSzPct val="100000"/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Robert </a:t>
            </a:r>
            <a:r>
              <a:rPr lang="en-US" sz="2000" dirty="0" err="1">
                <a:solidFill>
                  <a:schemeClr val="tx1"/>
                </a:solidFill>
              </a:rPr>
              <a:t>Susil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 indent="-182880" algn="l">
              <a:lnSpc>
                <a:spcPct val="80000"/>
              </a:lnSpc>
              <a:spcBef>
                <a:spcPct val="20000"/>
              </a:spcBef>
              <a:buSzPct val="100000"/>
              <a:buFontTx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 Natalia </a:t>
            </a:r>
            <a:r>
              <a:rPr lang="en-US" sz="2000" dirty="0" err="1">
                <a:solidFill>
                  <a:schemeClr val="tx1"/>
                </a:solidFill>
              </a:rPr>
              <a:t>Trayanova</a:t>
            </a:r>
            <a:endParaRPr lang="en-US" sz="2000" dirty="0">
              <a:solidFill>
                <a:schemeClr val="tx1"/>
              </a:solidFill>
            </a:endParaRPr>
          </a:p>
          <a:p>
            <a:pPr indent="-182880" algn="l">
              <a:lnSpc>
                <a:spcPct val="80000"/>
              </a:lnSpc>
              <a:spcBef>
                <a:spcPct val="20000"/>
              </a:spcBef>
              <a:buSzPct val="100000"/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Menekhem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Zviman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37790" y="1372043"/>
            <a:ext cx="2147191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18288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Ehud Schmidt</a:t>
            </a:r>
          </a:p>
          <a:p>
            <a:pPr marL="342900" indent="-18288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Jay Ward</a:t>
            </a:r>
          </a:p>
          <a:p>
            <a:pPr marL="342900" indent="-18288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Jared Miller</a:t>
            </a:r>
          </a:p>
          <a:p>
            <a:pPr marL="342900" indent="-18288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Susumu Tao</a:t>
            </a:r>
          </a:p>
          <a:p>
            <a:pPr marL="342900" indent="-18288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Jun Dong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342900" indent="-18288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chemeClr val="tx1"/>
                </a:solidFill>
              </a:rPr>
              <a:t>Erez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Nevo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342900" indent="-18288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Sandra </a:t>
            </a:r>
            <a:r>
              <a:rPr lang="en-US" sz="2000" dirty="0" err="1" smtClean="0">
                <a:solidFill>
                  <a:schemeClr val="tx1"/>
                </a:solidFill>
              </a:rPr>
              <a:t>Assaf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342900" indent="-18288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Diana McVeigh</a:t>
            </a:r>
          </a:p>
          <a:p>
            <a:pPr marL="342900" indent="-18288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Eric Meyer</a:t>
            </a:r>
          </a:p>
          <a:p>
            <a:pPr marL="342900" indent="-18288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Hassan </a:t>
            </a:r>
            <a:r>
              <a:rPr lang="en-US" sz="2000" dirty="0" err="1" smtClean="0">
                <a:solidFill>
                  <a:schemeClr val="tx1"/>
                </a:solidFill>
              </a:rPr>
              <a:t>Elahi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342900" indent="-18288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Sarah Fink</a:t>
            </a:r>
          </a:p>
          <a:p>
            <a:pPr marL="342900" indent="-18288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Valeria </a:t>
            </a:r>
            <a:r>
              <a:rPr lang="en-US" sz="2000" smtClean="0">
                <a:solidFill>
                  <a:schemeClr val="tx1"/>
                </a:solidFill>
              </a:rPr>
              <a:t>Weltin</a:t>
            </a:r>
            <a:endParaRPr lang="en-US" sz="2000" dirty="0"/>
          </a:p>
          <a:p>
            <a:pPr marL="342900" indent="-18288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914400" y="381000"/>
            <a:ext cx="7391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4" rIns="91407" bIns="45704" anchor="ctr"/>
          <a:lstStyle/>
          <a:p>
            <a:r>
              <a:rPr lang="en-US" sz="3200">
                <a:solidFill>
                  <a:srgbClr val="FFFF66"/>
                </a:solidFill>
                <a:latin typeface="Helvetica" pitchFamily="34" charset="0"/>
              </a:rPr>
              <a:t>Presenter Disclosure Information</a:t>
            </a:r>
            <a:endParaRPr lang="en-US"/>
          </a:p>
        </p:txBody>
      </p:sp>
      <p:sp>
        <p:nvSpPr>
          <p:cNvPr id="34819" name="Rectangle 4"/>
          <p:cNvSpPr>
            <a:spLocks noChangeArrowheads="1"/>
          </p:cNvSpPr>
          <p:nvPr/>
        </p:nvSpPr>
        <p:spPr bwMode="auto">
          <a:xfrm>
            <a:off x="1066800" y="1447800"/>
            <a:ext cx="7391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4" rIns="91407" bIns="45704" anchor="ctr"/>
          <a:lstStyle/>
          <a:p>
            <a:r>
              <a:rPr lang="en-US" sz="2000">
                <a:solidFill>
                  <a:srgbClr val="FFFF66"/>
                </a:solidFill>
                <a:latin typeface="Helvetica" pitchFamily="34" charset="0"/>
              </a:rPr>
              <a:t/>
            </a:r>
            <a:br>
              <a:rPr lang="en-US" sz="2000">
                <a:solidFill>
                  <a:srgbClr val="FFFF66"/>
                </a:solidFill>
                <a:latin typeface="Helvetica" pitchFamily="34" charset="0"/>
              </a:rPr>
            </a:br>
            <a:r>
              <a:rPr lang="en-US" sz="2000">
                <a:solidFill>
                  <a:srgbClr val="FFFF66"/>
                </a:solidFill>
                <a:latin typeface="Helvetica" pitchFamily="34" charset="0"/>
              </a:rPr>
              <a:t>The following relationships exist related to this presentation:</a:t>
            </a:r>
            <a:endParaRPr lang="en-US"/>
          </a:p>
        </p:txBody>
      </p:sp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1143000" y="2971800"/>
            <a:ext cx="7383463" cy="366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4" rIns="91407" bIns="45704"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en-US" sz="2000" i="1" dirty="0">
                <a:latin typeface="Arial Unicode MS" pitchFamily="34" charset="-128"/>
              </a:rPr>
              <a:t>Equity Interests: </a:t>
            </a:r>
            <a:r>
              <a:rPr lang="en-US" sz="2000" i="1" dirty="0" smtClean="0">
                <a:latin typeface="Arial Unicode MS" pitchFamily="34" charset="-128"/>
              </a:rPr>
              <a:t>  </a:t>
            </a:r>
            <a:r>
              <a:rPr lang="en-US" sz="2000" i="1" dirty="0" err="1" smtClean="0">
                <a:latin typeface="Arial Unicode MS" pitchFamily="34" charset="-128"/>
              </a:rPr>
              <a:t>Lexmed</a:t>
            </a:r>
            <a:r>
              <a:rPr lang="en-US" sz="2000" i="1" dirty="0">
                <a:latin typeface="Arial Unicode MS" pitchFamily="34" charset="-128"/>
              </a:rPr>
              <a:t>, MRI Interventions</a:t>
            </a:r>
          </a:p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en-US" sz="2000" i="1" dirty="0">
                <a:latin typeface="Arial Unicode MS" pitchFamily="34" charset="-128"/>
              </a:rPr>
              <a:t>Royalty Interest: </a:t>
            </a:r>
            <a:r>
              <a:rPr lang="en-US" sz="2000" i="1" dirty="0" smtClean="0">
                <a:latin typeface="Arial Unicode MS" pitchFamily="34" charset="-128"/>
              </a:rPr>
              <a:t>  </a:t>
            </a:r>
            <a:r>
              <a:rPr lang="en-US" sz="2000" i="1" dirty="0" err="1" smtClean="0">
                <a:latin typeface="Arial Unicode MS" pitchFamily="34" charset="-128"/>
              </a:rPr>
              <a:t>Imricor</a:t>
            </a:r>
            <a:endParaRPr lang="en-US" sz="2000" i="1" dirty="0">
              <a:latin typeface="Arial Unicode MS" pitchFamily="34" charset="-128"/>
            </a:endParaRPr>
          </a:p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en-US" sz="2000" i="1" dirty="0">
                <a:latin typeface="Arial Unicode MS" pitchFamily="34" charset="-128"/>
              </a:rPr>
              <a:t>(No support from these </a:t>
            </a:r>
            <a:r>
              <a:rPr lang="en-US" sz="2000" i="1" dirty="0" smtClean="0">
                <a:latin typeface="Arial Unicode MS" pitchFamily="34" charset="-128"/>
              </a:rPr>
              <a:t>companies)</a:t>
            </a:r>
            <a:endParaRPr lang="en-US" sz="2000" i="1" dirty="0">
              <a:latin typeface="Arial Unicode MS" pitchFamily="34" charset="-128"/>
            </a:endParaRPr>
          </a:p>
          <a:p>
            <a:pPr algn="l">
              <a:lnSpc>
                <a:spcPct val="80000"/>
              </a:lnSpc>
              <a:spcBef>
                <a:spcPct val="20000"/>
              </a:spcBef>
            </a:pPr>
            <a:endParaRPr lang="en-US" sz="2000" i="1" dirty="0" smtClean="0">
              <a:latin typeface="Arial Unicode MS" pitchFamily="34" charset="-128"/>
            </a:endParaRPr>
          </a:p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en-US" sz="2000" i="1" dirty="0" smtClean="0">
                <a:latin typeface="Arial Unicode MS" pitchFamily="34" charset="-128"/>
              </a:rPr>
              <a:t>Grant </a:t>
            </a:r>
            <a:r>
              <a:rPr lang="en-US" sz="2000" i="1" dirty="0">
                <a:latin typeface="Arial Unicode MS" pitchFamily="34" charset="-128"/>
              </a:rPr>
              <a:t>Support:  </a:t>
            </a:r>
            <a:r>
              <a:rPr lang="en-US" sz="2000" i="1" dirty="0" smtClean="0">
                <a:latin typeface="Arial Unicode MS" pitchFamily="34" charset="-128"/>
              </a:rPr>
              <a:t>  R01</a:t>
            </a:r>
            <a:r>
              <a:rPr lang="en-US" sz="2000" i="1" dirty="0" smtClean="0">
                <a:latin typeface="Arial Unicode MS" pitchFamily="34" charset="-128"/>
                <a:cs typeface="Times New Roman" pitchFamily="18" charset="0"/>
              </a:rPr>
              <a:t> </a:t>
            </a:r>
            <a:r>
              <a:rPr lang="en-US" sz="20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HL094610</a:t>
            </a: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R01 HL064795,</a:t>
            </a:r>
          </a:p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en-US" sz="2000" i="1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		  </a:t>
            </a:r>
            <a:r>
              <a:rPr lang="en-US" sz="2000" i="1" dirty="0" err="1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Zoll</a:t>
            </a:r>
            <a:r>
              <a:rPr lang="en-US" sz="2000" i="1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Circulation</a:t>
            </a:r>
            <a:endParaRPr lang="en-US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l">
              <a:lnSpc>
                <a:spcPct val="80000"/>
              </a:lnSpc>
              <a:spcBef>
                <a:spcPct val="20000"/>
              </a:spcBef>
            </a:pPr>
            <a:endParaRPr lang="en-US" sz="2000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en-US" sz="2000" i="1" dirty="0">
                <a:latin typeface="Arial Unicode MS" pitchFamily="34" charset="-128"/>
                <a:cs typeface="Times New Roman" pitchFamily="18" charset="0"/>
              </a:rPr>
              <a:t>Consulting Fees:</a:t>
            </a:r>
            <a:r>
              <a:rPr lang="en-US" sz="2000" i="1" dirty="0">
                <a:latin typeface="Arial Unicode MS" pitchFamily="34" charset="-128"/>
              </a:rPr>
              <a:t> </a:t>
            </a:r>
            <a:r>
              <a:rPr lang="en-US" sz="2000" i="1" dirty="0" err="1">
                <a:latin typeface="Arial Unicode MS" pitchFamily="34" charset="-128"/>
              </a:rPr>
              <a:t>Zoll</a:t>
            </a:r>
            <a:r>
              <a:rPr lang="en-US" sz="2000" i="1" dirty="0">
                <a:latin typeface="Arial Unicode MS" pitchFamily="34" charset="-128"/>
              </a:rPr>
              <a:t> Circulation </a:t>
            </a:r>
            <a:endParaRPr lang="en-US" sz="2000" i="1" dirty="0" smtClean="0">
              <a:latin typeface="Arial Unicode MS" pitchFamily="34" charset="-128"/>
            </a:endParaRPr>
          </a:p>
          <a:p>
            <a:pPr algn="l">
              <a:lnSpc>
                <a:spcPct val="80000"/>
              </a:lnSpc>
              <a:spcBef>
                <a:spcPct val="20000"/>
              </a:spcBef>
            </a:pPr>
            <a:endParaRPr lang="en-US" sz="2000" dirty="0" smtClean="0">
              <a:latin typeface="Arial Unicode MS" pitchFamily="34" charset="-128"/>
            </a:endParaRPr>
          </a:p>
          <a:p>
            <a:pPr algn="l">
              <a:lnSpc>
                <a:spcPct val="80000"/>
              </a:lnSpc>
              <a:spcBef>
                <a:spcPct val="20000"/>
              </a:spcBef>
            </a:pPr>
            <a:endParaRPr lang="en-US" sz="2000" dirty="0">
              <a:latin typeface="Arial Unicode MS" pitchFamily="34" charset="-128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dirty="0">
                <a:latin typeface="Arial Unicode MS" pitchFamily="34" charset="-128"/>
              </a:rPr>
              <a:t>Off label use: Imaging of patient with implanted devices, </a:t>
            </a:r>
            <a:r>
              <a:rPr lang="en-US" sz="2000" dirty="0" err="1">
                <a:latin typeface="Arial Unicode MS" pitchFamily="34" charset="-128"/>
              </a:rPr>
              <a:t>Gd</a:t>
            </a:r>
            <a:r>
              <a:rPr lang="en-US" sz="2000" dirty="0">
                <a:latin typeface="Arial Unicode MS" pitchFamily="34" charset="-128"/>
              </a:rPr>
              <a:t> for cardiac studies. </a:t>
            </a:r>
            <a:endParaRPr lang="en-US" i="1" dirty="0">
              <a:solidFill>
                <a:srgbClr val="FFFF66"/>
              </a:solidFill>
              <a:latin typeface="Helvetica" pitchFamily="34" charset="0"/>
            </a:endParaRPr>
          </a:p>
        </p:txBody>
      </p:sp>
      <p:sp>
        <p:nvSpPr>
          <p:cNvPr id="34821" name="Line 6"/>
          <p:cNvSpPr>
            <a:spLocks noChangeShapeType="1"/>
          </p:cNvSpPr>
          <p:nvPr/>
        </p:nvSpPr>
        <p:spPr bwMode="auto">
          <a:xfrm>
            <a:off x="0" y="1371600"/>
            <a:ext cx="86868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</p:spPr>
        <p:txBody>
          <a:bodyPr lIns="91407" tIns="45704" rIns="91407" bIns="45704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36653"/>
            <a:ext cx="8991600" cy="1143000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3600" dirty="0"/>
              <a:t>Initial </a:t>
            </a:r>
            <a:r>
              <a:rPr lang="en-US" sz="3600" dirty="0" smtClean="0"/>
              <a:t>Human Studies </a:t>
            </a:r>
            <a:r>
              <a:rPr lang="en-US" sz="3600" dirty="0"/>
              <a:t>with Non-magnetic Catheters</a:t>
            </a:r>
            <a:r>
              <a:rPr lang="en-US" sz="3600" dirty="0" smtClean="0"/>
              <a:t>:</a:t>
            </a:r>
            <a:r>
              <a:rPr lang="en-US" dirty="0" smtClean="0"/>
              <a:t> </a:t>
            </a:r>
            <a:r>
              <a:rPr lang="en-US" sz="3600" dirty="0"/>
              <a:t>No heat mitigation – Very Low SAR </a:t>
            </a:r>
            <a:endParaRPr lang="en-US" dirty="0" smtClean="0"/>
          </a:p>
        </p:txBody>
      </p:sp>
      <p:pic>
        <p:nvPicPr>
          <p:cNvPr id="67587" name="Picture 3" descr="Manipulating Cathet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447800"/>
            <a:ext cx="36734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7" cstate="print">
            <a:grayscl/>
          </a:blip>
          <a:srcRect l="44949" t="49176" r="17979"/>
          <a:stretch>
            <a:fillRect/>
          </a:stretch>
        </p:blipFill>
        <p:spPr bwMode="auto">
          <a:xfrm>
            <a:off x="3962400" y="5486400"/>
            <a:ext cx="48006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Rectangle 6"/>
          <p:cNvSpPr>
            <a:spLocks noChangeArrowheads="1"/>
          </p:cNvSpPr>
          <p:nvPr/>
        </p:nvSpPr>
        <p:spPr bwMode="auto">
          <a:xfrm>
            <a:off x="609600" y="5764213"/>
            <a:ext cx="30210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7" tIns="45704" rIns="91407" bIns="45704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/>
              <a:t>Nazarian et al: Circulation. </a:t>
            </a:r>
          </a:p>
          <a:p>
            <a:pPr algn="l">
              <a:lnSpc>
                <a:spcPct val="50000"/>
              </a:lnSpc>
            </a:pPr>
            <a:r>
              <a:rPr lang="en-US" sz="1800"/>
              <a:t>2008 Jul 15;118(3):223-9</a:t>
            </a:r>
            <a:r>
              <a:rPr lang="en-US" sz="4000"/>
              <a:t> </a:t>
            </a:r>
          </a:p>
        </p:txBody>
      </p:sp>
      <p:pic>
        <p:nvPicPr>
          <p:cNvPr id="1211399" name="Human-03.wm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9600" y="1447800"/>
            <a:ext cx="3886200" cy="3886200"/>
          </a:xfrm>
          <a:noFill/>
          <a:ln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974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83" fill="hold"/>
                                        <p:tgtEl>
                                          <p:spTgt spid="12113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1139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11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113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139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991600" cy="5410200"/>
          </a:xfrm>
        </p:spPr>
        <p:txBody>
          <a:bodyPr/>
          <a:lstStyle/>
          <a:p>
            <a:r>
              <a:rPr lang="en-US" dirty="0" smtClean="0"/>
              <a:t>Comparable (or better) capabilities as standard lab:</a:t>
            </a:r>
          </a:p>
          <a:p>
            <a:pPr lvl="1"/>
            <a:r>
              <a:rPr lang="en-US" dirty="0" smtClean="0"/>
              <a:t>Catheter navigation  (St Jude </a:t>
            </a:r>
            <a:r>
              <a:rPr lang="en-US" dirty="0" err="1" smtClean="0"/>
              <a:t>Ensite</a:t>
            </a:r>
            <a:r>
              <a:rPr lang="en-US" dirty="0" smtClean="0"/>
              <a:t> </a:t>
            </a:r>
            <a:r>
              <a:rPr lang="en-US" dirty="0" err="1" smtClean="0"/>
              <a:t>Navx</a:t>
            </a:r>
            <a:r>
              <a:rPr lang="en-US" dirty="0" smtClean="0"/>
              <a:t> + MRI))</a:t>
            </a:r>
          </a:p>
          <a:p>
            <a:pPr lvl="1"/>
            <a:r>
              <a:rPr lang="en-US" dirty="0" err="1" smtClean="0"/>
              <a:t>Electrogram</a:t>
            </a:r>
            <a:r>
              <a:rPr lang="en-US" dirty="0" smtClean="0"/>
              <a:t> and ECG acquisition (</a:t>
            </a:r>
            <a:r>
              <a:rPr lang="en-US" dirty="0" err="1" smtClean="0"/>
              <a:t>Cardiolab</a:t>
            </a:r>
            <a:r>
              <a:rPr lang="en-US" dirty="0" smtClean="0"/>
              <a:t>, </a:t>
            </a:r>
            <a:r>
              <a:rPr lang="en-US" dirty="0" err="1" smtClean="0"/>
              <a:t>MiRTLE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Pacing and Ablation (EP4, </a:t>
            </a:r>
            <a:r>
              <a:rPr lang="en-US" dirty="0" err="1" smtClean="0"/>
              <a:t>Micropace</a:t>
            </a:r>
            <a:r>
              <a:rPr lang="en-US" dirty="0" smtClean="0"/>
              <a:t> and IBI)</a:t>
            </a:r>
          </a:p>
          <a:p>
            <a:pPr lvl="1"/>
            <a:r>
              <a:rPr lang="en-US" dirty="0" smtClean="0"/>
              <a:t>Defibrillation (in the MRI scanner)</a:t>
            </a:r>
          </a:p>
          <a:p>
            <a:r>
              <a:rPr lang="en-US" dirty="0" smtClean="0"/>
              <a:t>Real time MRI </a:t>
            </a:r>
            <a:r>
              <a:rPr lang="en-US" dirty="0" err="1" smtClean="0"/>
              <a:t>thermography</a:t>
            </a:r>
            <a:r>
              <a:rPr lang="en-US" dirty="0" smtClean="0"/>
              <a:t> – lesion formation</a:t>
            </a:r>
          </a:p>
          <a:p>
            <a:r>
              <a:rPr lang="en-US" dirty="0" err="1" smtClean="0"/>
              <a:t>Intraprocedural</a:t>
            </a:r>
            <a:r>
              <a:rPr lang="en-US" dirty="0" smtClean="0"/>
              <a:t> MR imaging for assessing:</a:t>
            </a:r>
          </a:p>
          <a:p>
            <a:pPr lvl="1"/>
            <a:r>
              <a:rPr lang="en-US" dirty="0" smtClean="0"/>
              <a:t>Accuracy of navigation</a:t>
            </a:r>
          </a:p>
          <a:p>
            <a:pPr lvl="1"/>
            <a:r>
              <a:rPr lang="en-US" dirty="0" smtClean="0"/>
              <a:t>Complications</a:t>
            </a:r>
          </a:p>
          <a:p>
            <a:pPr lvl="1"/>
            <a:r>
              <a:rPr lang="en-US" dirty="0" smtClean="0"/>
              <a:t>Formation and completeness of ablation lesions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33400"/>
            <a:ext cx="87630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600" dirty="0"/>
              <a:t>MRI </a:t>
            </a:r>
            <a:r>
              <a:rPr lang="en-US" sz="3600" dirty="0" smtClean="0"/>
              <a:t>Compatible Irrigated Ablation Catheter</a:t>
            </a:r>
            <a:endParaRPr lang="en-US" sz="3600" dirty="0"/>
          </a:p>
        </p:txBody>
      </p:sp>
      <p:pic>
        <p:nvPicPr>
          <p:cNvPr id="986118" name="Picture 6" descr="Catheter in split di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4876800"/>
            <a:ext cx="1981200" cy="1485900"/>
          </a:xfrm>
          <a:prstGeom prst="rect">
            <a:avLst/>
          </a:prstGeom>
          <a:noFill/>
        </p:spPr>
      </p:pic>
      <p:sp>
        <p:nvSpPr>
          <p:cNvPr id="986120" name="Rectangle 8"/>
          <p:cNvSpPr>
            <a:spLocks noChangeArrowheads="1"/>
          </p:cNvSpPr>
          <p:nvPr/>
        </p:nvSpPr>
        <p:spPr bwMode="auto">
          <a:xfrm>
            <a:off x="4724400" y="1676400"/>
            <a:ext cx="4572000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MRI Compatibility</a:t>
            </a:r>
          </a:p>
          <a:p>
            <a:pPr lvl="1" algn="l"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 Non Magnetic Materials</a:t>
            </a:r>
          </a:p>
          <a:p>
            <a:pPr lvl="1" algn="l"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 Heating </a:t>
            </a:r>
            <a:r>
              <a:rPr lang="en-US" sz="2000" dirty="0" smtClean="0">
                <a:solidFill>
                  <a:schemeClr val="tx1"/>
                </a:solidFill>
              </a:rPr>
              <a:t>Suppression - filters</a:t>
            </a:r>
            <a:endParaRPr lang="en-US" sz="2000" dirty="0">
              <a:solidFill>
                <a:schemeClr val="tx1"/>
              </a:solidFill>
            </a:endParaRPr>
          </a:p>
          <a:p>
            <a:pPr algn="l">
              <a:spcBef>
                <a:spcPct val="30000"/>
              </a:spcBef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 </a:t>
            </a:r>
            <a:r>
              <a:rPr lang="en-US" sz="2000" dirty="0" smtClean="0">
                <a:solidFill>
                  <a:schemeClr val="tx1"/>
                </a:solidFill>
              </a:rPr>
              <a:t>Irrigated Tip – Up to 60 ml/min</a:t>
            </a:r>
            <a:endParaRPr lang="en-US" sz="2000" dirty="0">
              <a:solidFill>
                <a:schemeClr val="tx1"/>
              </a:solidFill>
            </a:endParaRPr>
          </a:p>
          <a:p>
            <a:pPr algn="l">
              <a:spcBef>
                <a:spcPct val="30000"/>
              </a:spcBef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 </a:t>
            </a:r>
            <a:r>
              <a:rPr lang="en-US" sz="2000" dirty="0" smtClean="0">
                <a:solidFill>
                  <a:schemeClr val="tx1"/>
                </a:solidFill>
              </a:rPr>
              <a:t>MRI Tracking coil</a:t>
            </a:r>
            <a:endParaRPr lang="en-US" sz="2000" dirty="0">
              <a:solidFill>
                <a:schemeClr val="tx1"/>
              </a:solidFill>
            </a:endParaRPr>
          </a:p>
          <a:p>
            <a:pPr algn="l">
              <a:spcBef>
                <a:spcPct val="30000"/>
              </a:spcBef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Standard Catheter Construction</a:t>
            </a:r>
            <a:endParaRPr lang="en-US" sz="2000" dirty="0">
              <a:solidFill>
                <a:schemeClr val="tx1"/>
              </a:solidFill>
            </a:endParaRPr>
          </a:p>
          <a:p>
            <a:pPr lvl="1" algn="l"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 Biocompatible Materials</a:t>
            </a:r>
          </a:p>
          <a:p>
            <a:pPr lvl="2" algn="l"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Gold </a:t>
            </a:r>
            <a:r>
              <a:rPr lang="en-US" sz="2000" dirty="0">
                <a:solidFill>
                  <a:schemeClr val="tx1"/>
                </a:solidFill>
              </a:rPr>
              <a:t>electrodes</a:t>
            </a:r>
          </a:p>
          <a:p>
            <a:pPr lvl="2" algn="l"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 PEBA catheter tubes</a:t>
            </a:r>
          </a:p>
          <a:p>
            <a:pPr lvl="2" algn="l"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 </a:t>
            </a:r>
            <a:r>
              <a:rPr lang="en-US" sz="2000" dirty="0" smtClean="0">
                <a:solidFill>
                  <a:schemeClr val="tx1"/>
                </a:solidFill>
              </a:rPr>
              <a:t>PTFE guides</a:t>
            </a:r>
            <a:endParaRPr lang="en-US" sz="2000" dirty="0">
              <a:solidFill>
                <a:schemeClr val="tx1"/>
              </a:solidFill>
            </a:endParaRPr>
          </a:p>
          <a:p>
            <a:pPr lvl="2" algn="l"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 </a:t>
            </a:r>
            <a:r>
              <a:rPr lang="en-US" sz="2000" dirty="0" smtClean="0">
                <a:solidFill>
                  <a:schemeClr val="tx1"/>
                </a:solidFill>
              </a:rPr>
              <a:t>Kevlar braid</a:t>
            </a:r>
            <a:r>
              <a:rPr lang="en-US" sz="2000" dirty="0">
                <a:solidFill>
                  <a:schemeClr val="tx1"/>
                </a:solidFill>
              </a:rPr>
              <a:t>	</a:t>
            </a:r>
          </a:p>
          <a:p>
            <a:pPr lvl="2" algn="l"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 Medical Grade Adhesives </a:t>
            </a:r>
          </a:p>
          <a:p>
            <a:pPr lvl="1" algn="l"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 Standard tube welding</a:t>
            </a:r>
          </a:p>
          <a:p>
            <a:pPr lvl="1" algn="l"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 Standard electrode attachment</a:t>
            </a:r>
          </a:p>
        </p:txBody>
      </p:sp>
      <p:sp>
        <p:nvSpPr>
          <p:cNvPr id="986121" name="Text Box 9"/>
          <p:cNvSpPr txBox="1">
            <a:spLocks noChangeArrowheads="1"/>
          </p:cNvSpPr>
          <p:nvPr/>
        </p:nvSpPr>
        <p:spPr bwMode="auto">
          <a:xfrm>
            <a:off x="579112" y="6324600"/>
            <a:ext cx="13853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Catheter tip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86122" name="Rectangle 10"/>
          <p:cNvSpPr>
            <a:spLocks noChangeArrowheads="1"/>
          </p:cNvSpPr>
          <p:nvPr/>
        </p:nvSpPr>
        <p:spPr bwMode="auto">
          <a:xfrm>
            <a:off x="2622729" y="6324600"/>
            <a:ext cx="16236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Tube Welding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6" name="clip croppe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 l="5804" r="5804"/>
          <a:stretch>
            <a:fillRect/>
          </a:stretch>
        </p:blipFill>
        <p:spPr>
          <a:xfrm>
            <a:off x="274215" y="1600200"/>
            <a:ext cx="4175985" cy="3048000"/>
          </a:xfrm>
          <a:prstGeom prst="rect">
            <a:avLst/>
          </a:prstGeom>
        </p:spPr>
      </p:pic>
      <p:pic>
        <p:nvPicPr>
          <p:cNvPr id="17" name="Picture 16" descr="Irrigated Tip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" y="4876800"/>
            <a:ext cx="1863144" cy="1422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 Compatible EP Equipment</a:t>
            </a:r>
            <a:endParaRPr lang="en-US" dirty="0"/>
          </a:p>
        </p:txBody>
      </p:sp>
      <p:pic>
        <p:nvPicPr>
          <p:cNvPr id="75778" name="Picture 2" descr="C:\Backup_Zip\GRANT\MRI CT BRP Renewal\Images\EP System labels cro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524000"/>
            <a:ext cx="3679013" cy="513410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Artifact Suppression 12 lead ECG </a:t>
            </a:r>
            <a:r>
              <a:rPr lang="en-US" sz="4000" dirty="0" err="1" smtClean="0"/>
              <a:t>MiRTLE</a:t>
            </a:r>
            <a:r>
              <a:rPr lang="en-US" sz="4000" dirty="0" smtClean="0"/>
              <a:t>:</a:t>
            </a:r>
            <a:r>
              <a:rPr lang="en-US" dirty="0" smtClean="0"/>
              <a:t> </a:t>
            </a:r>
            <a:r>
              <a:rPr lang="en-US" sz="2400" dirty="0" smtClean="0"/>
              <a:t>Gates out the gradient induced noise using VCG</a:t>
            </a:r>
            <a:endParaRPr lang="en-US" dirty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638300" y="1676400"/>
            <a:ext cx="5867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Subject 3</a:t>
            </a:r>
            <a:r>
              <a:rPr kumimoji="0" lang="en-US" alt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 -  38 year old male  -  SSFP  -  </a:t>
            </a:r>
            <a:r>
              <a:rPr kumimoji="0" lang="en-US" altLang="en-US" sz="20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Skyra</a:t>
            </a:r>
            <a:r>
              <a:rPr lang="en-US" altLang="en-US" sz="20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221L-3T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0420" t="1456" r="3831" b="12285"/>
          <a:stretch/>
        </p:blipFill>
        <p:spPr>
          <a:xfrm>
            <a:off x="4876800" y="2476440"/>
            <a:ext cx="3931920" cy="2593677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4847632" y="5257800"/>
            <a:ext cx="3915368" cy="400110"/>
          </a:xfrm>
          <a:prstGeom prst="rect">
            <a:avLst/>
          </a:prstGeom>
          <a:noFill/>
          <a:ln w="1905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kumimoji="0" lang="en-US" altLang="en-US" sz="2000" b="0" i="0" u="none" strike="noStrike" cap="small" spc="200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MRI Operational</a:t>
            </a:r>
            <a:endParaRPr kumimoji="0" lang="en-US" altLang="en-US" sz="1400" b="0" i="0" u="none" strike="noStrike" cap="small" spc="200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64025" y="2390775"/>
            <a:ext cx="615950" cy="2701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50"/>
              </a:lnSpc>
            </a:pPr>
            <a:r>
              <a:rPr lang="en-US" sz="1400" dirty="0">
                <a:latin typeface="Calibri Light" panose="020F0302020204030204" pitchFamily="34" charset="0"/>
              </a:rPr>
              <a:t>I</a:t>
            </a:r>
          </a:p>
          <a:p>
            <a:pPr algn="ctr">
              <a:lnSpc>
                <a:spcPts val="1650"/>
              </a:lnSpc>
            </a:pPr>
            <a:r>
              <a:rPr lang="en-US" sz="1400" dirty="0">
                <a:latin typeface="Calibri Light" panose="020F0302020204030204" pitchFamily="34" charset="0"/>
              </a:rPr>
              <a:t>II</a:t>
            </a:r>
          </a:p>
          <a:p>
            <a:pPr algn="ctr">
              <a:lnSpc>
                <a:spcPts val="1650"/>
              </a:lnSpc>
            </a:pPr>
            <a:r>
              <a:rPr lang="en-US" sz="1400" dirty="0">
                <a:latin typeface="Calibri Light" panose="020F0302020204030204" pitchFamily="34" charset="0"/>
              </a:rPr>
              <a:t>III</a:t>
            </a:r>
          </a:p>
          <a:p>
            <a:pPr algn="ctr">
              <a:lnSpc>
                <a:spcPts val="1650"/>
              </a:lnSpc>
            </a:pPr>
            <a:r>
              <a:rPr lang="en-US" sz="1400" dirty="0" err="1">
                <a:latin typeface="Calibri Light" panose="020F0302020204030204" pitchFamily="34" charset="0"/>
              </a:rPr>
              <a:t>aVR</a:t>
            </a:r>
            <a:endParaRPr lang="en-US" sz="1400" dirty="0">
              <a:latin typeface="Calibri Light" panose="020F0302020204030204" pitchFamily="34" charset="0"/>
            </a:endParaRPr>
          </a:p>
          <a:p>
            <a:pPr algn="ctr">
              <a:lnSpc>
                <a:spcPts val="1650"/>
              </a:lnSpc>
            </a:pPr>
            <a:r>
              <a:rPr lang="en-US" sz="1400" dirty="0" err="1">
                <a:latin typeface="Calibri Light" panose="020F0302020204030204" pitchFamily="34" charset="0"/>
              </a:rPr>
              <a:t>aVL</a:t>
            </a:r>
            <a:endParaRPr lang="en-US" sz="1400" dirty="0">
              <a:latin typeface="Calibri Light" panose="020F0302020204030204" pitchFamily="34" charset="0"/>
            </a:endParaRPr>
          </a:p>
          <a:p>
            <a:pPr algn="ctr">
              <a:lnSpc>
                <a:spcPts val="1650"/>
              </a:lnSpc>
            </a:pPr>
            <a:r>
              <a:rPr lang="en-US" sz="1400" dirty="0" err="1">
                <a:latin typeface="Calibri Light" panose="020F0302020204030204" pitchFamily="34" charset="0"/>
              </a:rPr>
              <a:t>aVF</a:t>
            </a:r>
            <a:endParaRPr lang="en-US" sz="1400" dirty="0">
              <a:latin typeface="Calibri Light" panose="020F0302020204030204" pitchFamily="34" charset="0"/>
            </a:endParaRPr>
          </a:p>
          <a:p>
            <a:pPr algn="ctr">
              <a:lnSpc>
                <a:spcPts val="1650"/>
              </a:lnSpc>
            </a:pPr>
            <a:r>
              <a:rPr lang="en-US" sz="1400" dirty="0">
                <a:latin typeface="Calibri Light" panose="020F0302020204030204" pitchFamily="34" charset="0"/>
              </a:rPr>
              <a:t>V1</a:t>
            </a:r>
          </a:p>
          <a:p>
            <a:pPr algn="ctr">
              <a:lnSpc>
                <a:spcPts val="1650"/>
              </a:lnSpc>
            </a:pPr>
            <a:r>
              <a:rPr lang="en-US" sz="1400" dirty="0">
                <a:latin typeface="Calibri Light" panose="020F0302020204030204" pitchFamily="34" charset="0"/>
              </a:rPr>
              <a:t>V2</a:t>
            </a:r>
          </a:p>
          <a:p>
            <a:pPr algn="ctr">
              <a:lnSpc>
                <a:spcPts val="1650"/>
              </a:lnSpc>
            </a:pPr>
            <a:r>
              <a:rPr lang="en-US" sz="1400" dirty="0">
                <a:latin typeface="Calibri Light" panose="020F0302020204030204" pitchFamily="34" charset="0"/>
              </a:rPr>
              <a:t>V3</a:t>
            </a:r>
          </a:p>
          <a:p>
            <a:pPr algn="ctr">
              <a:lnSpc>
                <a:spcPts val="1650"/>
              </a:lnSpc>
            </a:pPr>
            <a:r>
              <a:rPr lang="en-US" sz="1400" dirty="0">
                <a:latin typeface="Calibri Light" panose="020F0302020204030204" pitchFamily="34" charset="0"/>
              </a:rPr>
              <a:t>V4</a:t>
            </a:r>
          </a:p>
          <a:p>
            <a:pPr algn="ctr">
              <a:lnSpc>
                <a:spcPts val="1650"/>
              </a:lnSpc>
            </a:pPr>
            <a:r>
              <a:rPr lang="en-US" sz="1400" dirty="0">
                <a:latin typeface="Calibri Light" panose="020F0302020204030204" pitchFamily="34" charset="0"/>
              </a:rPr>
              <a:t>V5</a:t>
            </a:r>
          </a:p>
          <a:p>
            <a:pPr algn="ctr">
              <a:lnSpc>
                <a:spcPts val="1650"/>
              </a:lnSpc>
            </a:pPr>
            <a:r>
              <a:rPr lang="en-US" sz="1400" dirty="0">
                <a:latin typeface="Calibri Light" panose="020F0302020204030204" pitchFamily="34" charset="0"/>
              </a:rPr>
              <a:t>V6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r="28008"/>
          <a:stretch/>
        </p:blipFill>
        <p:spPr>
          <a:xfrm>
            <a:off x="50914" y="2390775"/>
            <a:ext cx="4213111" cy="3291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62316" y="5788966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MiRTLE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0303" y="5702660"/>
            <a:ext cx="24000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↑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MRI Operational</a:t>
            </a:r>
          </a:p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MiRTLE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Off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914" y="1414790"/>
            <a:ext cx="1324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Jay Ward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451985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 Scanner Room</a:t>
            </a:r>
            <a:endParaRPr lang="en-US" dirty="0"/>
          </a:p>
        </p:txBody>
      </p:sp>
      <p:pic>
        <p:nvPicPr>
          <p:cNvPr id="22530" name="Picture 2" descr="C:\Backup_Zip\GRANT\MRI CT BRP Renewal\Images\Roy Scanner room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600200"/>
            <a:ext cx="6672134" cy="499797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8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610600" cy="1143000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EGM Mapping: </a:t>
            </a:r>
            <a:r>
              <a:rPr lang="en-US" sz="4000" dirty="0" smtClean="0"/>
              <a:t>Inside MRI Scanner </a:t>
            </a:r>
            <a:br>
              <a:rPr lang="en-US" sz="4000" dirty="0" smtClean="0"/>
            </a:br>
            <a:r>
              <a:rPr lang="en-US" sz="2800" dirty="0" smtClean="0"/>
              <a:t>MRI Compatible </a:t>
            </a:r>
            <a:r>
              <a:rPr lang="en-US" sz="2800" dirty="0" err="1" smtClean="0"/>
              <a:t>Ensite</a:t>
            </a:r>
            <a:r>
              <a:rPr lang="en-US" sz="2800" dirty="0" smtClean="0"/>
              <a:t> </a:t>
            </a:r>
            <a:r>
              <a:rPr lang="en-US" sz="2800" dirty="0" err="1" smtClean="0"/>
              <a:t>Navx</a:t>
            </a:r>
            <a:r>
              <a:rPr lang="en-US" sz="2800" dirty="0" smtClean="0"/>
              <a:t> System</a:t>
            </a:r>
            <a:endParaRPr lang="en-US" dirty="0" smtClean="0"/>
          </a:p>
        </p:txBody>
      </p:sp>
      <p:pic>
        <p:nvPicPr>
          <p:cNvPr id="4" name="LV_map4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04800" y="1476934"/>
            <a:ext cx="8610600" cy="5381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7.1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808080"/>
      </a:dk1>
      <a:lt1>
        <a:srgbClr val="FFFFFF"/>
      </a:lt1>
      <a:dk2>
        <a:srgbClr val="0000FF"/>
      </a:dk2>
      <a:lt2>
        <a:srgbClr val="FFFF99"/>
      </a:lt2>
      <a:accent1>
        <a:srgbClr val="00CC99"/>
      </a:accent1>
      <a:accent2>
        <a:srgbClr val="FFFFFF"/>
      </a:accent2>
      <a:accent3>
        <a:srgbClr val="AAAAFF"/>
      </a:accent3>
      <a:accent4>
        <a:srgbClr val="DADADA"/>
      </a:accent4>
      <a:accent5>
        <a:srgbClr val="AAE2CA"/>
      </a:accent5>
      <a:accent6>
        <a:srgbClr val="E7E7E7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6304</TotalTime>
  <Words>428</Words>
  <Application>Microsoft Office PowerPoint</Application>
  <PresentationFormat>On-screen Show (4:3)</PresentationFormat>
  <Paragraphs>156</Paragraphs>
  <Slides>14</Slides>
  <Notes>7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Blank Presentation</vt:lpstr>
      <vt:lpstr>PowerPoint Presentation</vt:lpstr>
      <vt:lpstr>PowerPoint Presentation</vt:lpstr>
      <vt:lpstr>Initial Human Studies with Non-magnetic Catheters: No heat mitigation – Very Low SAR </vt:lpstr>
      <vt:lpstr>Objectives</vt:lpstr>
      <vt:lpstr>MRI Compatible Irrigated Ablation Catheter</vt:lpstr>
      <vt:lpstr>MRI Compatible EP Equipment</vt:lpstr>
      <vt:lpstr>Artifact Suppression 12 lead ECG MiRTLE: Gates out the gradient induced noise using VCG</vt:lpstr>
      <vt:lpstr>MRI Scanner Room</vt:lpstr>
      <vt:lpstr>EGM Mapping: Inside MRI Scanner  MRI Compatible Ensite Navx System</vt:lpstr>
      <vt:lpstr>Navx Calibration</vt:lpstr>
      <vt:lpstr>Ablation of TV–IVC Isthmus  (Inside 1.5T MRI - validation with LGE and Gross) </vt:lpstr>
      <vt:lpstr>MRI Thermography  (Proton precession is temperature sensitive)</vt:lpstr>
      <vt:lpstr>Transition to Routine Clinical Use</vt:lpstr>
      <vt:lpstr>Investigators</vt:lpstr>
    </vt:vector>
  </TitlesOfParts>
  <Company>JHU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Henry Halperin</dc:creator>
  <cp:lastModifiedBy>HH Home</cp:lastModifiedBy>
  <cp:revision>956</cp:revision>
  <dcterms:created xsi:type="dcterms:W3CDTF">1999-04-19T14:41:16Z</dcterms:created>
  <dcterms:modified xsi:type="dcterms:W3CDTF">2016-02-02T00:29:01Z</dcterms:modified>
</cp:coreProperties>
</file>