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2" r:id="rId2"/>
    <p:sldId id="281" r:id="rId3"/>
    <p:sldId id="287" r:id="rId4"/>
    <p:sldId id="290" r:id="rId5"/>
    <p:sldId id="271" r:id="rId6"/>
    <p:sldId id="263" r:id="rId7"/>
    <p:sldId id="257" r:id="rId8"/>
    <p:sldId id="292" r:id="rId9"/>
    <p:sldId id="284" r:id="rId10"/>
    <p:sldId id="260" r:id="rId11"/>
    <p:sldId id="261" r:id="rId12"/>
    <p:sldId id="264" r:id="rId13"/>
    <p:sldId id="265" r:id="rId14"/>
    <p:sldId id="293" r:id="rId15"/>
    <p:sldId id="276" r:id="rId16"/>
    <p:sldId id="277" r:id="rId17"/>
    <p:sldId id="278" r:id="rId18"/>
    <p:sldId id="294" r:id="rId19"/>
    <p:sldId id="286" r:id="rId20"/>
    <p:sldId id="291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EB0E6-A42D-48C9-B322-4CA3938A2CED}" type="datetimeFigureOut">
              <a:rPr lang="en-US" smtClean="0"/>
              <a:t>2/5/17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1A664-08FB-4AB5-A6AC-F9637085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4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Resistance AND Self Esteem were cornerstones of the DARE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A664-08FB-4AB5-A6AC-F9637085C2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2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CH Sign Top of Bldg 12-07 CW p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t="44981" r="31134" b="12035"/>
          <a:stretch>
            <a:fillRect/>
          </a:stretch>
        </p:blipFill>
        <p:spPr bwMode="auto">
          <a:xfrm>
            <a:off x="0" y="1708150"/>
            <a:ext cx="9144000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1113" y="-7938"/>
            <a:ext cx="9163051" cy="2300288"/>
          </a:xfrm>
          <a:prstGeom prst="rect">
            <a:avLst/>
          </a:prstGeom>
          <a:gradFill rotWithShape="0">
            <a:gsLst>
              <a:gs pos="0">
                <a:srgbClr val="5D1226"/>
              </a:gs>
              <a:gs pos="100000">
                <a:srgbClr val="901C3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Rectangle 18"/>
          <p:cNvSpPr>
            <a:spLocks noChangeArrowheads="1"/>
          </p:cNvSpPr>
          <p:nvPr userDrawn="1"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7" name="Picture 8" descr="ch_display_horiz_cmyk_black_txt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867400"/>
            <a:ext cx="499586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1250" y="609600"/>
            <a:ext cx="6919913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49425" y="1371600"/>
            <a:ext cx="6281738" cy="83820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CAC2AD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802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67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1143000"/>
            <a:ext cx="1998662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1143000"/>
            <a:ext cx="58435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4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7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83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7850" y="2352675"/>
            <a:ext cx="39211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352675"/>
            <a:ext cx="39211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2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6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8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05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73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24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1143000"/>
            <a:ext cx="79946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7850" y="2352675"/>
            <a:ext cx="7994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12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01C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029" name="Picture 18" descr="ch_display_horiz_rev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6350"/>
            <a:ext cx="498157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04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rgbClr val="901C3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rgbClr val="901C3B"/>
          </a:solidFill>
          <a:latin typeface="Arial" charset="0"/>
          <a:ea typeface="Osaka" charset="0"/>
          <a:cs typeface="Osaka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rgbClr val="901C3B"/>
          </a:solidFill>
          <a:latin typeface="Arial" charset="0"/>
          <a:ea typeface="Osaka" charset="0"/>
          <a:cs typeface="Osaka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rgbClr val="901C3B"/>
          </a:solidFill>
          <a:latin typeface="Arial" charset="0"/>
          <a:ea typeface="Osaka" charset="0"/>
          <a:cs typeface="Osaka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rgbClr val="901C3B"/>
          </a:solidFill>
          <a:latin typeface="Arial" charset="0"/>
          <a:ea typeface="Osaka" charset="0"/>
          <a:cs typeface="Osaka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rgbClr val="901C3B"/>
          </a:solidFill>
          <a:latin typeface="Arial" charset="0"/>
          <a:ea typeface="Osaka" charset="0"/>
          <a:cs typeface="Osaka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rgbClr val="901C3B"/>
          </a:solidFill>
          <a:latin typeface="Arial" charset="0"/>
          <a:ea typeface="Osaka" charset="0"/>
          <a:cs typeface="Osaka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rgbClr val="901C3B"/>
          </a:solidFill>
          <a:latin typeface="Arial" charset="0"/>
          <a:ea typeface="Osaka" charset="0"/>
          <a:cs typeface="Osaka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rgbClr val="901C3B"/>
          </a:solidFill>
          <a:latin typeface="Arial" charset="0"/>
          <a:ea typeface="Osaka" charset="0"/>
          <a:cs typeface="Osaka" charset="0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lr>
          <a:srgbClr val="901C3B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15938" indent="-2317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~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804863" indent="-1746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3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~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430338" indent="-1682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887538" indent="-1682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344738" indent="-1682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2801938" indent="-1682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259138" indent="-1682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4.avi"/><Relationship Id="rId2" Type="http://schemas.openxmlformats.org/officeDocument/2006/relationships/video" Target="../media/media4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8.avi"/><Relationship Id="rId4" Type="http://schemas.openxmlformats.org/officeDocument/2006/relationships/video" Target="../media/media8.avi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microsoft.com/office/2007/relationships/media" Target="../media/media7.avi"/><Relationship Id="rId2" Type="http://schemas.openxmlformats.org/officeDocument/2006/relationships/video" Target="../media/media7.avi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Gateway Drug: X-Ray fused with MRI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sz="2000" dirty="0" smtClean="0"/>
              <a:t>Brent </a:t>
            </a:r>
            <a:r>
              <a:rPr lang="en-US" sz="2000" dirty="0"/>
              <a:t>M. Gordon, </a:t>
            </a:r>
            <a:r>
              <a:rPr lang="en-US" sz="2000" dirty="0" smtClean="0"/>
              <a:t>MD, FSCAI, FAAC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Assistant Professor, Division of Pediatric Cardiology</a:t>
            </a:r>
          </a:p>
          <a:p>
            <a:pPr marL="0" indent="0" algn="ctr">
              <a:buNone/>
            </a:pPr>
            <a:r>
              <a:rPr lang="en-US" sz="2000" dirty="0"/>
              <a:t>Director, Pediatric Cardiac Catheterization Laboratory</a:t>
            </a:r>
          </a:p>
          <a:p>
            <a:pPr marL="0" indent="0" algn="ctr">
              <a:buNone/>
            </a:pPr>
            <a:r>
              <a:rPr lang="en-US" sz="2000" dirty="0"/>
              <a:t>Loma Linda University Children’s Hospital</a:t>
            </a:r>
          </a:p>
          <a:p>
            <a:pPr marL="0" indent="0" algn="ctr">
              <a:buNone/>
            </a:pPr>
            <a:r>
              <a:rPr lang="en-US" sz="2000" dirty="0"/>
              <a:t>February 2</a:t>
            </a:r>
            <a:r>
              <a:rPr lang="en-US" sz="2000" baseline="30000" dirty="0"/>
              <a:t>nd</a:t>
            </a:r>
            <a:r>
              <a:rPr lang="en-US" sz="2000" dirty="0"/>
              <a:t>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9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3 year old 13 kg boy with Tetralogy of </a:t>
            </a:r>
            <a:r>
              <a:rPr lang="en-US" sz="2400" dirty="0" err="1" smtClean="0"/>
              <a:t>Fallot</a:t>
            </a:r>
            <a:r>
              <a:rPr lang="en-US" sz="2400" dirty="0" smtClean="0"/>
              <a:t>, severe pulmonary stenosis, </a:t>
            </a:r>
            <a:r>
              <a:rPr lang="en-US" sz="2400" dirty="0" err="1" smtClean="0"/>
              <a:t>quadricusp</a:t>
            </a:r>
            <a:r>
              <a:rPr lang="en-US" sz="2400" dirty="0" smtClean="0"/>
              <a:t> </a:t>
            </a:r>
            <a:r>
              <a:rPr lang="en-US" sz="2400" dirty="0"/>
              <a:t>aortic valve.</a:t>
            </a:r>
          </a:p>
          <a:p>
            <a:r>
              <a:rPr lang="en-US" sz="2400" dirty="0" smtClean="0"/>
              <a:t>s/p modified Blalock </a:t>
            </a:r>
            <a:r>
              <a:rPr lang="en-US" sz="2400" dirty="0" err="1" smtClean="0"/>
              <a:t>Taussig</a:t>
            </a:r>
            <a:r>
              <a:rPr lang="en-US" sz="2400" dirty="0" smtClean="0"/>
              <a:t> Shunt </a:t>
            </a:r>
          </a:p>
          <a:p>
            <a:r>
              <a:rPr lang="en-US" sz="2400" dirty="0" smtClean="0"/>
              <a:t>s/p complete </a:t>
            </a:r>
            <a:r>
              <a:rPr lang="en-US" sz="2400" dirty="0"/>
              <a:t>repair with </a:t>
            </a:r>
            <a:r>
              <a:rPr lang="en-US" sz="2400" dirty="0" err="1"/>
              <a:t>transannular</a:t>
            </a:r>
            <a:r>
              <a:rPr lang="en-US" sz="2400" dirty="0"/>
              <a:t> </a:t>
            </a:r>
            <a:r>
              <a:rPr lang="en-US" sz="2400" dirty="0" smtClean="0"/>
              <a:t>patch</a:t>
            </a:r>
          </a:p>
          <a:p>
            <a:r>
              <a:rPr lang="en-US" sz="2400" dirty="0" smtClean="0"/>
              <a:t>Severe RV dilation with moderately reduced systolic function</a:t>
            </a:r>
          </a:p>
          <a:p>
            <a:r>
              <a:rPr lang="en-US" sz="2400" dirty="0" smtClean="0"/>
              <a:t>Mild </a:t>
            </a:r>
            <a:r>
              <a:rPr lang="en-US" sz="2400" dirty="0"/>
              <a:t>aortic </a:t>
            </a:r>
            <a:r>
              <a:rPr lang="en-US" sz="2400" dirty="0" smtClean="0"/>
              <a:t>insufficiency</a:t>
            </a:r>
          </a:p>
          <a:p>
            <a:r>
              <a:rPr lang="en-US" sz="2400" dirty="0" smtClean="0"/>
              <a:t>Occluded bilateral femoral veins and right IJ</a:t>
            </a:r>
          </a:p>
        </p:txBody>
      </p:sp>
    </p:spTree>
    <p:extLst>
      <p:ext uri="{BB962C8B-B14F-4D97-AF65-F5344CB8AC3E}">
        <p14:creationId xmlns:p14="http://schemas.microsoft.com/office/powerpoint/2010/main" val="331616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#2 – Hybrid Pulmonary Valve Implantation</a:t>
            </a:r>
            <a:endParaRPr lang="en-US" dirty="0"/>
          </a:p>
        </p:txBody>
      </p:sp>
      <p:pic>
        <p:nvPicPr>
          <p:cNvPr id="4" name="PV Baseline3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775" y="2352675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96150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#2 – Hybrid Pulmonary Valve Implantation</a:t>
            </a:r>
            <a:endParaRPr lang="en-US" dirty="0"/>
          </a:p>
        </p:txBody>
      </p:sp>
      <p:pic>
        <p:nvPicPr>
          <p:cNvPr id="4" name="PV Aortic Root7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775" y="2352675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425628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#2 – Hybrid Pulmonary Valve Implantation</a:t>
            </a:r>
            <a:endParaRPr lang="en-US" dirty="0"/>
          </a:p>
        </p:txBody>
      </p:sp>
      <p:pic>
        <p:nvPicPr>
          <p:cNvPr id="4" name="PV BIB15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775" y="2352675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365617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#2 – Hybrid Pulmonary Valve Implantation</a:t>
            </a:r>
          </a:p>
        </p:txBody>
      </p:sp>
      <p:pic>
        <p:nvPicPr>
          <p:cNvPr id="11" name="PV Post Stent19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850" y="2449512"/>
            <a:ext cx="3921125" cy="3921125"/>
          </a:xfrm>
        </p:spPr>
      </p:pic>
      <p:pic>
        <p:nvPicPr>
          <p:cNvPr id="12" name="PV Post Valve25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1375" y="2449512"/>
            <a:ext cx="3921125" cy="3921125"/>
          </a:xfrm>
        </p:spPr>
      </p:pic>
    </p:spTree>
    <p:extLst>
      <p:ext uri="{BB962C8B-B14F-4D97-AF65-F5344CB8AC3E}">
        <p14:creationId xmlns:p14="http://schemas.microsoft.com/office/powerpoint/2010/main" val="405896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#3 </a:t>
            </a:r>
            <a:r>
              <a:rPr lang="en-US" dirty="0"/>
              <a:t>– </a:t>
            </a:r>
            <a:r>
              <a:rPr lang="en-US" dirty="0" smtClean="0"/>
              <a:t>Anomalous origin of RCA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15 year old young woman c/o chest pain with exertion</a:t>
            </a:r>
          </a:p>
          <a:p>
            <a:r>
              <a:rPr lang="en-US" sz="3200" dirty="0" smtClean="0"/>
              <a:t>Echocardiogram shows anomalous origin of RCA from left cusp</a:t>
            </a:r>
          </a:p>
          <a:p>
            <a:r>
              <a:rPr lang="en-US" sz="3200" dirty="0" smtClean="0"/>
              <a:t>Treadmill test negative</a:t>
            </a:r>
          </a:p>
          <a:p>
            <a:r>
              <a:rPr lang="en-US" sz="3200" dirty="0" smtClean="0"/>
              <a:t>Coronary CT angiogram shows possible intramural course of RCA</a:t>
            </a:r>
          </a:p>
        </p:txBody>
      </p:sp>
    </p:spTree>
    <p:extLst>
      <p:ext uri="{BB962C8B-B14F-4D97-AF65-F5344CB8AC3E}">
        <p14:creationId xmlns:p14="http://schemas.microsoft.com/office/powerpoint/2010/main" val="239256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#3 </a:t>
            </a:r>
            <a:r>
              <a:rPr lang="en-US" dirty="0"/>
              <a:t>– Anomalous origin of RCA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26936"/>
            <a:ext cx="49530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4343400" y="3581400"/>
            <a:ext cx="533400" cy="14768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4886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#3 </a:t>
            </a:r>
            <a:r>
              <a:rPr lang="en-US" dirty="0"/>
              <a:t>– Anomalous origin of RCA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Abnormal FFR with adenosine challenge</a:t>
            </a:r>
          </a:p>
          <a:p>
            <a:r>
              <a:rPr lang="en-US" sz="3200" dirty="0" smtClean="0"/>
              <a:t>Now </a:t>
            </a:r>
            <a:r>
              <a:rPr lang="en-US" sz="3200" dirty="0"/>
              <a:t>w</a:t>
            </a:r>
            <a:r>
              <a:rPr lang="en-US" sz="3200" dirty="0" smtClean="0"/>
              <a:t>hat????</a:t>
            </a:r>
          </a:p>
        </p:txBody>
      </p:sp>
    </p:spTree>
    <p:extLst>
      <p:ext uri="{BB962C8B-B14F-4D97-AF65-F5344CB8AC3E}">
        <p14:creationId xmlns:p14="http://schemas.microsoft.com/office/powerpoint/2010/main" val="168954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XFM?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Camera positioning</a:t>
            </a:r>
          </a:p>
          <a:p>
            <a:r>
              <a:rPr lang="en-US" sz="3200" dirty="0"/>
              <a:t>R</a:t>
            </a:r>
            <a:r>
              <a:rPr lang="en-US" sz="3200" dirty="0" smtClean="0"/>
              <a:t>adiation</a:t>
            </a:r>
          </a:p>
          <a:p>
            <a:r>
              <a:rPr lang="en-US" sz="3200" dirty="0" smtClean="0"/>
              <a:t>Decreased procedure time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259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</a:t>
            </a:r>
            <a:r>
              <a:rPr lang="en-US" sz="3200" dirty="0" smtClean="0"/>
              <a:t>ulmonary artery/valve interventions</a:t>
            </a:r>
          </a:p>
          <a:p>
            <a:r>
              <a:rPr lang="en-US" sz="3200" dirty="0" smtClean="0"/>
              <a:t>Mitral valve repair/replacement</a:t>
            </a:r>
          </a:p>
          <a:p>
            <a:r>
              <a:rPr lang="en-US" sz="3200" dirty="0" err="1" smtClean="0"/>
              <a:t>Perivalvar</a:t>
            </a:r>
            <a:r>
              <a:rPr lang="en-US" sz="3200" dirty="0" smtClean="0"/>
              <a:t> leaks</a:t>
            </a:r>
          </a:p>
          <a:p>
            <a:r>
              <a:rPr lang="en-US" sz="3200" dirty="0" smtClean="0"/>
              <a:t>Complex aortic arch interventions</a:t>
            </a:r>
          </a:p>
          <a:p>
            <a:r>
              <a:rPr lang="en-US" sz="3200" dirty="0" smtClean="0"/>
              <a:t>Device closure</a:t>
            </a:r>
          </a:p>
          <a:p>
            <a:r>
              <a:rPr lang="en-US" sz="3200" dirty="0" smtClean="0"/>
              <a:t>????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6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 smtClean="0"/>
          </a:p>
          <a:p>
            <a:r>
              <a:rPr lang="en-US" sz="3200" dirty="0" smtClean="0"/>
              <a:t>None relative to talk</a:t>
            </a:r>
          </a:p>
        </p:txBody>
      </p:sp>
    </p:spTree>
    <p:extLst>
      <p:ext uri="{BB962C8B-B14F-4D97-AF65-F5344CB8AC3E}">
        <p14:creationId xmlns:p14="http://schemas.microsoft.com/office/powerpoint/2010/main" val="276632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7994650" cy="685800"/>
          </a:xfrm>
        </p:spPr>
        <p:txBody>
          <a:bodyPr>
            <a:noAutofit/>
          </a:bodyPr>
          <a:lstStyle/>
          <a:p>
            <a:pPr marL="0" indent="0"/>
            <a:r>
              <a:rPr lang="en-US" sz="2800" dirty="0" smtClean="0"/>
              <a:t>DECREASE AMBIANT RADIATION EXPOSURE     </a:t>
            </a:r>
          </a:p>
        </p:txBody>
      </p:sp>
      <p:pic>
        <p:nvPicPr>
          <p:cNvPr id="4" name="Content Placeholder 3" descr="Logo_of_Drug_Abuse_Resistance_Education_(DARE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 b="65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401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5400" dirty="0" smtClean="0"/>
              <a:t>Thank you!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8478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4163" lvl="1" indent="0">
              <a:buNone/>
            </a:pPr>
            <a:r>
              <a:rPr lang="en-US" sz="2400" b="1" dirty="0"/>
              <a:t>G</a:t>
            </a:r>
            <a:r>
              <a:rPr lang="en-US" sz="2400" b="1" dirty="0" smtClean="0"/>
              <a:t>ateway</a:t>
            </a:r>
            <a:r>
              <a:rPr lang="en-US" sz="2400" dirty="0" smtClean="0"/>
              <a:t> </a:t>
            </a:r>
            <a:r>
              <a:rPr lang="en-US" sz="2400" b="1" dirty="0"/>
              <a:t>drug</a:t>
            </a:r>
            <a:r>
              <a:rPr lang="en-US" sz="2400" dirty="0"/>
              <a:t> </a:t>
            </a:r>
            <a:r>
              <a:rPr lang="en-US" sz="2400" b="1" dirty="0"/>
              <a:t>theory</a:t>
            </a:r>
            <a:r>
              <a:rPr lang="en-US" sz="2400" dirty="0"/>
              <a:t> </a:t>
            </a:r>
            <a:r>
              <a:rPr lang="en-US" sz="2400" dirty="0" smtClean="0"/>
              <a:t>states </a:t>
            </a:r>
            <a:r>
              <a:rPr lang="en-US" sz="2400" dirty="0"/>
              <a:t>that </a:t>
            </a:r>
            <a:r>
              <a:rPr lang="en-US" sz="2400" dirty="0" smtClean="0"/>
              <a:t>the use </a:t>
            </a:r>
            <a:r>
              <a:rPr lang="en-US" sz="2400" dirty="0"/>
              <a:t>of less deleterious drugs can lead to a future risk of using more dangerous hard drugs or crime. </a:t>
            </a:r>
          </a:p>
        </p:txBody>
      </p:sp>
    </p:spTree>
    <p:extLst>
      <p:ext uri="{BB962C8B-B14F-4D97-AF65-F5344CB8AC3E}">
        <p14:creationId xmlns:p14="http://schemas.microsoft.com/office/powerpoint/2010/main" val="236217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143000"/>
            <a:ext cx="7994650" cy="9906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DRUG ABUSE RESISTANCE EDUCATION</a:t>
            </a:r>
            <a:endParaRPr lang="en-US" sz="2800" dirty="0"/>
          </a:p>
        </p:txBody>
      </p:sp>
      <p:pic>
        <p:nvPicPr>
          <p:cNvPr id="4" name="Content Placeholder 3" descr="Logo_of_Drug_Abuse_Resistance_Education_(DARE)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 b="65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70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When might XFM help you perform interventions you do now, but better, and potentially enable new interventions?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508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5 month old ex 28 week twin (BW 1.3 kg) with Trisomy </a:t>
            </a:r>
            <a:r>
              <a:rPr lang="en-US" sz="2800" dirty="0"/>
              <a:t>21, </a:t>
            </a:r>
            <a:r>
              <a:rPr lang="en-US" sz="2800" dirty="0" smtClean="0"/>
              <a:t>G-tube, hypothyroidism, BPD/CLD, pulmonary hypertension</a:t>
            </a:r>
          </a:p>
          <a:p>
            <a:r>
              <a:rPr lang="en-US" sz="2800" dirty="0" smtClean="0"/>
              <a:t>DORV </a:t>
            </a:r>
            <a:r>
              <a:rPr lang="en-US" sz="2800" dirty="0"/>
              <a:t>and </a:t>
            </a:r>
            <a:r>
              <a:rPr lang="en-US" sz="2800" dirty="0" err="1" smtClean="0"/>
              <a:t>hypoplastic</a:t>
            </a:r>
            <a:r>
              <a:rPr lang="en-US" sz="2800" dirty="0" smtClean="0"/>
              <a:t> </a:t>
            </a:r>
            <a:r>
              <a:rPr lang="en-US" sz="2800" dirty="0"/>
              <a:t>mitral </a:t>
            </a:r>
            <a:r>
              <a:rPr lang="en-US" sz="2800" dirty="0" smtClean="0"/>
              <a:t>valve</a:t>
            </a:r>
          </a:p>
          <a:p>
            <a:r>
              <a:rPr lang="en-US" sz="2800" dirty="0" smtClean="0"/>
              <a:t>s/p </a:t>
            </a:r>
            <a:r>
              <a:rPr lang="en-US" sz="2800" dirty="0"/>
              <a:t>repair of DORV with </a:t>
            </a:r>
            <a:r>
              <a:rPr lang="en-US" sz="2800" dirty="0" err="1" smtClean="0"/>
              <a:t>intraventricular</a:t>
            </a:r>
            <a:r>
              <a:rPr lang="en-US" sz="2800" dirty="0" smtClean="0"/>
              <a:t> baffle</a:t>
            </a:r>
          </a:p>
          <a:p>
            <a:r>
              <a:rPr lang="en-US" sz="2800" dirty="0" smtClean="0"/>
              <a:t>Now 5.4 kg and with significant residual muscular VSD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747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#1 – VSD Closure</a:t>
            </a:r>
            <a:endParaRPr lang="en-US" dirty="0"/>
          </a:p>
        </p:txBody>
      </p:sp>
      <p:pic>
        <p:nvPicPr>
          <p:cNvPr id="4" name="VSD Pre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775" y="2352675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353463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#1 – VSD Closure</a:t>
            </a:r>
            <a:endParaRPr lang="en-US" dirty="0"/>
          </a:p>
        </p:txBody>
      </p:sp>
      <p:pic>
        <p:nvPicPr>
          <p:cNvPr id="7" name="VSD Pre Release10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850" y="2449512"/>
            <a:ext cx="3921125" cy="3921125"/>
          </a:xfrm>
        </p:spPr>
      </p:pic>
      <p:pic>
        <p:nvPicPr>
          <p:cNvPr id="8" name="VSD Post14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1375" y="2449512"/>
            <a:ext cx="3921125" cy="3921125"/>
          </a:xfrm>
        </p:spPr>
      </p:pic>
    </p:spTree>
    <p:extLst>
      <p:ext uri="{BB962C8B-B14F-4D97-AF65-F5344CB8AC3E}">
        <p14:creationId xmlns:p14="http://schemas.microsoft.com/office/powerpoint/2010/main" val="34204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799"/>
            <a:ext cx="4648200" cy="150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569810"/>
            <a:ext cx="5334000" cy="369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6324600"/>
            <a:ext cx="2836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Circulation. 2015 Oct 6;132(14):1366-7</a:t>
            </a:r>
          </a:p>
        </p:txBody>
      </p:sp>
    </p:spTree>
    <p:extLst>
      <p:ext uri="{BB962C8B-B14F-4D97-AF65-F5344CB8AC3E}">
        <p14:creationId xmlns:p14="http://schemas.microsoft.com/office/powerpoint/2010/main" val="112998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Blank Presentation 13">
      <a:dk1>
        <a:srgbClr val="000000"/>
      </a:dk1>
      <a:lt1>
        <a:srgbClr val="FFFFFF"/>
      </a:lt1>
      <a:dk2>
        <a:srgbClr val="901C3B"/>
      </a:dk2>
      <a:lt2>
        <a:srgbClr val="808080"/>
      </a:lt2>
      <a:accent1>
        <a:srgbClr val="CAC2AD"/>
      </a:accent1>
      <a:accent2>
        <a:srgbClr val="685C53"/>
      </a:accent2>
      <a:accent3>
        <a:srgbClr val="FFFFFF"/>
      </a:accent3>
      <a:accent4>
        <a:srgbClr val="000000"/>
      </a:accent4>
      <a:accent5>
        <a:srgbClr val="E1DDD3"/>
      </a:accent5>
      <a:accent6>
        <a:srgbClr val="5E534A"/>
      </a:accent6>
      <a:hlink>
        <a:srgbClr val="008472"/>
      </a:hlink>
      <a:folHlink>
        <a:srgbClr val="005195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901C3B"/>
        </a:dk2>
        <a:lt2>
          <a:srgbClr val="808080"/>
        </a:lt2>
        <a:accent1>
          <a:srgbClr val="CAC2AD"/>
        </a:accent1>
        <a:accent2>
          <a:srgbClr val="685C53"/>
        </a:accent2>
        <a:accent3>
          <a:srgbClr val="FFFFFF"/>
        </a:accent3>
        <a:accent4>
          <a:srgbClr val="000000"/>
        </a:accent4>
        <a:accent5>
          <a:srgbClr val="E1DDD3"/>
        </a:accent5>
        <a:accent6>
          <a:srgbClr val="5E534A"/>
        </a:accent6>
        <a:hlink>
          <a:srgbClr val="008472"/>
        </a:hlink>
        <a:folHlink>
          <a:srgbClr val="0051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1636</TotalTime>
  <Words>382</Words>
  <Application>Microsoft Macintosh PowerPoint</Application>
  <PresentationFormat>On-screen Show (4:3)</PresentationFormat>
  <Paragraphs>64</Paragraphs>
  <Slides>21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1_Blank Presentation</vt:lpstr>
      <vt:lpstr>Gateway Drug: X-Ray fused with MRI</vt:lpstr>
      <vt:lpstr>Disclosures</vt:lpstr>
      <vt:lpstr>Definition</vt:lpstr>
      <vt:lpstr>DRUG ABUSE RESISTANCE EDUCATION</vt:lpstr>
      <vt:lpstr>Task</vt:lpstr>
      <vt:lpstr>Case #1</vt:lpstr>
      <vt:lpstr>Case #1 – VSD Closure</vt:lpstr>
      <vt:lpstr>Case #1 – VSD Closure</vt:lpstr>
      <vt:lpstr>PowerPoint Presentation</vt:lpstr>
      <vt:lpstr>Case #2</vt:lpstr>
      <vt:lpstr>Case #2 – Hybrid Pulmonary Valve Implantation</vt:lpstr>
      <vt:lpstr>Case #2 – Hybrid Pulmonary Valve Implantation</vt:lpstr>
      <vt:lpstr>Case #2 – Hybrid Pulmonary Valve Implantation</vt:lpstr>
      <vt:lpstr>Case #2 – Hybrid Pulmonary Valve Implantation</vt:lpstr>
      <vt:lpstr>Case #3 – Anomalous origin of RCA</vt:lpstr>
      <vt:lpstr>Case #3 – Anomalous origin of RCA</vt:lpstr>
      <vt:lpstr>Case #3 – Anomalous origin of RCA</vt:lpstr>
      <vt:lpstr>Why XFM?</vt:lpstr>
      <vt:lpstr>The Future</vt:lpstr>
      <vt:lpstr>DECREASE AMBIANT RADIATION EXPOSURE     </vt:lpstr>
      <vt:lpstr>PowerPoint Presentation</vt:lpstr>
    </vt:vector>
  </TitlesOfParts>
  <Company>LLUMC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Gordon, Brent</dc:creator>
  <cp:lastModifiedBy>BRENT GORDON</cp:lastModifiedBy>
  <cp:revision>32</cp:revision>
  <dcterms:created xsi:type="dcterms:W3CDTF">2016-12-19T19:55:24Z</dcterms:created>
  <dcterms:modified xsi:type="dcterms:W3CDTF">2017-02-05T21:54:44Z</dcterms:modified>
</cp:coreProperties>
</file>