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335" r:id="rId3"/>
    <p:sldId id="345" r:id="rId4"/>
    <p:sldId id="318" r:id="rId5"/>
    <p:sldId id="319" r:id="rId6"/>
    <p:sldId id="331" r:id="rId7"/>
    <p:sldId id="321" r:id="rId8"/>
    <p:sldId id="322" r:id="rId9"/>
    <p:sldId id="332" r:id="rId10"/>
    <p:sldId id="336" r:id="rId11"/>
    <p:sldId id="334" r:id="rId12"/>
    <p:sldId id="333" r:id="rId13"/>
    <p:sldId id="340" r:id="rId14"/>
    <p:sldId id="338" r:id="rId15"/>
    <p:sldId id="337" r:id="rId16"/>
    <p:sldId id="339" r:id="rId17"/>
    <p:sldId id="341" r:id="rId18"/>
    <p:sldId id="342" r:id="rId19"/>
    <p:sldId id="327" r:id="rId20"/>
    <p:sldId id="328" r:id="rId21"/>
    <p:sldId id="324" r:id="rId22"/>
    <p:sldId id="343" r:id="rId23"/>
    <p:sldId id="346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A62100"/>
    <a:srgbClr val="FF6600"/>
    <a:srgbClr val="621503"/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37" autoAdjust="0"/>
    <p:restoredTop sz="89024" autoAdjust="0"/>
  </p:normalViewPr>
  <p:slideViewPr>
    <p:cSldViewPr>
      <p:cViewPr varScale="1">
        <p:scale>
          <a:sx n="117" d="100"/>
          <a:sy n="117" d="100"/>
        </p:scale>
        <p:origin x="10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8643B-E619-419F-AAB6-92596D722B8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A19D0-6AAD-4A35-A5B7-0768CDAE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7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A19D0-6AAD-4A35-A5B7-0768CDAEA2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7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A19D0-6AAD-4A35-A5B7-0768CDAEA2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7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  <a:r>
              <a:rPr lang="en-US" baseline="0" dirty="0" smtClean="0"/>
              <a:t>  prospectively tracks the catheter, voltage potential information, less radiation dose, extensive real world experience. </a:t>
            </a:r>
          </a:p>
          <a:p>
            <a:r>
              <a:rPr lang="en-US" baseline="0" dirty="0" smtClean="0"/>
              <a:t>Disadvantages:  time to create a map, no respiratory motion </a:t>
            </a:r>
            <a:r>
              <a:rPr lang="en-US" baseline="0" dirty="0" err="1" smtClean="0"/>
              <a:t>compension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1F1D69-25DD-45BD-B18D-70E6C77117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8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5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1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4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3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4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0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9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4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3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6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4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4B89-DFB1-49DD-B1AE-C129387D347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F880E-95E0-4368-84F0-784C915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2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6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3.jpeg"/><Relationship Id="rId11" Type="http://schemas.openxmlformats.org/officeDocument/2006/relationships/image" Target="../media/image1.wmf"/><Relationship Id="rId5" Type="http://schemas.openxmlformats.org/officeDocument/2006/relationships/image" Target="../media/image32.jp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55131" y="2514600"/>
            <a:ext cx="665789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Amish N. Raval </a:t>
            </a:r>
            <a:r>
              <a:rPr lang="en-US" alt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MD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Associate Professor of Medicine</a:t>
            </a:r>
          </a:p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alt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nd Biomedical Engineering</a:t>
            </a:r>
            <a:endParaRPr lang="en-US" alt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US" alt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Wisconsin School of Medicine and Public Health</a:t>
            </a:r>
            <a:endParaRPr lang="en-US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anr@medicine.wisc.edu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286869"/>
              </p:ext>
            </p:extLst>
          </p:nvPr>
        </p:nvGraphicFramePr>
        <p:xfrm>
          <a:off x="8077200" y="5319712"/>
          <a:ext cx="1066800" cy="153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Picture" r:id="rId3" imgW="1813560" imgH="2615184" progId="Word.Picture.8">
                  <p:embed/>
                </p:oleObj>
              </mc:Choice>
              <mc:Fallback>
                <p:oleObj name="Picture" r:id="rId3" imgW="1813560" imgH="2615184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5319712"/>
                        <a:ext cx="1066800" cy="153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563223" y="323970"/>
            <a:ext cx="624170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6000" b="1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When I could have </a:t>
            </a:r>
          </a:p>
          <a:p>
            <a:pPr algn="ctr" eaLnBrk="1" hangingPunct="1"/>
            <a:r>
              <a:rPr lang="en-US" altLang="en-US" sz="6000" b="1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really used ICMR!</a:t>
            </a:r>
            <a:endParaRPr lang="en-US" altLang="en-US" sz="6000" b="1" i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84" name="Picture 1036" descr="Image result for uw heal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5"/>
            <a:ext cx="47434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76" t="30866"/>
          <a:stretch/>
        </p:blipFill>
        <p:spPr>
          <a:xfrm>
            <a:off x="152400" y="1066800"/>
            <a:ext cx="4648200" cy="3818450"/>
          </a:xfrm>
          <a:prstGeom prst="rect">
            <a:avLst/>
          </a:prstGeom>
        </p:spPr>
      </p:pic>
      <p:pic>
        <p:nvPicPr>
          <p:cNvPr id="4" name="Picture 2" descr="Image result for muscular vsd occlu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0" y="1066800"/>
            <a:ext cx="1800352" cy="185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737" y="3200400"/>
            <a:ext cx="4174914" cy="3039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962" y="654052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2/23/2015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957737" y="6239426"/>
            <a:ext cx="5617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“Severe </a:t>
            </a:r>
            <a:r>
              <a:rPr lang="en-US" sz="2000" dirty="0" err="1" smtClean="0">
                <a:solidFill>
                  <a:schemeClr val="bg1"/>
                </a:solidFill>
              </a:rPr>
              <a:t>paravalvuvlar</a:t>
            </a:r>
            <a:r>
              <a:rPr lang="en-US" sz="2000" dirty="0" smtClean="0">
                <a:solidFill>
                  <a:schemeClr val="bg1"/>
                </a:solidFill>
              </a:rPr>
              <a:t>  regurgitation”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86753" y="1149587"/>
            <a:ext cx="2177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16mm Muscular VSD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Occluder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1036" descr="Image result for uw heal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7909" y="52692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Case#1 Paravalvular leak closure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-79283"/>
            <a:ext cx="8001000" cy="6991165"/>
          </a:xfrm>
          <a:prstGeom prst="rect">
            <a:avLst/>
          </a:prstGeom>
        </p:spPr>
      </p:pic>
      <p:sp>
        <p:nvSpPr>
          <p:cNvPr id="5" name="Arc 4"/>
          <p:cNvSpPr/>
          <p:nvPr/>
        </p:nvSpPr>
        <p:spPr>
          <a:xfrm rot="18009737" flipH="1">
            <a:off x="3807280" y="2027665"/>
            <a:ext cx="1394022" cy="1671796"/>
          </a:xfrm>
          <a:prstGeom prst="arc">
            <a:avLst>
              <a:gd name="adj1" fmla="val 16200000"/>
              <a:gd name="adj2" fmla="val 20135388"/>
            </a:avLst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037983" y="3616463"/>
            <a:ext cx="600704" cy="665396"/>
            <a:chOff x="4078627" y="3675040"/>
            <a:chExt cx="426267" cy="495556"/>
          </a:xfrm>
        </p:grpSpPr>
        <p:sp>
          <p:nvSpPr>
            <p:cNvPr id="11" name="Oval 10"/>
            <p:cNvSpPr/>
            <p:nvPr/>
          </p:nvSpPr>
          <p:spPr>
            <a:xfrm rot="631678">
              <a:off x="4271655" y="3710982"/>
              <a:ext cx="233239" cy="4596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631678">
              <a:off x="4078627" y="3675040"/>
              <a:ext cx="233239" cy="4596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35477" y="3290617"/>
            <a:ext cx="821633" cy="324932"/>
            <a:chOff x="3635477" y="3290617"/>
            <a:chExt cx="821633" cy="324932"/>
          </a:xfrm>
        </p:grpSpPr>
        <p:sp>
          <p:nvSpPr>
            <p:cNvPr id="10" name="Oval 9"/>
            <p:cNvSpPr/>
            <p:nvPr/>
          </p:nvSpPr>
          <p:spPr>
            <a:xfrm rot="19330897">
              <a:off x="3635477" y="3290617"/>
              <a:ext cx="691866" cy="1990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330897">
              <a:off x="3765244" y="3416536"/>
              <a:ext cx="691866" cy="1990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45631" y="3160225"/>
            <a:ext cx="799287" cy="1294430"/>
            <a:chOff x="3245631" y="3160225"/>
            <a:chExt cx="799287" cy="1294430"/>
          </a:xfrm>
        </p:grpSpPr>
        <p:sp>
          <p:nvSpPr>
            <p:cNvPr id="6" name="Oval 5"/>
            <p:cNvSpPr/>
            <p:nvPr/>
          </p:nvSpPr>
          <p:spPr>
            <a:xfrm rot="19330897">
              <a:off x="3245631" y="3296734"/>
              <a:ext cx="629579" cy="11579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330897">
              <a:off x="3415339" y="3160225"/>
              <a:ext cx="629579" cy="11579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Picture" r:id="rId4" imgW="1813560" imgH="2615184" progId="Word.Picture.8">
                  <p:embed/>
                </p:oleObj>
              </mc:Choice>
              <mc:Fallback>
                <p:oleObj name="Picture" r:id="rId4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9119" y="75238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Case#1 Paravalvular leak closure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9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" y="954121"/>
            <a:ext cx="3999632" cy="3916915"/>
          </a:xfrm>
          <a:prstGeom prst="rect">
            <a:avLst/>
          </a:prstGeom>
        </p:spPr>
      </p:pic>
      <p:pic>
        <p:nvPicPr>
          <p:cNvPr id="5" name="Picture 6" descr="Image result for vascular pl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92" y="943446"/>
            <a:ext cx="1905000" cy="14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891" y="562652"/>
            <a:ext cx="406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3/10/2015 (moderate sedation – no TEE)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6" descr="Image result for vascular pl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43446"/>
            <a:ext cx="1905000" cy="14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uscular vsd occlu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32" y="943446"/>
            <a:ext cx="1382912" cy="142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723154" y="2740461"/>
            <a:ext cx="4632417" cy="3456736"/>
            <a:chOff x="4723154" y="2740461"/>
            <a:chExt cx="4632417" cy="34567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3154" y="2740461"/>
              <a:ext cx="4071932" cy="25917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flipH="1">
              <a:off x="5173869" y="5243090"/>
              <a:ext cx="41817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“Moderate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paravalvular</a:t>
              </a:r>
              <a:r>
                <a:rPr lang="en-US" sz="2800" dirty="0" smtClean="0">
                  <a:solidFill>
                    <a:schemeClr val="bg1"/>
                  </a:solidFill>
                </a:rPr>
                <a:t> regurgitation”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4370" y="4906415"/>
            <a:ext cx="38931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Procedure time:  2h 11 min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Fluoro</a:t>
            </a:r>
            <a:r>
              <a:rPr lang="en-US" sz="2000" dirty="0" smtClean="0">
                <a:solidFill>
                  <a:schemeClr val="bg1"/>
                </a:solidFill>
              </a:rPr>
              <a:t> time:         22 minutes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Skin dose:             191228 </a:t>
            </a:r>
            <a:r>
              <a:rPr lang="en-US" sz="2000" dirty="0" err="1" smtClean="0">
                <a:solidFill>
                  <a:schemeClr val="bg1"/>
                </a:solidFill>
              </a:rPr>
              <a:t>mGy</a:t>
            </a:r>
            <a:r>
              <a:rPr lang="en-US" sz="2000" dirty="0" smtClean="0">
                <a:solidFill>
                  <a:schemeClr val="bg1"/>
                </a:solidFill>
              </a:rPr>
              <a:t>/cm2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Contrast dose:     50 mL </a:t>
            </a:r>
            <a:r>
              <a:rPr lang="en-US" sz="2000" dirty="0" err="1" smtClean="0">
                <a:solidFill>
                  <a:schemeClr val="bg1"/>
                </a:solidFill>
              </a:rPr>
              <a:t>Omnipaque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Picture" r:id="rId7" imgW="1813560" imgH="2615184" progId="Word.Picture.8">
                  <p:embed/>
                </p:oleObj>
              </mc:Choice>
              <mc:Fallback>
                <p:oleObj name="Picture" r:id="rId7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036" descr="Image result for uw healt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44773" y="607303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mm VP2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8871" y="606203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 mm VP2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3154" y="606203"/>
            <a:ext cx="181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 mm VSD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370" y="31833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Case#1 Paravalvular leak closure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096" y="1464771"/>
            <a:ext cx="4544904" cy="4494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17185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Case#2 RCA to Coronary Sinus Fistula causing Right sided heart failure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19200"/>
            <a:ext cx="469276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81 </a:t>
            </a:r>
            <a:r>
              <a:rPr lang="en-US" sz="3600" dirty="0" err="1" smtClean="0">
                <a:solidFill>
                  <a:schemeClr val="bg1"/>
                </a:solidFill>
              </a:rPr>
              <a:t>yo</a:t>
            </a:r>
            <a:r>
              <a:rPr lang="en-US" sz="3600" dirty="0" smtClean="0">
                <a:solidFill>
                  <a:schemeClr val="bg1"/>
                </a:solidFill>
              </a:rPr>
              <a:t> woman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Right sided heart failure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Severe RV enlargement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Recurrent pleural effusions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5974347"/>
            <a:ext cx="3176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Not a surgical candidate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Picture" r:id="rId4" imgW="1813560" imgH="2615184" progId="Word.Picture.8">
                  <p:embed/>
                </p:oleObj>
              </mc:Choice>
              <mc:Fallback>
                <p:oleObj name="Picture" r:id="rId4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036" descr="Image result for uw h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36734" y="678916"/>
            <a:ext cx="3891165" cy="6620258"/>
            <a:chOff x="5008353" y="221529"/>
            <a:chExt cx="3891165" cy="6620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2400" y="262647"/>
              <a:ext cx="3453735" cy="351738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8353" y="3283286"/>
              <a:ext cx="3891165" cy="35585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53200" y="221529"/>
              <a:ext cx="57413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RCA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29154" y="5563479"/>
              <a:ext cx="67204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RCA?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21345" y="3631168"/>
              <a:ext cx="57413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RCA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535803" y="590861"/>
              <a:ext cx="228600" cy="323539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0"/>
            </p:cNvCxnSpPr>
            <p:nvPr/>
          </p:nvCxnSpPr>
          <p:spPr>
            <a:xfrm flipH="1" flipV="1">
              <a:off x="7189342" y="5397425"/>
              <a:ext cx="275834" cy="166054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715000" y="3962400"/>
              <a:ext cx="457201" cy="76201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914417" y="5068596"/>
              <a:ext cx="5229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CS?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400800" y="5151943"/>
              <a:ext cx="408941" cy="101319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878848" y="4038779"/>
              <a:ext cx="44794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RV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38200"/>
            <a:ext cx="4204117" cy="363140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6172200" y="2853321"/>
            <a:ext cx="304801" cy="47847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35441" y="4437998"/>
            <a:ext cx="352192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RCA to CS connection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(measured diameter 4mm)</a:t>
            </a:r>
            <a:endParaRPr lang="en-US" sz="2400" i="1" dirty="0">
              <a:solidFill>
                <a:srgbClr val="FFFF00"/>
              </a:solidFill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Picture" r:id="rId6" imgW="1813560" imgH="2615184" progId="Word.Picture.8">
                  <p:embed/>
                </p:oleObj>
              </mc:Choice>
              <mc:Fallback>
                <p:oleObj name="Picture" r:id="rId6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1036" descr="Image result for uw heal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239000" y="33318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8600" y="117185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Case#2 RCA to Coronary Sinus Fistula causing Right sided heart failure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493" y="671835"/>
            <a:ext cx="4349206" cy="4181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83" y="1062196"/>
            <a:ext cx="13003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09/14/2016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62" y="4874476"/>
            <a:ext cx="2282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8 mm VP4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St. Jude Medical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629" y="4648214"/>
            <a:ext cx="1849104" cy="156583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Picture" r:id="rId6" imgW="1813560" imgH="2615184" progId="Word.Picture.8">
                  <p:embed/>
                </p:oleObj>
              </mc:Choice>
              <mc:Fallback>
                <p:oleObj name="Picture" r:id="rId6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036" descr="Image result for uw heal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2572585" y="3050038"/>
            <a:ext cx="683559" cy="175027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4243915" y="474917"/>
            <a:ext cx="5228539" cy="4952058"/>
            <a:chOff x="4243915" y="474917"/>
            <a:chExt cx="5228539" cy="4952058"/>
          </a:xfrm>
        </p:grpSpPr>
        <p:grpSp>
          <p:nvGrpSpPr>
            <p:cNvPr id="17" name="Group 16"/>
            <p:cNvGrpSpPr/>
            <p:nvPr/>
          </p:nvGrpSpPr>
          <p:grpSpPr>
            <a:xfrm>
              <a:off x="4243915" y="474917"/>
              <a:ext cx="5228539" cy="4952058"/>
              <a:chOff x="4243915" y="474917"/>
              <a:chExt cx="5228539" cy="495205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43915" y="474917"/>
                <a:ext cx="5228539" cy="4952058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938593" y="4503645"/>
                <a:ext cx="280237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Goose-neck Snare Retrieval 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of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Embolized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VP4 from 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L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Pulm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Artery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>
            <a:xfrm flipH="1" flipV="1">
              <a:off x="7848600" y="2668693"/>
              <a:ext cx="683559" cy="1750276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52400" y="-40199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Case#2 RCA to Coronary Sinus Fistula causing Right sided heart failure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163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09/14/2016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5590"/>
            <a:ext cx="3696139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272654"/>
            <a:ext cx="3847619" cy="2847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0823" y="3748365"/>
            <a:ext cx="8467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 mm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4591" y="1322061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Tornado Coils (Cook Medical)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8391" y="3748365"/>
            <a:ext cx="177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*platinum-based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99574" y="4081736"/>
            <a:ext cx="51422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Procedure time:  2h 02 min 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Fluoro</a:t>
            </a:r>
            <a:r>
              <a:rPr lang="en-US" sz="2800" dirty="0" smtClean="0">
                <a:solidFill>
                  <a:schemeClr val="bg1"/>
                </a:solidFill>
              </a:rPr>
              <a:t> time:         72 minutes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Skin dose:             33320 </a:t>
            </a:r>
            <a:r>
              <a:rPr lang="en-US" sz="2800" dirty="0" err="1" smtClean="0">
                <a:solidFill>
                  <a:schemeClr val="bg1"/>
                </a:solidFill>
              </a:rPr>
              <a:t>mGy</a:t>
            </a:r>
            <a:r>
              <a:rPr lang="en-US" sz="2800" dirty="0" smtClean="0">
                <a:solidFill>
                  <a:schemeClr val="bg1"/>
                </a:solidFill>
              </a:rPr>
              <a:t>/cm2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Contrast dose:     185 mL </a:t>
            </a:r>
            <a:r>
              <a:rPr lang="en-US" sz="2800" dirty="0" err="1" smtClean="0">
                <a:solidFill>
                  <a:schemeClr val="bg1"/>
                </a:solidFill>
              </a:rPr>
              <a:t>Iohexal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Picture" r:id="rId5" imgW="1813560" imgH="2615184" progId="Word.Picture.8">
                  <p:embed/>
                </p:oleObj>
              </mc:Choice>
              <mc:Fallback>
                <p:oleObj name="Picture" r:id="rId5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036" descr="Image result for uw heal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8600" y="45268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RCA to Coronary Sinus Fistula causing Right sided heart failure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06774" y="762000"/>
            <a:ext cx="3953455" cy="6009160"/>
            <a:chOff x="4271672" y="436780"/>
            <a:chExt cx="3953455" cy="60091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32249" r="21681" b="11304"/>
            <a:stretch/>
          </p:blipFill>
          <p:spPr>
            <a:xfrm>
              <a:off x="5105400" y="1289958"/>
              <a:ext cx="2286000" cy="515598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98222" y="920626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09/19/2016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71672" y="436780"/>
              <a:ext cx="39534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Barium Esophagram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2456" y="1447800"/>
            <a:ext cx="542997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Next several days. .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High flow through fistula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Severe hemolysis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Painful swallowing!!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652498"/>
              </p:ext>
            </p:extLst>
          </p:nvPr>
        </p:nvGraphicFramePr>
        <p:xfrm>
          <a:off x="8382000" y="5786903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Picture" r:id="rId4" imgW="1813560" imgH="2615184" progId="Word.Picture.8">
                  <p:embed/>
                </p:oleObj>
              </mc:Choice>
              <mc:Fallback>
                <p:oleObj name="Picture" r:id="rId4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86903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036" descr="Image result for uw h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117185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Case#2 RCA to Coronary Sinus Fistula causing Right sided heart failure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5635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09/20/2016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64729"/>
            <a:ext cx="4953000" cy="4523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488" y="1555959"/>
            <a:ext cx="3142001" cy="2354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1082187"/>
            <a:ext cx="382040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Cook </a:t>
            </a:r>
            <a:r>
              <a:rPr lang="en-US" sz="2400" dirty="0" err="1" smtClean="0">
                <a:solidFill>
                  <a:schemeClr val="bg1"/>
                </a:solidFill>
              </a:rPr>
              <a:t>MReye</a:t>
            </a:r>
            <a:r>
              <a:rPr lang="en-US" sz="2400" dirty="0" smtClean="0">
                <a:solidFill>
                  <a:schemeClr val="bg1"/>
                </a:solidFill>
              </a:rPr>
              <a:t> Coils 20 mm (6)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193" y="3518681"/>
            <a:ext cx="206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*non-ferromagnetic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Picture" r:id="rId5" imgW="1813560" imgH="2615184" progId="Word.Picture.8">
                  <p:embed/>
                </p:oleObj>
              </mc:Choice>
              <mc:Fallback>
                <p:oleObj name="Picture" r:id="rId5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36" descr="Image result for uw heal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00063" y="4234867"/>
            <a:ext cx="38439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Procedure time:  3h 04 min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Fluoro</a:t>
            </a:r>
            <a:r>
              <a:rPr lang="en-US" sz="2000" dirty="0" smtClean="0">
                <a:solidFill>
                  <a:schemeClr val="bg1"/>
                </a:solidFill>
              </a:rPr>
              <a:t> time:         91 minutes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Skin dose:             288898 </a:t>
            </a:r>
            <a:r>
              <a:rPr lang="en-US" sz="2000" dirty="0" err="1" smtClean="0">
                <a:solidFill>
                  <a:schemeClr val="bg1"/>
                </a:solidFill>
              </a:rPr>
              <a:t>mGy</a:t>
            </a:r>
            <a:r>
              <a:rPr lang="en-US" sz="2000" dirty="0" smtClean="0">
                <a:solidFill>
                  <a:schemeClr val="bg1"/>
                </a:solidFill>
              </a:rPr>
              <a:t>/cm2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Contrast dose:     105 mL </a:t>
            </a:r>
            <a:r>
              <a:rPr lang="en-US" sz="2000" dirty="0" err="1" smtClean="0">
                <a:solidFill>
                  <a:schemeClr val="bg1"/>
                </a:solidFill>
              </a:rPr>
              <a:t>Iohexal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657600" y="4633852"/>
            <a:ext cx="76200" cy="52547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117185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Case#2 RCA to Coronary Sinus Fistula causing Right sided heart failure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013589"/>
            <a:ext cx="88830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90 </a:t>
            </a:r>
            <a:r>
              <a:rPr lang="en-US" sz="2800" dirty="0" err="1" smtClean="0">
                <a:solidFill>
                  <a:schemeClr val="bg1"/>
                </a:solidFill>
              </a:rPr>
              <a:t>yo</a:t>
            </a:r>
            <a:r>
              <a:rPr lang="en-US" sz="2800" dirty="0" smtClean="0">
                <a:solidFill>
                  <a:schemeClr val="bg1"/>
                </a:solidFill>
              </a:rPr>
              <a:t> man 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CCS class II refractory angina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Prior CABG/stents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Excellent medical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No revascularization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00"/>
              </a:solidFill>
            </a:endParaRPr>
          </a:p>
          <a:p>
            <a:endParaRPr lang="en-US" sz="3600" dirty="0" smtClean="0">
              <a:solidFill>
                <a:srgbClr val="FFFF00"/>
              </a:solidFill>
            </a:endParaRPr>
          </a:p>
          <a:p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 smtClean="0">
                <a:solidFill>
                  <a:srgbClr val="FFFF00"/>
                </a:solidFill>
              </a:rPr>
              <a:t>	Enrolled in a stem cell therapy trial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953000" y="973760"/>
            <a:ext cx="3713703" cy="4196564"/>
            <a:chOff x="4876800" y="317212"/>
            <a:chExt cx="3713703" cy="41965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9104" y="762000"/>
              <a:ext cx="1600200" cy="343400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9400" y="838200"/>
              <a:ext cx="1961103" cy="321001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04043" y="317212"/>
              <a:ext cx="12959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SPECT 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11682" y="3929001"/>
              <a:ext cx="2978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Inferior ischemia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76800" y="1447800"/>
              <a:ext cx="720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stress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76800" y="3217665"/>
              <a:ext cx="54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rest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41608" y="3136309"/>
              <a:ext cx="54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rest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29400" y="1421694"/>
              <a:ext cx="720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stress</a:t>
              </a:r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Picture" r:id="rId6" imgW="1813560" imgH="2615184" progId="Word.Picture.8">
                  <p:embed/>
                </p:oleObj>
              </mc:Choice>
              <mc:Fallback>
                <p:oleObj name="Picture" r:id="rId6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036" descr="Image result for uw heal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21" y="69583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Case#3 Stem cell revascularization – Transendocardial Injection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4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515" y="1420884"/>
            <a:ext cx="1334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Valve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685" y="3428488"/>
            <a:ext cx="171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Vessels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195" y="5340083"/>
            <a:ext cx="2316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Chambers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2093" y="1219200"/>
            <a:ext cx="404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</a:t>
            </a:r>
            <a:r>
              <a:rPr lang="en-US" sz="2800" dirty="0" smtClean="0">
                <a:solidFill>
                  <a:srgbClr val="FFFF00"/>
                </a:solidFill>
              </a:rPr>
              <a:t>ara-valvular regurgitation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5731" y="2905268"/>
            <a:ext cx="5984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Coronary artery – Coronary Sinus fistula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5731" y="4981485"/>
            <a:ext cx="5848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Therapeutic Transendocardial Injection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5731" y="1627257"/>
            <a:ext cx="2095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Replacement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Repair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8645" y="3295417"/>
            <a:ext cx="39304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Aortic </a:t>
            </a:r>
            <a:r>
              <a:rPr lang="en-US" sz="2800" dirty="0" err="1" smtClean="0">
                <a:solidFill>
                  <a:srgbClr val="FFFF00"/>
                </a:solidFill>
              </a:rPr>
              <a:t>coarctation</a:t>
            </a:r>
            <a:r>
              <a:rPr lang="en-US" sz="2800" dirty="0" smtClean="0">
                <a:solidFill>
                  <a:srgbClr val="FFFF00"/>
                </a:solidFill>
              </a:rPr>
              <a:t> repair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Aortic aneurysm repair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Pulmonary </a:t>
            </a:r>
            <a:r>
              <a:rPr lang="en-US" sz="2800" dirty="0" err="1" smtClean="0">
                <a:solidFill>
                  <a:srgbClr val="FFFF00"/>
                </a:solidFill>
              </a:rPr>
              <a:t>Embolectomy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1899" y="5883347"/>
            <a:ext cx="4896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Ventricular remodeling therapy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5731" y="5432416"/>
            <a:ext cx="476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Left Atrial Appendage Exclusion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2406" y="270885"/>
            <a:ext cx="6405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Structural Heart Interventions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0187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Picture" r:id="rId3" imgW="1813560" imgH="2615184" progId="Word.Picture.8">
                  <p:embed/>
                </p:oleObj>
              </mc:Choice>
              <mc:Fallback>
                <p:oleObj name="Picture" r:id="rId3" imgW="1813560" imgH="2615184" progId="Word.Picture.8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036" descr="Image result for uw heal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1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" y="1835073"/>
            <a:ext cx="2755031" cy="3632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61" y="1754774"/>
            <a:ext cx="2911911" cy="3839562"/>
          </a:xfrm>
          <a:prstGeom prst="rect">
            <a:avLst/>
          </a:prstGeom>
        </p:spPr>
      </p:pic>
      <p:pic>
        <p:nvPicPr>
          <p:cNvPr id="9" name="Picture 52" descr="nrcardi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0"/>
          <a:stretch/>
        </p:blipFill>
        <p:spPr bwMode="auto">
          <a:xfrm>
            <a:off x="237840" y="509284"/>
            <a:ext cx="1447800" cy="14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940" y="1920768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a typeface="ヒラギノ角ゴ Pro W3" pitchFamily="-111" charset="-128"/>
              </a:rPr>
              <a:t>NOGA XP</a:t>
            </a:r>
            <a:endParaRPr lang="en-US" sz="2000" b="1" i="1" dirty="0">
              <a:solidFill>
                <a:schemeClr val="bg1"/>
              </a:solidFill>
              <a:ea typeface="ヒラギノ角ゴ Pro W3" pitchFamily="-111" charset="-128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31" y="324019"/>
            <a:ext cx="3299470" cy="215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81200" y="1605144"/>
            <a:ext cx="1106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ea typeface="ヒラギノ角ゴ Pro W3" pitchFamily="-111" charset="-128"/>
              </a:rPr>
              <a:t>Myostar</a:t>
            </a:r>
            <a:r>
              <a:rPr lang="en-US" sz="1100" b="1" i="1" dirty="0" smtClean="0">
                <a:ea typeface="ヒラギノ角ゴ Pro W3" pitchFamily="-111" charset="-128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3040" y="459374"/>
            <a:ext cx="2590800" cy="2590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3040" y="3048000"/>
            <a:ext cx="2570703" cy="2570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7711" y="5209368"/>
            <a:ext cx="85868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1 hour to map – unstable arrhythmias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No PVC’s could be induced with needle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No unipolar ST segment elevation with catheter tip engagement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49234" y="2669174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RAO projection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90380" y="5136976"/>
            <a:ext cx="160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LAO projection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Picture" r:id="rId10" imgW="1813560" imgH="2615184" progId="Word.Picture.8">
                  <p:embed/>
                </p:oleObj>
              </mc:Choice>
              <mc:Fallback>
                <p:oleObj name="Picture" r:id="rId10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036" descr="Image result for uw healt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7387" y="-27196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Case#3 Stem cell revascularization – Transendocardial Injection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182" y="880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54"/>
          <a:stretch/>
        </p:blipFill>
        <p:spPr>
          <a:xfrm>
            <a:off x="2925343" y="1333063"/>
            <a:ext cx="2962611" cy="3414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65"/>
          <a:stretch/>
        </p:blipFill>
        <p:spPr>
          <a:xfrm>
            <a:off x="-13607" y="1381241"/>
            <a:ext cx="2829423" cy="32376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226147" y="3176923"/>
            <a:ext cx="5443" cy="11875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34147" y="3787883"/>
            <a:ext cx="1897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Large Pleural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Effusion!!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179" y="764411"/>
            <a:ext cx="2928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6h Post Procedure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220" y="762000"/>
            <a:ext cx="228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Pre-procedure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381" y="4685773"/>
            <a:ext cx="32111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Rx:  Chest tube </a:t>
            </a:r>
          </a:p>
          <a:p>
            <a:r>
              <a:rPr lang="en-US" sz="3200" b="1" i="1" dirty="0" smtClean="0">
                <a:solidFill>
                  <a:srgbClr val="FFFF00"/>
                </a:solidFill>
              </a:rPr>
              <a:t>and good as new!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054" y="1413935"/>
            <a:ext cx="3262493" cy="32527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34121" y="762000"/>
            <a:ext cx="2846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4</a:t>
            </a:r>
            <a:r>
              <a:rPr lang="en-US" sz="2800" dirty="0" smtClean="0">
                <a:solidFill>
                  <a:schemeClr val="bg1"/>
                </a:solidFill>
              </a:rPr>
              <a:t>d Post Procedure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Picture" r:id="rId6" imgW="1813560" imgH="2615184" progId="Word.Picture.8">
                  <p:embed/>
                </p:oleObj>
              </mc:Choice>
              <mc:Fallback>
                <p:oleObj name="Picture" r:id="rId6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036" descr="Image result for uw heal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21" y="69583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Case#3 Stem cell revascularization – Transendocardial Injection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60251"/>
            <a:ext cx="1539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Valves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779" y="2820925"/>
            <a:ext cx="171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Vessels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82" y="5195633"/>
            <a:ext cx="2316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Chambers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08283" y="0"/>
            <a:ext cx="2949566" cy="2069285"/>
            <a:chOff x="2808283" y="0"/>
            <a:chExt cx="2949566" cy="2069285"/>
          </a:xfrm>
        </p:grpSpPr>
        <p:pic>
          <p:nvPicPr>
            <p:cNvPr id="22532" name="Picture 4" descr="An external file that holds a picture, illustration, etc.&#10;Object name is nihms-248812-f000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9" t="69715" r="34264" b="7091"/>
            <a:stretch/>
          </p:blipFill>
          <p:spPr bwMode="auto">
            <a:xfrm>
              <a:off x="2808283" y="11885"/>
              <a:ext cx="2949566" cy="205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840694" y="1694411"/>
              <a:ext cx="2808013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Horvath K.A.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Eur</a:t>
              </a:r>
              <a:r>
                <a:rPr lang="en-US" sz="1600" dirty="0" smtClean="0">
                  <a:solidFill>
                    <a:schemeClr val="bg1"/>
                  </a:solidFill>
                </a:rPr>
                <a:t> J CT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Surg</a:t>
              </a:r>
              <a:r>
                <a:rPr lang="en-US" sz="1600" dirty="0" smtClean="0">
                  <a:solidFill>
                    <a:schemeClr val="bg1"/>
                  </a:solidFill>
                </a:rPr>
                <a:t> 2011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51997" y="0"/>
              <a:ext cx="163666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TAVR-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Transapical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648707" y="4550857"/>
            <a:ext cx="3495293" cy="2272780"/>
            <a:chOff x="5648707" y="4585220"/>
            <a:chExt cx="3495293" cy="22727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25719" t="14392" r="25275" b="13987"/>
            <a:stretch/>
          </p:blipFill>
          <p:spPr>
            <a:xfrm>
              <a:off x="5648707" y="4585220"/>
              <a:ext cx="3459624" cy="203511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48051" y="6519446"/>
              <a:ext cx="1863523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Raval</a:t>
              </a:r>
              <a:r>
                <a:rPr lang="en-US" sz="1600" dirty="0" smtClean="0">
                  <a:solidFill>
                    <a:schemeClr val="bg1"/>
                  </a:solidFill>
                </a:rPr>
                <a:t> et al. CCI 2006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86799" y="4585220"/>
              <a:ext cx="3357201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Atrial septal puncture and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septostomy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04311" y="2099157"/>
            <a:ext cx="2486963" cy="2359548"/>
            <a:chOff x="6288825" y="1969549"/>
            <a:chExt cx="2486963" cy="235954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35234" t="13210" r="-1" b="21212"/>
            <a:stretch/>
          </p:blipFill>
          <p:spPr>
            <a:xfrm>
              <a:off x="6362663" y="1969549"/>
              <a:ext cx="2339288" cy="21058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37688" y="2099793"/>
              <a:ext cx="241662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Aortic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Coarctation</a:t>
              </a:r>
              <a:r>
                <a:rPr lang="en-US" sz="1600" dirty="0" smtClean="0">
                  <a:solidFill>
                    <a:schemeClr val="bg1"/>
                  </a:solidFill>
                </a:rPr>
                <a:t> stenting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88825" y="3990543"/>
              <a:ext cx="2486963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Raval</a:t>
              </a:r>
              <a:r>
                <a:rPr lang="en-US" sz="1600" dirty="0" smtClean="0">
                  <a:solidFill>
                    <a:schemeClr val="bg1"/>
                  </a:solidFill>
                </a:rPr>
                <a:t> et al. Circulation 2005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51997" y="2192941"/>
            <a:ext cx="3106235" cy="2191203"/>
            <a:chOff x="2756625" y="2116504"/>
            <a:chExt cx="3106235" cy="2191203"/>
          </a:xfrm>
        </p:grpSpPr>
        <p:pic>
          <p:nvPicPr>
            <p:cNvPr id="22530" name="Picture 2" descr="An external file that holds a picture, illustration, etc.&#10;Object name is nihms840387f4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21" t="49057"/>
            <a:stretch/>
          </p:blipFill>
          <p:spPr bwMode="auto">
            <a:xfrm>
              <a:off x="3202047" y="2131224"/>
              <a:ext cx="1875997" cy="2176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oup 36"/>
            <p:cNvGrpSpPr/>
            <p:nvPr/>
          </p:nvGrpSpPr>
          <p:grpSpPr>
            <a:xfrm>
              <a:off x="2756625" y="2116504"/>
              <a:ext cx="3106235" cy="2109290"/>
              <a:chOff x="2691582" y="2053716"/>
              <a:chExt cx="3106235" cy="210929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691582" y="3824452"/>
                <a:ext cx="3106235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Ratnayaka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et al. JACC Card </a:t>
                </a:r>
                <a:r>
                  <a:rPr lang="en-US" sz="1600" dirty="0" err="1" smtClean="0">
                    <a:solidFill>
                      <a:schemeClr val="bg1"/>
                    </a:solidFill>
                  </a:rPr>
                  <a:t>Int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2016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197183" y="2053716"/>
                <a:ext cx="1575239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Cavo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</a:rPr>
                  <a:t>pulm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shunt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3267078" y="2870708"/>
                <a:ext cx="787619" cy="159428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6324600" y="65774"/>
            <a:ext cx="2366674" cy="1898991"/>
            <a:chOff x="6288825" y="-33754"/>
            <a:chExt cx="2366674" cy="1898991"/>
          </a:xfrm>
        </p:grpSpPr>
        <p:pic>
          <p:nvPicPr>
            <p:cNvPr id="22534" name="Picture 6" descr="An external file that holds a picture, illustration, etc.&#10;Object name is 1532-429X-14-21-5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0" t="62667" r="12000" b="10666"/>
            <a:stretch/>
          </p:blipFill>
          <p:spPr bwMode="auto">
            <a:xfrm>
              <a:off x="6362663" y="163122"/>
              <a:ext cx="2042538" cy="170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6288825" y="1513717"/>
              <a:ext cx="236667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Kahlert</a:t>
              </a:r>
              <a:r>
                <a:rPr lang="en-US" sz="1600" dirty="0" smtClean="0">
                  <a:solidFill>
                    <a:schemeClr val="bg1"/>
                  </a:solidFill>
                </a:rPr>
                <a:t> P et al. JCMR 2012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62663" y="-33754"/>
              <a:ext cx="179863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TAVR- Transfemoral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85" y="4464570"/>
            <a:ext cx="372497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346935"/>
            <a:ext cx="51042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Thank you for your attention!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7377" y="5638800"/>
            <a:ext cx="137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Madison, WI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3556" name="Picture 4" descr="Image result for madison wi ice fis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1" y="1066800"/>
            <a:ext cx="7620000" cy="4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54348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Picture" r:id="rId4" imgW="1813560" imgH="2615184" progId="Word.Picture.8">
                  <p:embed/>
                </p:oleObj>
              </mc:Choice>
              <mc:Fallback>
                <p:oleObj name="Picture" r:id="rId4" imgW="1813560" imgH="2615184" progId="Word.Picture.8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41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515" y="1420884"/>
            <a:ext cx="1334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Valve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685" y="3428488"/>
            <a:ext cx="171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Vessels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195" y="5340083"/>
            <a:ext cx="2316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Chambers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2093" y="1219200"/>
            <a:ext cx="404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P</a:t>
            </a:r>
            <a:r>
              <a:rPr lang="en-US" sz="2800" u="sng" dirty="0" smtClean="0">
                <a:solidFill>
                  <a:schemeClr val="bg1"/>
                </a:solidFill>
              </a:rPr>
              <a:t>ara-valvular regurgitation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5731" y="2905268"/>
            <a:ext cx="5984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Coronary artery – Coronary Sinus fistula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5731" y="4981485"/>
            <a:ext cx="5848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Therapeutic Transendocardial Injection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5731" y="1627257"/>
            <a:ext cx="2095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Replacement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Repair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8645" y="3295417"/>
            <a:ext cx="39304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Aortic </a:t>
            </a:r>
            <a:r>
              <a:rPr lang="en-US" sz="2800" dirty="0" err="1" smtClean="0">
                <a:solidFill>
                  <a:srgbClr val="FFFF00"/>
                </a:solidFill>
              </a:rPr>
              <a:t>coarctation</a:t>
            </a:r>
            <a:r>
              <a:rPr lang="en-US" sz="2800" dirty="0" smtClean="0">
                <a:solidFill>
                  <a:srgbClr val="FFFF00"/>
                </a:solidFill>
              </a:rPr>
              <a:t> repair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Aortic aneurysm repair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Pulmonary </a:t>
            </a:r>
            <a:r>
              <a:rPr lang="en-US" sz="2800" dirty="0" err="1" smtClean="0">
                <a:solidFill>
                  <a:srgbClr val="FFFF00"/>
                </a:solidFill>
              </a:rPr>
              <a:t>Embolectomy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1899" y="5883347"/>
            <a:ext cx="4896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Ventricular remodeling therapy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5731" y="5432416"/>
            <a:ext cx="476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Left Atrial Appendage Exclusion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2406" y="270885"/>
            <a:ext cx="6405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Structural Heart Interventions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0187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Picture" r:id="rId3" imgW="1813560" imgH="2615184" progId="Word.Picture.8">
                  <p:embed/>
                </p:oleObj>
              </mc:Choice>
              <mc:Fallback>
                <p:oleObj name="Picture" r:id="rId3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036" descr="Image result for uw heal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1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15357"/>
            <a:ext cx="8839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78 </a:t>
            </a:r>
            <a:r>
              <a:rPr lang="en-US" sz="3200" dirty="0" err="1" smtClean="0">
                <a:solidFill>
                  <a:schemeClr val="bg1"/>
                </a:solidFill>
              </a:rPr>
              <a:t>yo</a:t>
            </a:r>
            <a:r>
              <a:rPr lang="en-US" sz="3200" dirty="0" smtClean="0">
                <a:solidFill>
                  <a:schemeClr val="bg1"/>
                </a:solidFill>
              </a:rPr>
              <a:t> man 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2000 -  CABG x 3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2012 - Aortic Valve Replacement 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4/2014 - Bacterial Endocarditis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         - Sinus of Valsalva Aneurysm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         - dehisced valve + severe para-valvular leak</a:t>
            </a:r>
          </a:p>
          <a:p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    - NYHA class IV heart failure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Hancock II bioprosthes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03209" y="1752600"/>
            <a:ext cx="180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27mm Hancock 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81890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Case#1 Paravalvular leak closure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Picture" r:id="rId4" imgW="1813560" imgH="2615184" progId="Word.Picture.8">
                  <p:embed/>
                </p:oleObj>
              </mc:Choice>
              <mc:Fallback>
                <p:oleObj name="Picture" r:id="rId4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36" descr="Image result for uw h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238" y="1066800"/>
            <a:ext cx="4904762" cy="4285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9238" y="5405044"/>
            <a:ext cx="2372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 MR FFS 256x256x16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Flip 60, TR 3.21, TE 1.0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773450" y="2020442"/>
            <a:ext cx="768645" cy="118921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31657" y="1352598"/>
            <a:ext cx="1352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Hancock II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Aortic Valve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Prosthesis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1614208"/>
            <a:ext cx="657838" cy="19063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1894" y="969945"/>
            <a:ext cx="1777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Sinus of Valsalva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Aneurysm (NCC)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240052" y="3609658"/>
            <a:ext cx="617948" cy="1417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98984" y="5027490"/>
            <a:ext cx="266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Systolic para-prosthetic jet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409689"/>
              </p:ext>
            </p:extLst>
          </p:nvPr>
        </p:nvGraphicFramePr>
        <p:xfrm>
          <a:off x="8382000" y="57715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Picture" r:id="rId4" imgW="1813560" imgH="2615184" progId="Word.Picture.8">
                  <p:embed/>
                </p:oleObj>
              </mc:Choice>
              <mc:Fallback>
                <p:oleObj name="Picture" r:id="rId4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715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036" descr="Image result for uw h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445" y="1797077"/>
            <a:ext cx="4229093" cy="30272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731" y="4842824"/>
            <a:ext cx="254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Severe AI, dehisced valve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18854" y="1352598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TEE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79962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Case#1 Paravalvular leak closure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00" y="0"/>
            <a:ext cx="8001000" cy="6991165"/>
            <a:chOff x="762000" y="0"/>
            <a:chExt cx="8001000" cy="69911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0"/>
              <a:ext cx="8001000" cy="6991165"/>
            </a:xfrm>
            <a:prstGeom prst="rect">
              <a:avLst/>
            </a:prstGeom>
          </p:spPr>
        </p:pic>
        <p:sp>
          <p:nvSpPr>
            <p:cNvPr id="5" name="Arc 4"/>
            <p:cNvSpPr/>
            <p:nvPr/>
          </p:nvSpPr>
          <p:spPr>
            <a:xfrm rot="17495153" flipH="1">
              <a:off x="3614557" y="2141455"/>
              <a:ext cx="1533883" cy="1508290"/>
            </a:xfrm>
            <a:prstGeom prst="arc">
              <a:avLst>
                <a:gd name="adj1" fmla="val 16200000"/>
                <a:gd name="adj2" fmla="val 20135388"/>
              </a:avLst>
            </a:prstGeom>
            <a:ln w="635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" y="460108"/>
            <a:ext cx="6064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11/2014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Partial root reconstruction with synthetic patch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(Aortic root “curtain”)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0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Severe para-valvular leak </a:t>
            </a:r>
            <a:r>
              <a:rPr lang="en-US" sz="2400" dirty="0">
                <a:solidFill>
                  <a:srgbClr val="FFFF00"/>
                </a:solidFill>
              </a:rPr>
              <a:t>c</a:t>
            </a:r>
            <a:r>
              <a:rPr lang="en-US" sz="2400" dirty="0" smtClean="0">
                <a:solidFill>
                  <a:srgbClr val="FFFF00"/>
                </a:solidFill>
              </a:rPr>
              <a:t>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Picture" r:id="rId5" imgW="1813560" imgH="2615184" progId="Word.Picture.8">
                  <p:embed/>
                </p:oleObj>
              </mc:Choice>
              <mc:Fallback>
                <p:oleObj name="Picture" r:id="rId5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26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196" y="566526"/>
            <a:ext cx="87908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Post op complete heart block – requiring a permanent pacemaker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Post op severe LVEF (25%)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Post op acute renal injury (GFR &lt;25 mL/min)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Referred to UW for transcatheter closure of </a:t>
            </a:r>
            <a:r>
              <a:rPr lang="en-US" sz="2400" dirty="0" err="1" smtClean="0">
                <a:solidFill>
                  <a:schemeClr val="bg1"/>
                </a:solidFill>
              </a:rPr>
              <a:t>paravalvular</a:t>
            </a:r>
            <a:r>
              <a:rPr lang="en-US" sz="2400" dirty="0" smtClean="0">
                <a:solidFill>
                  <a:schemeClr val="bg1"/>
                </a:solidFill>
              </a:rPr>
              <a:t> leak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Image result for vascular pl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47694"/>
            <a:ext cx="2976358" cy="22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vascular pl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76" y="2300274"/>
            <a:ext cx="2743200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vascular plu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00275"/>
            <a:ext cx="2743200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Picture" r:id="rId6" imgW="1813560" imgH="2615184" progId="Word.Picture.8">
                  <p:embed/>
                </p:oleObj>
              </mc:Choice>
              <mc:Fallback>
                <p:oleObj name="Picture" r:id="rId6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036" descr="Image result for uw heal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muscular vsd occlud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91" y="4386185"/>
            <a:ext cx="2263566" cy="23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81890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Case#1 Paravalvular leak closure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-79283"/>
            <a:ext cx="8001000" cy="6991165"/>
          </a:xfrm>
          <a:prstGeom prst="rect">
            <a:avLst/>
          </a:prstGeom>
        </p:spPr>
      </p:pic>
      <p:sp>
        <p:nvSpPr>
          <p:cNvPr id="5" name="Arc 4"/>
          <p:cNvSpPr/>
          <p:nvPr/>
        </p:nvSpPr>
        <p:spPr>
          <a:xfrm rot="18009737" flipH="1">
            <a:off x="3913127" y="1966753"/>
            <a:ext cx="1410927" cy="1946019"/>
          </a:xfrm>
          <a:prstGeom prst="arc">
            <a:avLst>
              <a:gd name="adj1" fmla="val 15990341"/>
              <a:gd name="adj2" fmla="val 20135388"/>
            </a:avLst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078627" y="3675040"/>
            <a:ext cx="426267" cy="495556"/>
            <a:chOff x="4078627" y="3675040"/>
            <a:chExt cx="426267" cy="495556"/>
          </a:xfrm>
        </p:grpSpPr>
        <p:sp>
          <p:nvSpPr>
            <p:cNvPr id="11" name="Oval 10"/>
            <p:cNvSpPr/>
            <p:nvPr/>
          </p:nvSpPr>
          <p:spPr>
            <a:xfrm rot="631678">
              <a:off x="4271655" y="3710982"/>
              <a:ext cx="233239" cy="4596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631678">
              <a:off x="4078627" y="3675040"/>
              <a:ext cx="233239" cy="4596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Picture" r:id="rId4" imgW="1813560" imgH="2615184" progId="Word.Picture.8">
                  <p:embed/>
                </p:oleObj>
              </mc:Choice>
              <mc:Fallback>
                <p:oleObj name="Picture" r:id="rId4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036" descr="Image result for uw h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8600" y="81890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Case#1 Paravalvular leak closure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4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909"/>
            <a:ext cx="3031629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776" y="896383"/>
            <a:ext cx="2866542" cy="2664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14" y="893909"/>
            <a:ext cx="3122986" cy="269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224" y="52729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2/23/2015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273747"/>
              </p:ext>
            </p:extLst>
          </p:nvPr>
        </p:nvGraphicFramePr>
        <p:xfrm>
          <a:off x="8382000" y="5759222"/>
          <a:ext cx="762000" cy="10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Picture" r:id="rId6" imgW="1813560" imgH="2615184" progId="Word.Picture.8">
                  <p:embed/>
                </p:oleObj>
              </mc:Choice>
              <mc:Fallback>
                <p:oleObj name="Picture" r:id="rId6" imgW="1813560" imgH="2615184" progId="Word.Picture.8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759222"/>
                        <a:ext cx="762000" cy="109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036" descr="Image result for uw heal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292"/>
            <a:ext cx="2474387" cy="5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20928" y="4011086"/>
            <a:ext cx="38439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Procedure time:  3h 15 min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Fluoro</a:t>
            </a:r>
            <a:r>
              <a:rPr lang="en-US" sz="2000" dirty="0" smtClean="0">
                <a:solidFill>
                  <a:schemeClr val="bg1"/>
                </a:solidFill>
              </a:rPr>
              <a:t> time:         87 minutes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Skin dose:             748400 </a:t>
            </a:r>
            <a:r>
              <a:rPr lang="en-US" sz="2000" dirty="0" err="1" smtClean="0">
                <a:solidFill>
                  <a:schemeClr val="bg1"/>
                </a:solidFill>
              </a:rPr>
              <a:t>mGy</a:t>
            </a:r>
            <a:r>
              <a:rPr lang="en-US" sz="2000" dirty="0" smtClean="0">
                <a:solidFill>
                  <a:schemeClr val="bg1"/>
                </a:solidFill>
              </a:rPr>
              <a:t>/cm2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Contrast dose:     180 mL </a:t>
            </a:r>
            <a:r>
              <a:rPr lang="en-US" sz="2000" dirty="0" err="1" smtClean="0">
                <a:solidFill>
                  <a:schemeClr val="bg1"/>
                </a:solidFill>
              </a:rPr>
              <a:t>Iohexal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65633"/>
            <a:ext cx="917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Case#1 Paravalvular leak closure of dehisced prosthetic aortic valve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15639</TotalTime>
  <Words>762</Words>
  <Application>Microsoft Office PowerPoint</Application>
  <PresentationFormat>On-screen Show (4:3)</PresentationFormat>
  <Paragraphs>193</Paragraphs>
  <Slides>23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Arial</vt:lpstr>
      <vt:lpstr>ヒラギノ角ゴ Pro W3</vt:lpstr>
      <vt:lpstr>Office Theme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dom-user</dc:creator>
  <cp:lastModifiedBy>Amish N. Raval</cp:lastModifiedBy>
  <cp:revision>517</cp:revision>
  <dcterms:created xsi:type="dcterms:W3CDTF">2014-04-05T14:16:52Z</dcterms:created>
  <dcterms:modified xsi:type="dcterms:W3CDTF">2017-02-01T16:35:01Z</dcterms:modified>
</cp:coreProperties>
</file>