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mov" ContentType="video/quicktime"/>
  <Default Extension="wdp" ContentType="image/vnd.ms-photo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824" r:id="rId3"/>
    <p:sldId id="576" r:id="rId4"/>
    <p:sldId id="691" r:id="rId5"/>
    <p:sldId id="692" r:id="rId6"/>
    <p:sldId id="820" r:id="rId7"/>
    <p:sldId id="822" r:id="rId8"/>
    <p:sldId id="582" r:id="rId9"/>
    <p:sldId id="813" r:id="rId10"/>
    <p:sldId id="817" r:id="rId11"/>
    <p:sldId id="819" r:id="rId12"/>
    <p:sldId id="821" r:id="rId13"/>
    <p:sldId id="823" r:id="rId14"/>
    <p:sldId id="825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pitchFamily="-1" charset="0"/>
        <a:ea typeface="ＭＳ Ｐゴシック" pitchFamily="-1" charset="-128"/>
        <a:cs typeface="ＭＳ Ｐゴシック" pitchFamily="-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4489"/>
    <a:srgbClr val="062E6F"/>
    <a:srgbClr val="09296F"/>
    <a:srgbClr val="0D286F"/>
    <a:srgbClr val="0E306F"/>
    <a:srgbClr val="082F6F"/>
    <a:srgbClr val="022E59"/>
    <a:srgbClr val="0D276C"/>
    <a:srgbClr val="0C2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2"/>
    <p:restoredTop sz="94918"/>
  </p:normalViewPr>
  <p:slideViewPr>
    <p:cSldViewPr>
      <p:cViewPr varScale="1">
        <p:scale>
          <a:sx n="120" d="100"/>
          <a:sy n="120" d="100"/>
        </p:scale>
        <p:origin x="8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6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8231AF5-F37B-2640-8637-A269D1BFF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25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9" charset="0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5F6F92-5C24-D64C-A680-F220DFAD383D}" type="slidenum">
              <a:rPr lang="en-US">
                <a:latin typeface="Times" pitchFamily="-1" charset="0"/>
                <a:ea typeface="ＭＳ Ｐゴシック" pitchFamily="-1" charset="-128"/>
                <a:cs typeface="ＭＳ Ｐゴシック" pitchFamily="-1" charset="-128"/>
              </a:rPr>
              <a:pPr/>
              <a:t>1</a:t>
            </a:fld>
            <a:endParaRPr lang="en-US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PP_Title_A.jpg                                                 0033966FKarls G4                       C0DC18D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09625" y="4076700"/>
            <a:ext cx="78009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09625" y="5257800"/>
            <a:ext cx="7800975" cy="914400"/>
          </a:xfrm>
        </p:spPr>
        <p:txBody>
          <a:bodyPr/>
          <a:lstStyle>
            <a:lvl1pPr marL="0" indent="0">
              <a:buFontTx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390525"/>
            <a:ext cx="1943100" cy="5705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390525"/>
            <a:ext cx="5676900" cy="5705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20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PP_Second_A.jpg                                                0033966FKarls G4                       C0DC18D5: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809625" y="3905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white">
          <a:xfrm>
            <a:off x="809625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mbria" pitchFamily="-111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mbria" pitchFamily="-111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mbria" pitchFamily="-111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mbria" pitchFamily="-111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microsoft.com/office/2007/relationships/hdphoto" Target="../media/hdphoto1.wdp"/><Relationship Id="rId1" Type="http://schemas.microsoft.com/office/2007/relationships/media" Target="../media/media2.mov"/><Relationship Id="rId2" Type="http://schemas.openxmlformats.org/officeDocument/2006/relationships/video" Target="../media/media2.mov"/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2.wdp"/><Relationship Id="rId5" Type="http://schemas.openxmlformats.org/officeDocument/2006/relationships/image" Target="../media/image6.png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microsoft.com/office/2007/relationships/hdphoto" Target="../media/hdphoto3.wdp"/><Relationship Id="rId5" Type="http://schemas.openxmlformats.org/officeDocument/2006/relationships/image" Target="../media/image3.pn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4" Type="http://schemas.openxmlformats.org/officeDocument/2006/relationships/video" Target="../media/media1.mov"/><Relationship Id="rId5" Type="http://schemas.openxmlformats.org/officeDocument/2006/relationships/slideLayout" Target="../slideLayouts/slideLayout6.xml"/><Relationship Id="rId6" Type="http://schemas.openxmlformats.org/officeDocument/2006/relationships/oleObject" Target="../embeddings/oleObject1.bin"/><Relationship Id="rId7" Type="http://schemas.openxmlformats.org/officeDocument/2006/relationships/image" Target="../media/image18.png"/><Relationship Id="rId8" Type="http://schemas.openxmlformats.org/officeDocument/2006/relationships/image" Target="../media/image6.png"/><Relationship Id="rId9" Type="http://schemas.openxmlformats.org/officeDocument/2006/relationships/image" Target="../media/image19.png"/><Relationship Id="rId10" Type="http://schemas.openxmlformats.org/officeDocument/2006/relationships/image" Target="../media/image3.png"/><Relationship Id="rId11" Type="http://schemas.microsoft.com/office/2007/relationships/hdphoto" Target="../media/hdphoto1.wdp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15225" y="4670149"/>
            <a:ext cx="5754687" cy="1362075"/>
          </a:xfrm>
        </p:spPr>
        <p:txBody>
          <a:bodyPr anchor="ctr" anchorCtr="0"/>
          <a:lstStyle/>
          <a:p>
            <a:pPr eaLnBrk="1" hangingPunct="1">
              <a:lnSpc>
                <a:spcPct val="150000"/>
              </a:lnSpc>
            </a:pPr>
            <a:r>
              <a:rPr lang="en-US" sz="1800" dirty="0" err="1">
                <a:solidFill>
                  <a:srgbClr val="084489"/>
                </a:solidFill>
              </a:rPr>
              <a:t>Saman</a:t>
            </a:r>
            <a:r>
              <a:rPr lang="en-US" sz="1800" dirty="0">
                <a:solidFill>
                  <a:srgbClr val="084489"/>
                </a:solidFill>
              </a:rPr>
              <a:t> </a:t>
            </a:r>
            <a:r>
              <a:rPr lang="en-US" sz="1800" dirty="0" err="1">
                <a:solidFill>
                  <a:srgbClr val="084489"/>
                </a:solidFill>
              </a:rPr>
              <a:t>Nazarian</a:t>
            </a:r>
            <a:r>
              <a:rPr lang="en-US" sz="1800" dirty="0">
                <a:solidFill>
                  <a:srgbClr val="084489"/>
                </a:solidFill>
              </a:rPr>
              <a:t>, MD, PhD</a:t>
            </a:r>
            <a:br>
              <a:rPr lang="en-US" sz="1800" dirty="0">
                <a:solidFill>
                  <a:srgbClr val="084489"/>
                </a:solidFill>
              </a:rPr>
            </a:br>
            <a:r>
              <a:rPr lang="en-US" sz="1800" dirty="0">
                <a:solidFill>
                  <a:srgbClr val="084489"/>
                </a:solidFill>
              </a:rPr>
              <a:t>Cardiac </a:t>
            </a:r>
            <a:r>
              <a:rPr lang="en-US" sz="1800" dirty="0" smtClean="0">
                <a:solidFill>
                  <a:srgbClr val="084489"/>
                </a:solidFill>
              </a:rPr>
              <a:t>Electrophysiology</a:t>
            </a:r>
            <a:br>
              <a:rPr lang="en-US" sz="1800" dirty="0" smtClean="0">
                <a:solidFill>
                  <a:srgbClr val="084489"/>
                </a:solidFill>
              </a:rPr>
            </a:br>
            <a:r>
              <a:rPr lang="en-US" sz="1800" dirty="0" smtClean="0">
                <a:solidFill>
                  <a:srgbClr val="084489"/>
                </a:solidFill>
              </a:rPr>
              <a:t>University of Pennsylvania Perelman School of Medicine</a:t>
            </a:r>
            <a:r>
              <a:rPr lang="en-US" sz="1800" dirty="0">
                <a:solidFill>
                  <a:srgbClr val="084489"/>
                </a:solidFill>
              </a:rPr>
              <a:t/>
            </a:r>
            <a:br>
              <a:rPr lang="en-US" sz="1800" dirty="0">
                <a:solidFill>
                  <a:srgbClr val="084489"/>
                </a:solidFill>
              </a:rPr>
            </a:br>
            <a:endParaRPr lang="en-US" sz="3600" dirty="0" smtClean="0">
              <a:solidFill>
                <a:srgbClr val="084489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2313" y="533400"/>
            <a:ext cx="7772400" cy="2273300"/>
          </a:xfrm>
        </p:spPr>
        <p:txBody>
          <a:bodyPr/>
          <a:lstStyle/>
          <a:p>
            <a:pPr eaLnBrk="1" hangingPunct="1"/>
            <a:r>
              <a:rPr lang="en-US" sz="4400" b="1" dirty="0">
                <a:solidFill>
                  <a:srgbClr val="084489"/>
                </a:solidFill>
              </a:rPr>
              <a:t>MR </a:t>
            </a:r>
            <a:r>
              <a:rPr lang="en-US" sz="4400" b="1" dirty="0" smtClean="0">
                <a:solidFill>
                  <a:srgbClr val="084489"/>
                </a:solidFill>
              </a:rPr>
              <a:t>Guided Interventional Electrophysiology </a:t>
            </a:r>
          </a:p>
          <a:p>
            <a:pPr eaLnBrk="1" hangingPunct="1"/>
            <a:r>
              <a:rPr lang="en-US" sz="3200" b="1" dirty="0" smtClean="0">
                <a:solidFill>
                  <a:srgbClr val="084489"/>
                </a:solidFill>
              </a:rPr>
              <a:t>Initial Targets</a:t>
            </a:r>
            <a:endParaRPr lang="en-US" sz="3200" b="1" dirty="0">
              <a:solidFill>
                <a:srgbClr val="08448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191000"/>
            <a:ext cx="1924214" cy="232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7" t="10676" r="46748"/>
          <a:stretch/>
        </p:blipFill>
        <p:spPr>
          <a:xfrm>
            <a:off x="7010400" y="1838325"/>
            <a:ext cx="1828800" cy="3267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9" t="10676" r="4464"/>
          <a:stretch/>
        </p:blipFill>
        <p:spPr>
          <a:xfrm>
            <a:off x="3009900" y="1811537"/>
            <a:ext cx="4038645" cy="326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24" y="93152"/>
            <a:ext cx="7772400" cy="1143000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084489"/>
                </a:solidFill>
              </a:rPr>
              <a:t>Next Target</a:t>
            </a:r>
            <a:br>
              <a:rPr lang="en-US" smtClean="0">
                <a:solidFill>
                  <a:srgbClr val="084489"/>
                </a:solidFill>
              </a:rPr>
            </a:br>
            <a:r>
              <a:rPr lang="en-US" smtClean="0">
                <a:solidFill>
                  <a:srgbClr val="084489"/>
                </a:solidFill>
              </a:rPr>
              <a:t>Characterization </a:t>
            </a:r>
            <a:r>
              <a:rPr lang="en-US" dirty="0" smtClean="0">
                <a:solidFill>
                  <a:srgbClr val="084489"/>
                </a:solidFill>
              </a:rPr>
              <a:t>of the Atrial Substrate</a:t>
            </a:r>
            <a:endParaRPr lang="en-US" dirty="0">
              <a:solidFill>
                <a:srgbClr val="0844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6324600"/>
            <a:ext cx="342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Heart Rhythm. 2014 Jan;11(1):85-92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10415" r="66263"/>
          <a:stretch/>
        </p:blipFill>
        <p:spPr>
          <a:xfrm>
            <a:off x="266700" y="1874327"/>
            <a:ext cx="2743200" cy="327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20" y="1217768"/>
            <a:ext cx="7367609" cy="510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0516" y="1964531"/>
            <a:ext cx="4598790" cy="3393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872" y="2638723"/>
            <a:ext cx="3857626" cy="2455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1833" y="3507895"/>
            <a:ext cx="3536157" cy="1616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asted-image.pd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11833" y="4031038"/>
            <a:ext cx="3536157" cy="1062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962843" y="2420931"/>
            <a:ext cx="1187649" cy="2643188"/>
          </a:xfrm>
          <a:prstGeom prst="rect">
            <a:avLst/>
          </a:prstGeom>
          <a:solidFill>
            <a:schemeClr val="accent5">
              <a:lumMod val="75000"/>
              <a:alpha val="43000"/>
            </a:schemeClr>
          </a:solidFill>
          <a:ln w="25400">
            <a:miter lim="400000"/>
          </a:ln>
          <a:effectLst>
            <a:outerShdw blurRad="101600" dist="381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" name="Shape 130"/>
          <p:cNvSpPr/>
          <p:nvPr/>
        </p:nvSpPr>
        <p:spPr>
          <a:xfrm>
            <a:off x="2921595" y="1893845"/>
            <a:ext cx="1301639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ctr">
              <a:defRPr sz="1800" i="0">
                <a:solidFill>
                  <a:srgbClr val="000000"/>
                </a:solidFill>
                <a:effectLst/>
              </a:defRPr>
            </a:pPr>
            <a:r>
              <a:rPr sz="1400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aramond" charset="0"/>
                <a:ea typeface="Garamond" charset="0"/>
                <a:cs typeface="Garamond" charset="0"/>
                <a:sym typeface="Avenir Next Demi Bold"/>
              </a:rPr>
              <a:t>Late Gadolinium </a:t>
            </a:r>
          </a:p>
          <a:p>
            <a:pPr lvl="0" algn="ctr">
              <a:defRPr sz="1800" i="0">
                <a:solidFill>
                  <a:srgbClr val="000000"/>
                </a:solidFill>
                <a:effectLst/>
              </a:defRPr>
            </a:pPr>
            <a:r>
              <a:rPr sz="1400" dirty="0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Garamond" charset="0"/>
                <a:ea typeface="Garamond" charset="0"/>
                <a:cs typeface="Garamond" charset="0"/>
                <a:sym typeface="Avenir Next Demi Bold"/>
              </a:rPr>
              <a:t>Enhancement</a:t>
            </a:r>
          </a:p>
        </p:txBody>
      </p:sp>
      <p:sp>
        <p:nvSpPr>
          <p:cNvPr id="10" name="Shape 131"/>
          <p:cNvSpPr/>
          <p:nvPr/>
        </p:nvSpPr>
        <p:spPr>
          <a:xfrm>
            <a:off x="2111598" y="5176667"/>
            <a:ext cx="426400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7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1195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Rockwell"/>
                <a:cs typeface="Rockwell"/>
              </a:rPr>
              <a:t>Time</a:t>
            </a:r>
          </a:p>
        </p:txBody>
      </p:sp>
      <p:sp>
        <p:nvSpPr>
          <p:cNvPr id="11" name="Shape 132"/>
          <p:cNvSpPr/>
          <p:nvPr/>
        </p:nvSpPr>
        <p:spPr>
          <a:xfrm rot="16212653">
            <a:off x="391483" y="3457591"/>
            <a:ext cx="679674" cy="25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7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1195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Rockwell"/>
                <a:cs typeface="Rockwell"/>
              </a:rPr>
              <a:t>Intensity</a:t>
            </a:r>
          </a:p>
        </p:txBody>
      </p:sp>
      <p:sp>
        <p:nvSpPr>
          <p:cNvPr id="12" name="Shape 133"/>
          <p:cNvSpPr/>
          <p:nvPr/>
        </p:nvSpPr>
        <p:spPr>
          <a:xfrm rot="16945953">
            <a:off x="809497" y="2831839"/>
            <a:ext cx="647614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914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Rockwell"/>
                <a:cs typeface="Rockwell"/>
              </a:rPr>
              <a:t>Blood Pool</a:t>
            </a:r>
          </a:p>
        </p:txBody>
      </p:sp>
      <p:sp>
        <p:nvSpPr>
          <p:cNvPr id="13" name="Shape 134"/>
          <p:cNvSpPr/>
          <p:nvPr/>
        </p:nvSpPr>
        <p:spPr>
          <a:xfrm rot="17205086">
            <a:off x="1075858" y="3732234"/>
            <a:ext cx="469680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914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Rockwell"/>
                <a:cs typeface="Rockwell"/>
              </a:rPr>
              <a:t>Normal</a:t>
            </a:r>
          </a:p>
        </p:txBody>
      </p:sp>
      <p:sp>
        <p:nvSpPr>
          <p:cNvPr id="14" name="Shape 135"/>
          <p:cNvSpPr/>
          <p:nvPr/>
        </p:nvSpPr>
        <p:spPr>
          <a:xfrm rot="19447269">
            <a:off x="1595365" y="4013783"/>
            <a:ext cx="306174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914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Rockwell"/>
                <a:cs typeface="Rockwell"/>
              </a:rPr>
              <a:t>Scar</a:t>
            </a:r>
          </a:p>
        </p:txBody>
      </p:sp>
      <p:sp>
        <p:nvSpPr>
          <p:cNvPr id="15" name="Shape 137"/>
          <p:cNvSpPr/>
          <p:nvPr/>
        </p:nvSpPr>
        <p:spPr>
          <a:xfrm>
            <a:off x="3155865" y="5108268"/>
            <a:ext cx="822341" cy="21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300"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914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Rockwell"/>
                <a:cs typeface="Rockwell"/>
              </a:rPr>
              <a:t>10-20 minutes</a:t>
            </a:r>
          </a:p>
        </p:txBody>
      </p:sp>
      <p:pic>
        <p:nvPicPr>
          <p:cNvPr id="16" name="pasted-image.pdf"/>
          <p:cNvPicPr/>
          <p:nvPr/>
        </p:nvPicPr>
        <p:blipFill>
          <a:blip r:embed="rId9">
            <a:extLst/>
          </a:blip>
          <a:srcRect b="26677"/>
          <a:stretch>
            <a:fillRect/>
          </a:stretch>
        </p:blipFill>
        <p:spPr>
          <a:xfrm>
            <a:off x="5654969" y="1964531"/>
            <a:ext cx="2793215" cy="148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Video 2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5472083" y="3894908"/>
            <a:ext cx="3294024" cy="1852889"/>
          </a:xfrm>
          <a:prstGeom prst="rect">
            <a:avLst/>
          </a:prstGeom>
        </p:spPr>
      </p:pic>
      <p:sp>
        <p:nvSpPr>
          <p:cNvPr id="18" name="Shape 141"/>
          <p:cNvSpPr/>
          <p:nvPr/>
        </p:nvSpPr>
        <p:spPr>
          <a:xfrm flipV="1">
            <a:off x="947942" y="5128152"/>
            <a:ext cx="1" cy="353063"/>
          </a:xfrm>
          <a:prstGeom prst="line">
            <a:avLst/>
          </a:prstGeom>
          <a:ln w="38100">
            <a:solidFill>
              <a:srgbClr val="575451">
                <a:alpha val="90000"/>
              </a:srgbClr>
            </a:solidFill>
            <a:miter lim="400000"/>
            <a:tailEnd type="triangle"/>
          </a:ln>
          <a:effectLst>
            <a:outerShdw blurRad="25400" dist="25400" dir="5520000" rotWithShape="0">
              <a:srgbClr val="FFFFFF">
                <a:alpha val="72000"/>
              </a:srgbClr>
            </a:outerShdw>
          </a:effectLst>
        </p:spPr>
        <p:txBody>
          <a:bodyPr lIns="35719" tIns="35719" rIns="35719" bIns="35719" anchor="ctr"/>
          <a:lstStyle/>
          <a:p>
            <a:pPr lvl="0">
              <a:defRPr sz="3000" i="0">
                <a:solidFill>
                  <a:srgbClr val="3E3B39"/>
                </a:solidFill>
                <a:effectLst>
                  <a:outerShdw blurRad="25400" dist="12700" dir="4920000" rotWithShape="0">
                    <a:srgbClr val="FFFFFF">
                      <a:alpha val="50000"/>
                    </a:srgbClr>
                  </a:outerShdw>
                </a:effectLst>
              </a:defRPr>
            </a:pPr>
            <a:endParaRPr sz="2109">
              <a:solidFill>
                <a:srgbClr val="084489"/>
              </a:solidFill>
              <a:latin typeface="Rockwell"/>
              <a:cs typeface="Rockwell"/>
            </a:endParaRPr>
          </a:p>
        </p:txBody>
      </p:sp>
      <p:sp>
        <p:nvSpPr>
          <p:cNvPr id="19" name="Shape 142"/>
          <p:cNvSpPr/>
          <p:nvPr/>
        </p:nvSpPr>
        <p:spPr>
          <a:xfrm>
            <a:off x="594643" y="5452619"/>
            <a:ext cx="713337" cy="439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1195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Rockwell"/>
                <a:ea typeface="Avenir Next Demi Bold"/>
                <a:cs typeface="Rockwell"/>
                <a:sym typeface="Avenir Next Demi Bold"/>
              </a:rPr>
              <a:t>Contrast </a:t>
            </a:r>
          </a:p>
          <a:p>
            <a:pPr lvl="0">
              <a:defRPr sz="1800" i="0">
                <a:solidFill>
                  <a:srgbClr val="000000"/>
                </a:solidFill>
                <a:effectLst/>
              </a:defRPr>
            </a:pPr>
            <a:r>
              <a:rPr sz="1195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Rockwell"/>
                <a:ea typeface="Avenir Next Demi Bold"/>
                <a:cs typeface="Rockwell"/>
                <a:sym typeface="Avenir Next Demi Bold"/>
              </a:rPr>
              <a:t>Injection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Real Time Lesion Visualization</a:t>
            </a:r>
            <a:endParaRPr lang="en-US" dirty="0">
              <a:solidFill>
                <a:srgbClr val="0844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8468" y="6484122"/>
            <a:ext cx="6006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84489"/>
                </a:solidFill>
              </a:rPr>
              <a:t>Khurram</a:t>
            </a:r>
            <a:r>
              <a:rPr lang="en-US" sz="1400" dirty="0" smtClean="0">
                <a:solidFill>
                  <a:srgbClr val="084489"/>
                </a:solidFill>
              </a:rPr>
              <a:t>, </a:t>
            </a:r>
            <a:r>
              <a:rPr lang="en-US" sz="1400" dirty="0" err="1" smtClean="0">
                <a:solidFill>
                  <a:srgbClr val="084489"/>
                </a:solidFill>
              </a:rPr>
              <a:t>Nazarian</a:t>
            </a:r>
            <a:r>
              <a:rPr lang="en-US" sz="1400" dirty="0">
                <a:solidFill>
                  <a:srgbClr val="084489"/>
                </a:solidFill>
              </a:rPr>
              <a:t>, et al. Pacing </a:t>
            </a:r>
            <a:r>
              <a:rPr lang="en-US" sz="1400" dirty="0" err="1">
                <a:solidFill>
                  <a:srgbClr val="084489"/>
                </a:solidFill>
              </a:rPr>
              <a:t>Clin</a:t>
            </a:r>
            <a:r>
              <a:rPr lang="en-US" sz="1400" dirty="0">
                <a:solidFill>
                  <a:srgbClr val="084489"/>
                </a:solidFill>
              </a:rPr>
              <a:t> </a:t>
            </a:r>
            <a:r>
              <a:rPr lang="en-US" sz="1400" dirty="0" err="1">
                <a:solidFill>
                  <a:srgbClr val="084489"/>
                </a:solidFill>
              </a:rPr>
              <a:t>Electrophysiol</a:t>
            </a:r>
            <a:r>
              <a:rPr lang="en-US" sz="1400" dirty="0">
                <a:solidFill>
                  <a:srgbClr val="084489"/>
                </a:solidFill>
              </a:rPr>
              <a:t>. 2015 Nov;38(11):</a:t>
            </a:r>
            <a:r>
              <a:rPr lang="en-US" sz="1400" dirty="0" smtClean="0">
                <a:solidFill>
                  <a:srgbClr val="084489"/>
                </a:solidFill>
              </a:rPr>
              <a:t>1317-24</a:t>
            </a:r>
            <a:endParaRPr lang="en-US" sz="1400" dirty="0">
              <a:solidFill>
                <a:srgbClr val="084489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3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6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5" grpId="0" animBg="1" advAuto="0"/>
      <p:bldP spid="16" grpId="0" animBg="1" advAuto="0"/>
      <p:bldP spid="17" grpId="0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rmography DEMRI path no lab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048000"/>
            <a:ext cx="1690688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58000" y="3276600"/>
            <a:ext cx="933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DEMRI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858000" y="4419600"/>
            <a:ext cx="635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Path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38200" y="6019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Temperature Evolution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81000" y="1371600"/>
            <a:ext cx="838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Proton </a:t>
            </a:r>
            <a:r>
              <a:rPr lang="en-US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precession rate is temperature sensitive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white">
          <a:xfrm>
            <a:off x="809625" y="3905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600" b="1" kern="0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MRI Thermography</a:t>
            </a:r>
          </a:p>
        </p:txBody>
      </p:sp>
      <p:pic>
        <p:nvPicPr>
          <p:cNvPr id="9" name="Ther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448" r="22552"/>
          <a:stretch/>
        </p:blipFill>
        <p:spPr>
          <a:xfrm>
            <a:off x="1339850" y="2083649"/>
            <a:ext cx="3841750" cy="39290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16351" y="6448723"/>
            <a:ext cx="4586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84489"/>
                </a:solidFill>
              </a:rPr>
              <a:t>Kolandaivelu</a:t>
            </a:r>
            <a:r>
              <a:rPr lang="en-US" sz="1200" dirty="0">
                <a:solidFill>
                  <a:srgbClr val="084489"/>
                </a:solidFill>
              </a:rPr>
              <a:t> et al. </a:t>
            </a:r>
            <a:r>
              <a:rPr lang="en-US" sz="1200" dirty="0" err="1">
                <a:solidFill>
                  <a:srgbClr val="084489"/>
                </a:solidFill>
              </a:rPr>
              <a:t>Circ</a:t>
            </a:r>
            <a:r>
              <a:rPr lang="en-US" sz="1200" dirty="0">
                <a:solidFill>
                  <a:srgbClr val="084489"/>
                </a:solidFill>
              </a:rPr>
              <a:t> </a:t>
            </a:r>
            <a:r>
              <a:rPr lang="en-US" sz="1200" dirty="0" err="1">
                <a:solidFill>
                  <a:srgbClr val="084489"/>
                </a:solidFill>
              </a:rPr>
              <a:t>Arrhythm</a:t>
            </a:r>
            <a:r>
              <a:rPr lang="en-US" sz="1200" dirty="0">
                <a:solidFill>
                  <a:srgbClr val="084489"/>
                </a:solidFill>
              </a:rPr>
              <a:t> </a:t>
            </a:r>
            <a:r>
              <a:rPr lang="en-US" sz="1200" dirty="0" err="1">
                <a:solidFill>
                  <a:srgbClr val="084489"/>
                </a:solidFill>
              </a:rPr>
              <a:t>Electrophysiol</a:t>
            </a:r>
            <a:r>
              <a:rPr lang="en-US" sz="1200" dirty="0">
                <a:solidFill>
                  <a:srgbClr val="084489"/>
                </a:solidFill>
              </a:rPr>
              <a:t>. 2010 Oct;3(5):521-9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2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Summary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Initial targets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Catheter Guidance and ablation in flutter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Catheter Guidance and ablation in complex cases</a:t>
            </a:r>
          </a:p>
          <a:p>
            <a:r>
              <a:rPr lang="en-US" dirty="0" smtClean="0">
                <a:solidFill>
                  <a:srgbClr val="084489"/>
                </a:solidFill>
              </a:rPr>
              <a:t>Next Targets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Reliable characterization of thin walled tissues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Real-time lesion visualization and Thermometry </a:t>
            </a:r>
            <a:endParaRPr lang="en-US" dirty="0">
              <a:solidFill>
                <a:srgbClr val="08448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3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Acknowledgements</a:t>
            </a:r>
            <a:endParaRPr lang="en-US" dirty="0">
              <a:solidFill>
                <a:srgbClr val="08448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533525"/>
            <a:ext cx="3886200" cy="3419475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84489"/>
                </a:solidFill>
              </a:rPr>
              <a:t>Fellows &amp; Residents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>
                <a:solidFill>
                  <a:srgbClr val="084489"/>
                </a:solidFill>
              </a:rPr>
              <a:t>Ali Habibi </a:t>
            </a:r>
          </a:p>
          <a:p>
            <a:pPr lvl="1"/>
            <a:r>
              <a:rPr lang="en-US" dirty="0">
                <a:solidFill>
                  <a:srgbClr val="084489"/>
                </a:solidFill>
              </a:rPr>
              <a:t>Esra Gucuk Ipek</a:t>
            </a:r>
          </a:p>
          <a:p>
            <a:pPr lvl="1"/>
            <a:r>
              <a:rPr lang="en-US" dirty="0" err="1">
                <a:solidFill>
                  <a:srgbClr val="084489"/>
                </a:solidFill>
              </a:rPr>
              <a:t>Eunis</a:t>
            </a:r>
            <a:r>
              <a:rPr lang="en-US" dirty="0">
                <a:solidFill>
                  <a:srgbClr val="084489"/>
                </a:solidFill>
              </a:rPr>
              <a:t> Yang</a:t>
            </a:r>
          </a:p>
          <a:p>
            <a:pPr lvl="1"/>
            <a:r>
              <a:rPr lang="en-US" dirty="0" err="1">
                <a:solidFill>
                  <a:srgbClr val="084489"/>
                </a:solidFill>
              </a:rPr>
              <a:t>Irfan</a:t>
            </a:r>
            <a:r>
              <a:rPr lang="en-US" dirty="0">
                <a:solidFill>
                  <a:srgbClr val="084489"/>
                </a:solidFill>
              </a:rPr>
              <a:t> </a:t>
            </a:r>
            <a:r>
              <a:rPr lang="en-US" dirty="0" err="1">
                <a:solidFill>
                  <a:srgbClr val="084489"/>
                </a:solidFill>
              </a:rPr>
              <a:t>Khurram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>
                <a:solidFill>
                  <a:srgbClr val="084489"/>
                </a:solidFill>
              </a:rPr>
              <a:t>Kotaro Fukumoto</a:t>
            </a:r>
          </a:p>
          <a:p>
            <a:pPr lvl="1"/>
            <a:r>
              <a:rPr lang="en-US" dirty="0">
                <a:solidFill>
                  <a:srgbClr val="084489"/>
                </a:solidFill>
              </a:rPr>
              <a:t>Jonathan Chrispin</a:t>
            </a:r>
          </a:p>
          <a:p>
            <a:pPr lvl="1"/>
            <a:r>
              <a:rPr lang="en-US" dirty="0" err="1">
                <a:solidFill>
                  <a:srgbClr val="084489"/>
                </a:solidFill>
              </a:rPr>
              <a:t>Sohail</a:t>
            </a:r>
            <a:r>
              <a:rPr lang="en-US" dirty="0">
                <a:solidFill>
                  <a:srgbClr val="084489"/>
                </a:solidFill>
              </a:rPr>
              <a:t> </a:t>
            </a:r>
            <a:r>
              <a:rPr lang="en-US" dirty="0" err="1">
                <a:solidFill>
                  <a:srgbClr val="084489"/>
                </a:solidFill>
              </a:rPr>
              <a:t>Zahid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>
                <a:solidFill>
                  <a:srgbClr val="084489"/>
                </a:solidFill>
              </a:rPr>
              <a:t>Amir </a:t>
            </a:r>
            <a:r>
              <a:rPr lang="en-US" dirty="0" smtClean="0">
                <a:solidFill>
                  <a:srgbClr val="084489"/>
                </a:solidFill>
              </a:rPr>
              <a:t>Rahsepar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Eunice Yang</a:t>
            </a:r>
          </a:p>
          <a:p>
            <a:pPr lvl="1"/>
            <a:r>
              <a:rPr lang="en-US" dirty="0" err="1" smtClean="0">
                <a:solidFill>
                  <a:srgbClr val="084489"/>
                </a:solidFill>
              </a:rPr>
              <a:t>Yuliya</a:t>
            </a:r>
            <a:r>
              <a:rPr lang="en-US" dirty="0" smtClean="0">
                <a:solidFill>
                  <a:srgbClr val="084489"/>
                </a:solidFill>
              </a:rPr>
              <a:t> Mints</a:t>
            </a:r>
            <a:endParaRPr lang="en-US" dirty="0">
              <a:solidFill>
                <a:srgbClr val="084489"/>
              </a:solidFill>
            </a:endParaRPr>
          </a:p>
          <a:p>
            <a:r>
              <a:rPr lang="en-US" dirty="0">
                <a:solidFill>
                  <a:srgbClr val="084489"/>
                </a:solidFill>
              </a:rPr>
              <a:t>Research Coordinators</a:t>
            </a:r>
          </a:p>
          <a:p>
            <a:pPr lvl="1"/>
            <a:r>
              <a:rPr lang="en-US" dirty="0">
                <a:solidFill>
                  <a:srgbClr val="084489"/>
                </a:solidFill>
              </a:rPr>
              <a:t>Nissi Saju</a:t>
            </a:r>
          </a:p>
          <a:p>
            <a:pPr lvl="1"/>
            <a:r>
              <a:rPr lang="en-US" dirty="0" err="1">
                <a:solidFill>
                  <a:srgbClr val="084489"/>
                </a:solidFill>
              </a:rPr>
              <a:t>Rozann</a:t>
            </a:r>
            <a:r>
              <a:rPr lang="en-US" dirty="0">
                <a:solidFill>
                  <a:srgbClr val="084489"/>
                </a:solidFill>
              </a:rPr>
              <a:t> </a:t>
            </a:r>
            <a:r>
              <a:rPr lang="en-US" dirty="0" smtClean="0">
                <a:solidFill>
                  <a:srgbClr val="084489"/>
                </a:solidFill>
              </a:rPr>
              <a:t>Hansford</a:t>
            </a:r>
            <a:endParaRPr lang="en-US" dirty="0">
              <a:solidFill>
                <a:srgbClr val="08448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4876800" y="1447800"/>
            <a:ext cx="3886200" cy="4732338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84489"/>
                </a:solidFill>
              </a:rPr>
              <a:t>Faculty </a:t>
            </a:r>
          </a:p>
          <a:p>
            <a:pPr lvl="1"/>
            <a:r>
              <a:rPr lang="en-US" dirty="0">
                <a:solidFill>
                  <a:srgbClr val="084489"/>
                </a:solidFill>
              </a:rPr>
              <a:t>Stefan Zimmerman – Radiology </a:t>
            </a:r>
            <a:r>
              <a:rPr lang="en-US" dirty="0" smtClean="0">
                <a:solidFill>
                  <a:srgbClr val="084489"/>
                </a:solidFill>
              </a:rPr>
              <a:t>JHU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Benoit Desjardin </a:t>
            </a:r>
            <a:r>
              <a:rPr lang="mr-IN" dirty="0" smtClean="0">
                <a:solidFill>
                  <a:srgbClr val="084489"/>
                </a:solidFill>
              </a:rPr>
              <a:t>–</a:t>
            </a:r>
            <a:r>
              <a:rPr lang="en-US" dirty="0" smtClean="0">
                <a:solidFill>
                  <a:srgbClr val="084489"/>
                </a:solidFill>
              </a:rPr>
              <a:t> Radiology Penn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Walter </a:t>
            </a:r>
            <a:r>
              <a:rPr lang="en-US" dirty="0" err="1" smtClean="0">
                <a:solidFill>
                  <a:srgbClr val="084489"/>
                </a:solidFill>
              </a:rPr>
              <a:t>Witschey</a:t>
            </a:r>
            <a:r>
              <a:rPr lang="en-US" dirty="0" smtClean="0">
                <a:solidFill>
                  <a:srgbClr val="084489"/>
                </a:solidFill>
              </a:rPr>
              <a:t> </a:t>
            </a:r>
            <a:r>
              <a:rPr lang="mr-IN" dirty="0" smtClean="0">
                <a:solidFill>
                  <a:srgbClr val="084489"/>
                </a:solidFill>
              </a:rPr>
              <a:t>–</a:t>
            </a:r>
            <a:r>
              <a:rPr lang="en-US" dirty="0" smtClean="0">
                <a:solidFill>
                  <a:srgbClr val="084489"/>
                </a:solidFill>
              </a:rPr>
              <a:t> Radiology Penn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Joao Lima – Cardiology JHU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David </a:t>
            </a:r>
            <a:r>
              <a:rPr lang="en-US" dirty="0" err="1">
                <a:solidFill>
                  <a:srgbClr val="084489"/>
                </a:solidFill>
              </a:rPr>
              <a:t>Bluemke</a:t>
            </a:r>
            <a:r>
              <a:rPr lang="en-US" dirty="0">
                <a:solidFill>
                  <a:srgbClr val="084489"/>
                </a:solidFill>
              </a:rPr>
              <a:t> </a:t>
            </a:r>
            <a:r>
              <a:rPr lang="en-US" dirty="0" smtClean="0">
                <a:solidFill>
                  <a:srgbClr val="084489"/>
                </a:solidFill>
              </a:rPr>
              <a:t>– Radiology NIH CC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Frank </a:t>
            </a:r>
            <a:r>
              <a:rPr lang="en-US" dirty="0" err="1" smtClean="0">
                <a:solidFill>
                  <a:srgbClr val="084489"/>
                </a:solidFill>
              </a:rPr>
              <a:t>Marchlinski</a:t>
            </a:r>
            <a:r>
              <a:rPr lang="en-US" dirty="0" smtClean="0">
                <a:solidFill>
                  <a:srgbClr val="084489"/>
                </a:solidFill>
              </a:rPr>
              <a:t> </a:t>
            </a:r>
            <a:r>
              <a:rPr lang="mr-IN" dirty="0" smtClean="0">
                <a:solidFill>
                  <a:srgbClr val="084489"/>
                </a:solidFill>
              </a:rPr>
              <a:t>–</a:t>
            </a:r>
            <a:r>
              <a:rPr lang="en-US" dirty="0" smtClean="0">
                <a:solidFill>
                  <a:srgbClr val="084489"/>
                </a:solidFill>
              </a:rPr>
              <a:t> EP Penn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David </a:t>
            </a:r>
            <a:r>
              <a:rPr lang="en-US" dirty="0" err="1" smtClean="0">
                <a:solidFill>
                  <a:srgbClr val="084489"/>
                </a:solidFill>
              </a:rPr>
              <a:t>allans</a:t>
            </a:r>
            <a:r>
              <a:rPr lang="en-US" dirty="0" smtClean="0">
                <a:solidFill>
                  <a:srgbClr val="084489"/>
                </a:solidFill>
              </a:rPr>
              <a:t> </a:t>
            </a:r>
            <a:r>
              <a:rPr lang="mr-IN" dirty="0" smtClean="0">
                <a:solidFill>
                  <a:srgbClr val="084489"/>
                </a:solidFill>
              </a:rPr>
              <a:t>–</a:t>
            </a:r>
            <a:r>
              <a:rPr lang="en-US" dirty="0" smtClean="0">
                <a:solidFill>
                  <a:srgbClr val="084489"/>
                </a:solidFill>
              </a:rPr>
              <a:t> EP Penn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Henry </a:t>
            </a:r>
            <a:r>
              <a:rPr lang="en-US" dirty="0" err="1" smtClean="0">
                <a:solidFill>
                  <a:srgbClr val="084489"/>
                </a:solidFill>
              </a:rPr>
              <a:t>Halperin</a:t>
            </a:r>
            <a:r>
              <a:rPr lang="en-US" dirty="0" smtClean="0">
                <a:solidFill>
                  <a:srgbClr val="084489"/>
                </a:solidFill>
              </a:rPr>
              <a:t> </a:t>
            </a:r>
            <a:r>
              <a:rPr lang="mr-IN" dirty="0" smtClean="0">
                <a:solidFill>
                  <a:srgbClr val="084489"/>
                </a:solidFill>
              </a:rPr>
              <a:t>–</a:t>
            </a:r>
            <a:r>
              <a:rPr lang="en-US" dirty="0" smtClean="0">
                <a:solidFill>
                  <a:srgbClr val="084489"/>
                </a:solidFill>
              </a:rPr>
              <a:t> EP JHU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>
                <a:solidFill>
                  <a:srgbClr val="084489"/>
                </a:solidFill>
              </a:rPr>
              <a:t>Hugh Calkins </a:t>
            </a:r>
            <a:r>
              <a:rPr lang="en-US" dirty="0" smtClean="0">
                <a:solidFill>
                  <a:srgbClr val="084489"/>
                </a:solidFill>
              </a:rPr>
              <a:t>– EP JHU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Ron Berger – EP JHU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>
                <a:solidFill>
                  <a:srgbClr val="084489"/>
                </a:solidFill>
              </a:rPr>
              <a:t>Natalia Trayanova </a:t>
            </a:r>
            <a:r>
              <a:rPr lang="en-US" dirty="0" smtClean="0">
                <a:solidFill>
                  <a:srgbClr val="084489"/>
                </a:solidFill>
              </a:rPr>
              <a:t>– BME JHU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>
                <a:solidFill>
                  <a:srgbClr val="084489"/>
                </a:solidFill>
              </a:rPr>
              <a:t>Vadim Zipunnikov </a:t>
            </a:r>
            <a:r>
              <a:rPr lang="en-US" dirty="0" smtClean="0">
                <a:solidFill>
                  <a:srgbClr val="084489"/>
                </a:solidFill>
              </a:rPr>
              <a:t>– Biostatistics JHU</a:t>
            </a:r>
            <a:endParaRPr lang="en-US" dirty="0">
              <a:solidFill>
                <a:srgbClr val="084489"/>
              </a:solidFill>
            </a:endParaRPr>
          </a:p>
          <a:p>
            <a:r>
              <a:rPr lang="en-US" dirty="0">
                <a:solidFill>
                  <a:srgbClr val="084489"/>
                </a:solidFill>
              </a:rPr>
              <a:t>Funding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NIH - R01HL116280 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PCORI – PATH and ADAPTABLE</a:t>
            </a:r>
            <a:endParaRPr lang="en-US" dirty="0">
              <a:solidFill>
                <a:srgbClr val="084489"/>
              </a:solidFill>
            </a:endParaRPr>
          </a:p>
          <a:p>
            <a:pPr lvl="1"/>
            <a:r>
              <a:rPr lang="en-US" dirty="0" err="1">
                <a:solidFill>
                  <a:srgbClr val="084489"/>
                </a:solidFill>
              </a:rPr>
              <a:t>Biosense</a:t>
            </a:r>
            <a:r>
              <a:rPr lang="en-US" dirty="0">
                <a:solidFill>
                  <a:srgbClr val="084489"/>
                </a:solidFill>
              </a:rPr>
              <a:t> Webster Inc</a:t>
            </a:r>
            <a:r>
              <a:rPr lang="en-US" dirty="0" smtClean="0">
                <a:solidFill>
                  <a:srgbClr val="084489"/>
                </a:solidFill>
              </a:rPr>
              <a:t>.</a:t>
            </a:r>
            <a:endParaRPr lang="en-US" dirty="0">
              <a:solidFill>
                <a:srgbClr val="08448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809625" y="390525"/>
            <a:ext cx="6822623" cy="1143000"/>
          </a:xfrm>
          <a:prstGeom prst="rect">
            <a:avLst/>
          </a:prstGeom>
        </p:spPr>
        <p:txBody>
          <a:bodyPr/>
          <a:lstStyle/>
          <a:p>
            <a:pPr lvl="0">
              <a:defRPr sz="1800" b="0" cap="none" spc="0">
                <a:solidFill>
                  <a:srgbClr val="000000"/>
                </a:solidFill>
                <a:effectLst/>
              </a:defRPr>
            </a:pPr>
            <a:r>
              <a:rPr sz="3375" cap="all" spc="270" dirty="0">
                <a:solidFill>
                  <a:srgbClr val="08448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5" y="1981200"/>
            <a:ext cx="6822623" cy="4114800"/>
          </a:xfrm>
        </p:spPr>
        <p:txBody>
          <a:bodyPr>
            <a:normAutofit/>
          </a:bodyPr>
          <a:lstStyle/>
          <a:p>
            <a:r>
              <a:rPr lang="en-US" sz="2531" dirty="0">
                <a:solidFill>
                  <a:srgbClr val="084489"/>
                </a:solidFill>
              </a:rPr>
              <a:t>Scientific Advisor</a:t>
            </a:r>
          </a:p>
          <a:p>
            <a:pPr lvl="1"/>
            <a:r>
              <a:rPr lang="en-US" sz="2250" dirty="0" err="1">
                <a:solidFill>
                  <a:srgbClr val="084489"/>
                </a:solidFill>
              </a:rPr>
              <a:t>Biosense</a:t>
            </a:r>
            <a:r>
              <a:rPr lang="en-US" sz="2250" dirty="0">
                <a:solidFill>
                  <a:srgbClr val="084489"/>
                </a:solidFill>
              </a:rPr>
              <a:t> Webster, </a:t>
            </a:r>
            <a:r>
              <a:rPr lang="en-US" sz="2250" dirty="0" err="1">
                <a:solidFill>
                  <a:srgbClr val="084489"/>
                </a:solidFill>
              </a:rPr>
              <a:t>Inc</a:t>
            </a:r>
            <a:endParaRPr lang="en-US" sz="2250" dirty="0">
              <a:solidFill>
                <a:srgbClr val="084489"/>
              </a:solidFill>
            </a:endParaRPr>
          </a:p>
          <a:p>
            <a:pPr lvl="1"/>
            <a:r>
              <a:rPr lang="en-US" sz="2250" dirty="0">
                <a:solidFill>
                  <a:srgbClr val="084489"/>
                </a:solidFill>
              </a:rPr>
              <a:t>St Jude Medical, </a:t>
            </a:r>
            <a:r>
              <a:rPr lang="en-US" sz="2250" dirty="0" err="1">
                <a:solidFill>
                  <a:srgbClr val="084489"/>
                </a:solidFill>
              </a:rPr>
              <a:t>Inc</a:t>
            </a:r>
            <a:endParaRPr lang="en-US" sz="2250" dirty="0">
              <a:solidFill>
                <a:srgbClr val="084489"/>
              </a:solidFill>
            </a:endParaRPr>
          </a:p>
          <a:p>
            <a:pPr lvl="1"/>
            <a:r>
              <a:rPr lang="en-US" sz="2250" dirty="0" err="1">
                <a:solidFill>
                  <a:srgbClr val="084489"/>
                </a:solidFill>
              </a:rPr>
              <a:t>CardioSolv</a:t>
            </a:r>
            <a:r>
              <a:rPr lang="en-US" sz="2250" dirty="0">
                <a:solidFill>
                  <a:srgbClr val="084489"/>
                </a:solidFill>
              </a:rPr>
              <a:t>, </a:t>
            </a:r>
            <a:r>
              <a:rPr lang="en-US" sz="2250" dirty="0" err="1">
                <a:solidFill>
                  <a:srgbClr val="084489"/>
                </a:solidFill>
              </a:rPr>
              <a:t>Inc</a:t>
            </a:r>
            <a:endParaRPr lang="en-US" sz="2250" dirty="0">
              <a:solidFill>
                <a:srgbClr val="084489"/>
              </a:solidFill>
            </a:endParaRPr>
          </a:p>
          <a:p>
            <a:endParaRPr lang="en-US" sz="2531" dirty="0">
              <a:solidFill>
                <a:srgbClr val="084489"/>
              </a:solidFill>
            </a:endParaRPr>
          </a:p>
          <a:p>
            <a:r>
              <a:rPr lang="en-US" sz="2531" dirty="0">
                <a:solidFill>
                  <a:srgbClr val="084489"/>
                </a:solidFill>
              </a:rPr>
              <a:t>Research Grants</a:t>
            </a:r>
          </a:p>
          <a:p>
            <a:pPr lvl="1"/>
            <a:r>
              <a:rPr lang="en-US" sz="2250" dirty="0">
                <a:solidFill>
                  <a:srgbClr val="084489"/>
                </a:solidFill>
              </a:rPr>
              <a:t>NIH R01HL116280 </a:t>
            </a:r>
          </a:p>
          <a:p>
            <a:pPr lvl="1"/>
            <a:r>
              <a:rPr lang="en-US" sz="2250" dirty="0" err="1">
                <a:solidFill>
                  <a:srgbClr val="084489"/>
                </a:solidFill>
              </a:rPr>
              <a:t>Biosense</a:t>
            </a:r>
            <a:r>
              <a:rPr lang="en-US" sz="2250" dirty="0">
                <a:solidFill>
                  <a:srgbClr val="084489"/>
                </a:solidFill>
              </a:rPr>
              <a:t> Webster, </a:t>
            </a:r>
            <a:r>
              <a:rPr lang="en-US" sz="2250" dirty="0" err="1">
                <a:solidFill>
                  <a:srgbClr val="084489"/>
                </a:solidFill>
              </a:rPr>
              <a:t>Inc</a:t>
            </a:r>
            <a:endParaRPr lang="en-US" sz="2250" dirty="0">
              <a:solidFill>
                <a:srgbClr val="084489"/>
              </a:solidFill>
            </a:endParaRPr>
          </a:p>
          <a:p>
            <a:endParaRPr lang="en-US" sz="2531" dirty="0">
              <a:solidFill>
                <a:srgbClr val="084489"/>
              </a:solidFill>
            </a:endParaRPr>
          </a:p>
        </p:txBody>
      </p:sp>
      <p:pic>
        <p:nvPicPr>
          <p:cNvPr id="4" name="Screen Shot 2015-02-27 at 5.49.37 AM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7904986" y="228600"/>
            <a:ext cx="997566" cy="98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1295400"/>
            <a:ext cx="4905375" cy="5029200"/>
          </a:xfrm>
        </p:spPr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Advantages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Familiar views and landmarks for catheter positioning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No need for image registration</a:t>
            </a:r>
          </a:p>
          <a:p>
            <a:r>
              <a:rPr lang="en-US" dirty="0" smtClean="0">
                <a:solidFill>
                  <a:srgbClr val="084489"/>
                </a:solidFill>
              </a:rPr>
              <a:t>Disadvantages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Ionizing radiation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Lack of soft tissue resolution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Fluoroscopy</a:t>
            </a:r>
          </a:p>
        </p:txBody>
      </p:sp>
      <p:pic>
        <p:nvPicPr>
          <p:cNvPr id="19460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3" b="98092" l="51128" r="94361"/>
                    </a14:imgEffect>
                  </a14:imgLayer>
                </a14:imgProps>
              </a:ext>
            </a:extLst>
          </a:blip>
          <a:srcRect l="50963" r="722"/>
          <a:stretch>
            <a:fillRect/>
          </a:stretch>
        </p:blipFill>
        <p:spPr bwMode="auto">
          <a:xfrm>
            <a:off x="5867400" y="3200400"/>
            <a:ext cx="27654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4800600" y="6324600"/>
            <a:ext cx="3581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600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Heart Rhythm. 2007 Dec;4(12):1582</a:t>
            </a:r>
          </a:p>
        </p:txBody>
      </p:sp>
      <p:pic>
        <p:nvPicPr>
          <p:cNvPr id="19462" name="Picture 20"/>
          <p:cNvPicPr>
            <a:picLocks noChangeAspect="1"/>
          </p:cNvPicPr>
          <p:nvPr/>
        </p:nvPicPr>
        <p:blipFill>
          <a:blip r:embed="rId5"/>
          <a:srcRect l="127" r="51659"/>
          <a:stretch>
            <a:fillRect/>
          </a:stretch>
        </p:blipFill>
        <p:spPr bwMode="auto">
          <a:xfrm>
            <a:off x="5867400" y="381000"/>
            <a:ext cx="27606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CC89"/>
                                      </p:to>
                                    </p:animClr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CC89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7CC89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7CC89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94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28D78"/>
                                      </p:to>
                                    </p:animClr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28D78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Reentrant Arrhythmia Ablation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5399088" cy="4114800"/>
          </a:xfrm>
        </p:spPr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The substrate for reentry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Slowly conducting diseased myocardium 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Perpetuates circuit reentry</a:t>
            </a:r>
          </a:p>
          <a:p>
            <a:r>
              <a:rPr lang="en-US" dirty="0" smtClean="0">
                <a:solidFill>
                  <a:srgbClr val="084489"/>
                </a:solidFill>
              </a:rPr>
              <a:t>The purpose of ablation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To destroy the diseased myocardial substrate necessary for reentry</a:t>
            </a:r>
          </a:p>
          <a:p>
            <a:pPr lvl="1"/>
            <a:endParaRPr lang="en-US" dirty="0" smtClean="0">
              <a:solidFill>
                <a:srgbClr val="084489"/>
              </a:solidFill>
            </a:endParaRPr>
          </a:p>
        </p:txBody>
      </p:sp>
      <p:sp>
        <p:nvSpPr>
          <p:cNvPr id="46086" name="Freeform 45"/>
          <p:cNvSpPr>
            <a:spLocks noChangeArrowheads="1"/>
          </p:cNvSpPr>
          <p:nvPr/>
        </p:nvSpPr>
        <p:spPr bwMode="auto">
          <a:xfrm>
            <a:off x="6608956" y="4550109"/>
            <a:ext cx="9528" cy="563229"/>
          </a:xfrm>
          <a:custGeom>
            <a:avLst/>
            <a:gdLst>
              <a:gd name="T0" fmla="*/ 1209 w 13469"/>
              <a:gd name="T1" fmla="*/ 563816 h 750455"/>
              <a:gd name="T2" fmla="*/ 1209 w 13469"/>
              <a:gd name="T3" fmla="*/ 338290 h 750455"/>
              <a:gd name="T4" fmla="*/ 8468 w 13469"/>
              <a:gd name="T5" fmla="*/ 0 h 750455"/>
              <a:gd name="T6" fmla="*/ 0 60000 65536"/>
              <a:gd name="T7" fmla="*/ 0 60000 65536"/>
              <a:gd name="T8" fmla="*/ 0 60000 65536"/>
              <a:gd name="T9" fmla="*/ 0 w 13469"/>
              <a:gd name="T10" fmla="*/ 0 h 750455"/>
              <a:gd name="T11" fmla="*/ 13469 w 13469"/>
              <a:gd name="T12" fmla="*/ 750455 h 7504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69" h="750455">
                <a:moveTo>
                  <a:pt x="1924" y="750455"/>
                </a:moveTo>
                <a:cubicBezTo>
                  <a:pt x="962" y="662902"/>
                  <a:pt x="0" y="575349"/>
                  <a:pt x="1924" y="450273"/>
                </a:cubicBezTo>
                <a:cubicBezTo>
                  <a:pt x="3848" y="325197"/>
                  <a:pt x="13469" y="0"/>
                  <a:pt x="13469" y="0"/>
                </a:cubicBezTo>
              </a:path>
            </a:pathLst>
          </a:custGeom>
          <a:solidFill>
            <a:schemeClr val="accent1"/>
          </a:solidFill>
          <a:ln w="63500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grpSp>
        <p:nvGrpSpPr>
          <p:cNvPr id="46087" name="Group 26"/>
          <p:cNvGrpSpPr>
            <a:grpSpLocks/>
          </p:cNvGrpSpPr>
          <p:nvPr/>
        </p:nvGrpSpPr>
        <p:grpSpPr bwMode="auto">
          <a:xfrm>
            <a:off x="6008688" y="1554163"/>
            <a:ext cx="2465387" cy="3378180"/>
            <a:chOff x="1066800" y="1847071"/>
            <a:chExt cx="3286850" cy="4505157"/>
          </a:xfrm>
        </p:grpSpPr>
        <p:sp>
          <p:nvSpPr>
            <p:cNvPr id="46098" name="Freeform 27"/>
            <p:cNvSpPr>
              <a:spLocks noChangeArrowheads="1"/>
            </p:cNvSpPr>
            <p:nvPr/>
          </p:nvSpPr>
          <p:spPr bwMode="auto">
            <a:xfrm>
              <a:off x="1243264" y="2758351"/>
              <a:ext cx="3110386" cy="3593877"/>
            </a:xfrm>
            <a:custGeom>
              <a:avLst/>
              <a:gdLst>
                <a:gd name="T0" fmla="*/ 2138946 w 3110386"/>
                <a:gd name="T1" fmla="*/ 637228 h 3593877"/>
                <a:gd name="T2" fmla="*/ 2539998 w 3110386"/>
                <a:gd name="T3" fmla="*/ 757544 h 3593877"/>
                <a:gd name="T4" fmla="*/ 2780630 w 3110386"/>
                <a:gd name="T5" fmla="*/ 1051651 h 3593877"/>
                <a:gd name="T6" fmla="*/ 2834104 w 3110386"/>
                <a:gd name="T7" fmla="*/ 1546283 h 3593877"/>
                <a:gd name="T8" fmla="*/ 2793998 w 3110386"/>
                <a:gd name="T9" fmla="*/ 1679967 h 3593877"/>
                <a:gd name="T10" fmla="*/ 3061368 w 3110386"/>
                <a:gd name="T11" fmla="*/ 2134491 h 3593877"/>
                <a:gd name="T12" fmla="*/ 3088104 w 3110386"/>
                <a:gd name="T13" fmla="*/ 2789545 h 3593877"/>
                <a:gd name="T14" fmla="*/ 2967788 w 3110386"/>
                <a:gd name="T15" fmla="*/ 3404491 h 3593877"/>
                <a:gd name="T16" fmla="*/ 2513262 w 3110386"/>
                <a:gd name="T17" fmla="*/ 3591649 h 3593877"/>
                <a:gd name="T18" fmla="*/ 1737894 w 3110386"/>
                <a:gd name="T19" fmla="*/ 3391123 h 3593877"/>
                <a:gd name="T20" fmla="*/ 1056104 w 3110386"/>
                <a:gd name="T21" fmla="*/ 3137123 h 3593877"/>
                <a:gd name="T22" fmla="*/ 481262 w 3110386"/>
                <a:gd name="T23" fmla="*/ 2749439 h 3593877"/>
                <a:gd name="T24" fmla="*/ 280736 w 3110386"/>
                <a:gd name="T25" fmla="*/ 2441965 h 3593877"/>
                <a:gd name="T26" fmla="*/ 200525 w 3110386"/>
                <a:gd name="T27" fmla="*/ 2134491 h 3593877"/>
                <a:gd name="T28" fmla="*/ 13368 w 3110386"/>
                <a:gd name="T29" fmla="*/ 1733440 h 3593877"/>
                <a:gd name="T30" fmla="*/ 120315 w 3110386"/>
                <a:gd name="T31" fmla="*/ 1252177 h 3593877"/>
                <a:gd name="T32" fmla="*/ 213894 w 3110386"/>
                <a:gd name="T33" fmla="*/ 1051651 h 3593877"/>
                <a:gd name="T34" fmla="*/ 708525 w 3110386"/>
                <a:gd name="T35" fmla="*/ 583754 h 3593877"/>
                <a:gd name="T36" fmla="*/ 989262 w 3110386"/>
                <a:gd name="T37" fmla="*/ 49017 h 3593877"/>
                <a:gd name="T38" fmla="*/ 1671052 w 3110386"/>
                <a:gd name="T39" fmla="*/ 289649 h 35938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10386"/>
                <a:gd name="T61" fmla="*/ 0 h 3593877"/>
                <a:gd name="T62" fmla="*/ 3110386 w 3110386"/>
                <a:gd name="T63" fmla="*/ 3593877 h 359387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10386" h="3593877">
                  <a:moveTo>
                    <a:pt x="2138947" y="637228"/>
                  </a:moveTo>
                  <a:cubicBezTo>
                    <a:pt x="2285999" y="662851"/>
                    <a:pt x="2433052" y="688474"/>
                    <a:pt x="2539999" y="757544"/>
                  </a:cubicBezTo>
                  <a:cubicBezTo>
                    <a:pt x="2646946" y="826614"/>
                    <a:pt x="2731614" y="920193"/>
                    <a:pt x="2780631" y="1051649"/>
                  </a:cubicBezTo>
                  <a:cubicBezTo>
                    <a:pt x="2829648" y="1183105"/>
                    <a:pt x="2831876" y="1441562"/>
                    <a:pt x="2834104" y="1546281"/>
                  </a:cubicBezTo>
                  <a:cubicBezTo>
                    <a:pt x="2836332" y="1651000"/>
                    <a:pt x="2756122" y="1581930"/>
                    <a:pt x="2793999" y="1679965"/>
                  </a:cubicBezTo>
                  <a:cubicBezTo>
                    <a:pt x="2831876" y="1778000"/>
                    <a:pt x="3012351" y="1949561"/>
                    <a:pt x="3061368" y="2134491"/>
                  </a:cubicBezTo>
                  <a:cubicBezTo>
                    <a:pt x="3110386" y="2319421"/>
                    <a:pt x="3103700" y="2577877"/>
                    <a:pt x="3088104" y="2789544"/>
                  </a:cubicBezTo>
                  <a:cubicBezTo>
                    <a:pt x="3072508" y="3001211"/>
                    <a:pt x="3063596" y="3270807"/>
                    <a:pt x="2967789" y="3404491"/>
                  </a:cubicBezTo>
                  <a:cubicBezTo>
                    <a:pt x="2871982" y="3538175"/>
                    <a:pt x="2718244" y="3593877"/>
                    <a:pt x="2513262" y="3591649"/>
                  </a:cubicBezTo>
                  <a:cubicBezTo>
                    <a:pt x="2308280" y="3589421"/>
                    <a:pt x="1980754" y="3466877"/>
                    <a:pt x="1737894" y="3391123"/>
                  </a:cubicBezTo>
                  <a:cubicBezTo>
                    <a:pt x="1495034" y="3315369"/>
                    <a:pt x="1265543" y="3244071"/>
                    <a:pt x="1056104" y="3137123"/>
                  </a:cubicBezTo>
                  <a:cubicBezTo>
                    <a:pt x="846665" y="3030176"/>
                    <a:pt x="610490" y="2865298"/>
                    <a:pt x="481262" y="2749438"/>
                  </a:cubicBezTo>
                  <a:cubicBezTo>
                    <a:pt x="352034" y="2633578"/>
                    <a:pt x="327525" y="2544456"/>
                    <a:pt x="280736" y="2441965"/>
                  </a:cubicBezTo>
                  <a:cubicBezTo>
                    <a:pt x="233947" y="2339474"/>
                    <a:pt x="245086" y="2252579"/>
                    <a:pt x="200525" y="2134491"/>
                  </a:cubicBezTo>
                  <a:cubicBezTo>
                    <a:pt x="155964" y="2016403"/>
                    <a:pt x="26736" y="1880491"/>
                    <a:pt x="13368" y="1733438"/>
                  </a:cubicBezTo>
                  <a:cubicBezTo>
                    <a:pt x="0" y="1586385"/>
                    <a:pt x="86894" y="1365806"/>
                    <a:pt x="120315" y="1252175"/>
                  </a:cubicBezTo>
                  <a:cubicBezTo>
                    <a:pt x="153736" y="1138544"/>
                    <a:pt x="115859" y="1163053"/>
                    <a:pt x="213894" y="1051649"/>
                  </a:cubicBezTo>
                  <a:cubicBezTo>
                    <a:pt x="311929" y="940245"/>
                    <a:pt x="579297" y="750859"/>
                    <a:pt x="708525" y="583754"/>
                  </a:cubicBezTo>
                  <a:cubicBezTo>
                    <a:pt x="837753" y="416649"/>
                    <a:pt x="828841" y="98035"/>
                    <a:pt x="989262" y="49017"/>
                  </a:cubicBezTo>
                  <a:cubicBezTo>
                    <a:pt x="1149683" y="0"/>
                    <a:pt x="1671052" y="289649"/>
                    <a:pt x="1671052" y="289649"/>
                  </a:cubicBezTo>
                </a:path>
              </a:pathLst>
            </a:custGeom>
            <a:solidFill>
              <a:srgbClr val="A9454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564166" y="5374156"/>
              <a:ext cx="611655" cy="929405"/>
            </a:xfrm>
            <a:custGeom>
              <a:avLst/>
              <a:gdLst>
                <a:gd name="connsiteX0" fmla="*/ 0 w 612719"/>
                <a:gd name="connsiteY0" fmla="*/ 0 h 929105"/>
                <a:gd name="connsiteX1" fmla="*/ 26737 w 612719"/>
                <a:gd name="connsiteY1" fmla="*/ 320842 h 929105"/>
                <a:gd name="connsiteX2" fmla="*/ 40106 w 612719"/>
                <a:gd name="connsiteY2" fmla="*/ 614948 h 929105"/>
                <a:gd name="connsiteX3" fmla="*/ 40106 w 612719"/>
                <a:gd name="connsiteY3" fmla="*/ 882316 h 929105"/>
                <a:gd name="connsiteX4" fmla="*/ 240632 w 612719"/>
                <a:gd name="connsiteY4" fmla="*/ 895684 h 929105"/>
                <a:gd name="connsiteX5" fmla="*/ 401053 w 612719"/>
                <a:gd name="connsiteY5" fmla="*/ 922421 h 929105"/>
                <a:gd name="connsiteX6" fmla="*/ 534737 w 612719"/>
                <a:gd name="connsiteY6" fmla="*/ 895684 h 929105"/>
                <a:gd name="connsiteX7" fmla="*/ 601579 w 612719"/>
                <a:gd name="connsiteY7" fmla="*/ 868948 h 929105"/>
                <a:gd name="connsiteX8" fmla="*/ 601579 w 612719"/>
                <a:gd name="connsiteY8" fmla="*/ 574842 h 929105"/>
                <a:gd name="connsiteX9" fmla="*/ 601579 w 612719"/>
                <a:gd name="connsiteY9" fmla="*/ 441158 h 92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2719" h="929105">
                  <a:moveTo>
                    <a:pt x="0" y="0"/>
                  </a:moveTo>
                  <a:cubicBezTo>
                    <a:pt x="10026" y="109175"/>
                    <a:pt x="20053" y="218351"/>
                    <a:pt x="26737" y="320842"/>
                  </a:cubicBezTo>
                  <a:cubicBezTo>
                    <a:pt x="33421" y="423333"/>
                    <a:pt x="37878" y="521369"/>
                    <a:pt x="40106" y="614948"/>
                  </a:cubicBezTo>
                  <a:cubicBezTo>
                    <a:pt x="42334" y="708527"/>
                    <a:pt x="6685" y="835527"/>
                    <a:pt x="40106" y="882316"/>
                  </a:cubicBezTo>
                  <a:cubicBezTo>
                    <a:pt x="73527" y="929105"/>
                    <a:pt x="180474" y="889000"/>
                    <a:pt x="240632" y="895684"/>
                  </a:cubicBezTo>
                  <a:cubicBezTo>
                    <a:pt x="300790" y="902368"/>
                    <a:pt x="352036" y="922421"/>
                    <a:pt x="401053" y="922421"/>
                  </a:cubicBezTo>
                  <a:cubicBezTo>
                    <a:pt x="450070" y="922421"/>
                    <a:pt x="501316" y="904596"/>
                    <a:pt x="534737" y="895684"/>
                  </a:cubicBezTo>
                  <a:cubicBezTo>
                    <a:pt x="568158" y="886772"/>
                    <a:pt x="590439" y="922422"/>
                    <a:pt x="601579" y="868948"/>
                  </a:cubicBezTo>
                  <a:cubicBezTo>
                    <a:pt x="612719" y="815474"/>
                    <a:pt x="601579" y="574842"/>
                    <a:pt x="601579" y="574842"/>
                  </a:cubicBezTo>
                  <a:lnTo>
                    <a:pt x="601579" y="441158"/>
                  </a:lnTo>
                </a:path>
              </a:pathLst>
            </a:cu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46100" name="Freeform 29"/>
            <p:cNvSpPr>
              <a:spLocks noChangeArrowheads="1"/>
            </p:cNvSpPr>
            <p:nvPr/>
          </p:nvSpPr>
          <p:spPr bwMode="auto">
            <a:xfrm>
              <a:off x="2399632" y="5962316"/>
              <a:ext cx="701842" cy="374316"/>
            </a:xfrm>
            <a:custGeom>
              <a:avLst/>
              <a:gdLst>
                <a:gd name="T0" fmla="*/ 46789 w 701842"/>
                <a:gd name="T1" fmla="*/ 0 h 374316"/>
                <a:gd name="T2" fmla="*/ 46789 w 701842"/>
                <a:gd name="T3" fmla="*/ 307473 h 374316"/>
                <a:gd name="T4" fmla="*/ 327526 w 701842"/>
                <a:gd name="T5" fmla="*/ 374316 h 374316"/>
                <a:gd name="T6" fmla="*/ 648368 w 701842"/>
                <a:gd name="T7" fmla="*/ 307473 h 374316"/>
                <a:gd name="T8" fmla="*/ 648368 w 701842"/>
                <a:gd name="T9" fmla="*/ 213895 h 374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1842"/>
                <a:gd name="T16" fmla="*/ 0 h 374316"/>
                <a:gd name="T17" fmla="*/ 701842 w 701842"/>
                <a:gd name="T18" fmla="*/ 374316 h 374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1842" h="374316">
                  <a:moveTo>
                    <a:pt x="46789" y="0"/>
                  </a:moveTo>
                  <a:cubicBezTo>
                    <a:pt x="23394" y="122543"/>
                    <a:pt x="0" y="245087"/>
                    <a:pt x="46789" y="307473"/>
                  </a:cubicBezTo>
                  <a:cubicBezTo>
                    <a:pt x="93578" y="369859"/>
                    <a:pt x="227263" y="374316"/>
                    <a:pt x="327526" y="374316"/>
                  </a:cubicBezTo>
                  <a:cubicBezTo>
                    <a:pt x="427789" y="374316"/>
                    <a:pt x="594894" y="334210"/>
                    <a:pt x="648368" y="307473"/>
                  </a:cubicBezTo>
                  <a:cubicBezTo>
                    <a:pt x="701842" y="280736"/>
                    <a:pt x="648368" y="213895"/>
                    <a:pt x="648368" y="213895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1" name="Freeform 30"/>
            <p:cNvSpPr>
              <a:spLocks noChangeArrowheads="1"/>
            </p:cNvSpPr>
            <p:nvPr/>
          </p:nvSpPr>
          <p:spPr bwMode="auto">
            <a:xfrm>
              <a:off x="1374719" y="2606842"/>
              <a:ext cx="762001" cy="1232123"/>
            </a:xfrm>
            <a:custGeom>
              <a:avLst/>
              <a:gdLst>
                <a:gd name="T0" fmla="*/ 28965 w 762001"/>
                <a:gd name="T1" fmla="*/ 1229895 h 1232123"/>
                <a:gd name="T2" fmla="*/ 135913 w 762001"/>
                <a:gd name="T3" fmla="*/ 975895 h 1232123"/>
                <a:gd name="T4" fmla="*/ 135913 w 762001"/>
                <a:gd name="T5" fmla="*/ 668421 h 1232123"/>
                <a:gd name="T6" fmla="*/ 189386 w 762001"/>
                <a:gd name="T7" fmla="*/ 187158 h 1232123"/>
                <a:gd name="T8" fmla="*/ 202755 w 762001"/>
                <a:gd name="T9" fmla="*/ 53474 h 1232123"/>
                <a:gd name="T10" fmla="*/ 643913 w 762001"/>
                <a:gd name="T11" fmla="*/ 13369 h 1232123"/>
                <a:gd name="T12" fmla="*/ 737492 w 762001"/>
                <a:gd name="T13" fmla="*/ 40105 h 1232123"/>
                <a:gd name="T14" fmla="*/ 750860 w 762001"/>
                <a:gd name="T15" fmla="*/ 254000 h 1232123"/>
                <a:gd name="T16" fmla="*/ 670649 w 762001"/>
                <a:gd name="T17" fmla="*/ 508000 h 1232123"/>
                <a:gd name="T18" fmla="*/ 697386 w 762001"/>
                <a:gd name="T19" fmla="*/ 882316 h 1232123"/>
                <a:gd name="T20" fmla="*/ 724123 w 762001"/>
                <a:gd name="T21" fmla="*/ 1016000 h 1232123"/>
                <a:gd name="T22" fmla="*/ 563702 w 762001"/>
                <a:gd name="T23" fmla="*/ 882316 h 1232123"/>
                <a:gd name="T24" fmla="*/ 309702 w 762001"/>
                <a:gd name="T25" fmla="*/ 962526 h 1232123"/>
                <a:gd name="T26" fmla="*/ 28965 w 762001"/>
                <a:gd name="T27" fmla="*/ 1229895 h 12321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2001"/>
                <a:gd name="T43" fmla="*/ 0 h 1232123"/>
                <a:gd name="T44" fmla="*/ 762001 w 762001"/>
                <a:gd name="T45" fmla="*/ 1232123 h 123212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2001" h="1232123">
                  <a:moveTo>
                    <a:pt x="28965" y="1229895"/>
                  </a:moveTo>
                  <a:cubicBezTo>
                    <a:pt x="0" y="1232123"/>
                    <a:pt x="118088" y="1069474"/>
                    <a:pt x="135913" y="975895"/>
                  </a:cubicBezTo>
                  <a:cubicBezTo>
                    <a:pt x="153738" y="882316"/>
                    <a:pt x="127001" y="799877"/>
                    <a:pt x="135913" y="668421"/>
                  </a:cubicBezTo>
                  <a:cubicBezTo>
                    <a:pt x="144825" y="536965"/>
                    <a:pt x="178246" y="289649"/>
                    <a:pt x="189386" y="187158"/>
                  </a:cubicBezTo>
                  <a:cubicBezTo>
                    <a:pt x="200526" y="84667"/>
                    <a:pt x="127001" y="82439"/>
                    <a:pt x="202755" y="53474"/>
                  </a:cubicBezTo>
                  <a:cubicBezTo>
                    <a:pt x="278509" y="24509"/>
                    <a:pt x="554790" y="15597"/>
                    <a:pt x="643913" y="13369"/>
                  </a:cubicBezTo>
                  <a:cubicBezTo>
                    <a:pt x="733036" y="11141"/>
                    <a:pt x="719667" y="0"/>
                    <a:pt x="737492" y="40105"/>
                  </a:cubicBezTo>
                  <a:cubicBezTo>
                    <a:pt x="755317" y="80210"/>
                    <a:pt x="762001" y="176017"/>
                    <a:pt x="750860" y="254000"/>
                  </a:cubicBezTo>
                  <a:cubicBezTo>
                    <a:pt x="739719" y="331983"/>
                    <a:pt x="679561" y="403281"/>
                    <a:pt x="670649" y="508000"/>
                  </a:cubicBezTo>
                  <a:cubicBezTo>
                    <a:pt x="661737" y="612719"/>
                    <a:pt x="688474" y="797649"/>
                    <a:pt x="697386" y="882316"/>
                  </a:cubicBezTo>
                  <a:cubicBezTo>
                    <a:pt x="706298" y="966983"/>
                    <a:pt x="746404" y="1016000"/>
                    <a:pt x="724123" y="1016000"/>
                  </a:cubicBezTo>
                  <a:cubicBezTo>
                    <a:pt x="701842" y="1016000"/>
                    <a:pt x="632772" y="891228"/>
                    <a:pt x="563702" y="882316"/>
                  </a:cubicBezTo>
                  <a:cubicBezTo>
                    <a:pt x="494632" y="873404"/>
                    <a:pt x="396597" y="904596"/>
                    <a:pt x="309702" y="962526"/>
                  </a:cubicBezTo>
                  <a:cubicBezTo>
                    <a:pt x="222807" y="1020456"/>
                    <a:pt x="57930" y="1227667"/>
                    <a:pt x="28965" y="1229895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2" name="Freeform 31"/>
            <p:cNvSpPr>
              <a:spLocks noChangeArrowheads="1"/>
            </p:cNvSpPr>
            <p:nvPr/>
          </p:nvSpPr>
          <p:spPr bwMode="auto">
            <a:xfrm>
              <a:off x="2045369" y="1847071"/>
              <a:ext cx="1677736" cy="1749034"/>
            </a:xfrm>
            <a:custGeom>
              <a:avLst/>
              <a:gdLst>
                <a:gd name="T0" fmla="*/ 26736 w 1677736"/>
                <a:gd name="T1" fmla="*/ 1668824 h 1749034"/>
                <a:gd name="T2" fmla="*/ 13368 w 1677736"/>
                <a:gd name="T3" fmla="*/ 1307876 h 1749034"/>
                <a:gd name="T4" fmla="*/ 106947 w 1677736"/>
                <a:gd name="T5" fmla="*/ 987034 h 1749034"/>
                <a:gd name="T6" fmla="*/ 227263 w 1677736"/>
                <a:gd name="T7" fmla="*/ 733034 h 1749034"/>
                <a:gd name="T8" fmla="*/ 307473 w 1677736"/>
                <a:gd name="T9" fmla="*/ 585982 h 1749034"/>
                <a:gd name="T10" fmla="*/ 147052 w 1677736"/>
                <a:gd name="T11" fmla="*/ 345350 h 1749034"/>
                <a:gd name="T12" fmla="*/ 80210 w 1677736"/>
                <a:gd name="T13" fmla="*/ 251771 h 1749034"/>
                <a:gd name="T14" fmla="*/ 320842 w 1677736"/>
                <a:gd name="T15" fmla="*/ 51245 h 1749034"/>
                <a:gd name="T16" fmla="*/ 494631 w 1677736"/>
                <a:gd name="T17" fmla="*/ 305245 h 1749034"/>
                <a:gd name="T18" fmla="*/ 641684 w 1677736"/>
                <a:gd name="T19" fmla="*/ 452297 h 1749034"/>
                <a:gd name="T20" fmla="*/ 775368 w 1677736"/>
                <a:gd name="T21" fmla="*/ 372087 h 1749034"/>
                <a:gd name="T22" fmla="*/ 895684 w 1677736"/>
                <a:gd name="T23" fmla="*/ 131455 h 1749034"/>
                <a:gd name="T24" fmla="*/ 962526 w 1677736"/>
                <a:gd name="T25" fmla="*/ 11140 h 1749034"/>
                <a:gd name="T26" fmla="*/ 1122947 w 1677736"/>
                <a:gd name="T27" fmla="*/ 64613 h 1749034"/>
                <a:gd name="T28" fmla="*/ 1163052 w 1677736"/>
                <a:gd name="T29" fmla="*/ 131455 h 1749034"/>
                <a:gd name="T30" fmla="*/ 1056105 w 1677736"/>
                <a:gd name="T31" fmla="*/ 385455 h 1749034"/>
                <a:gd name="T32" fmla="*/ 1056105 w 1677736"/>
                <a:gd name="T33" fmla="*/ 438929 h 1749034"/>
                <a:gd name="T34" fmla="*/ 1229894 w 1677736"/>
                <a:gd name="T35" fmla="*/ 158192 h 1749034"/>
                <a:gd name="T36" fmla="*/ 1430420 w 1677736"/>
                <a:gd name="T37" fmla="*/ 251771 h 1749034"/>
                <a:gd name="T38" fmla="*/ 1283368 w 1677736"/>
                <a:gd name="T39" fmla="*/ 532508 h 1749034"/>
                <a:gd name="T40" fmla="*/ 1483894 w 1677736"/>
                <a:gd name="T41" fmla="*/ 692929 h 1749034"/>
                <a:gd name="T42" fmla="*/ 1604210 w 1677736"/>
                <a:gd name="T43" fmla="*/ 1027140 h 1749034"/>
                <a:gd name="T44" fmla="*/ 1042736 w 1677736"/>
                <a:gd name="T45" fmla="*/ 1040508 h 1749034"/>
                <a:gd name="T46" fmla="*/ 1015999 w 1677736"/>
                <a:gd name="T47" fmla="*/ 1000403 h 1749034"/>
                <a:gd name="T48" fmla="*/ 868947 w 1677736"/>
                <a:gd name="T49" fmla="*/ 1013771 h 1749034"/>
                <a:gd name="T50" fmla="*/ 721894 w 1677736"/>
                <a:gd name="T51" fmla="*/ 1281140 h 1749034"/>
                <a:gd name="T52" fmla="*/ 695157 w 1677736"/>
                <a:gd name="T53" fmla="*/ 1508403 h 1749034"/>
                <a:gd name="T54" fmla="*/ 614947 w 1677736"/>
                <a:gd name="T55" fmla="*/ 1227666 h 1749034"/>
                <a:gd name="T56" fmla="*/ 494631 w 1677736"/>
                <a:gd name="T57" fmla="*/ 1053876 h 1749034"/>
                <a:gd name="T58" fmla="*/ 307473 w 1677736"/>
                <a:gd name="T59" fmla="*/ 1053876 h 1749034"/>
                <a:gd name="T60" fmla="*/ 106947 w 1677736"/>
                <a:gd name="T61" fmla="*/ 1307876 h 1749034"/>
                <a:gd name="T62" fmla="*/ 66842 w 1677736"/>
                <a:gd name="T63" fmla="*/ 1749034 h 17490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77736"/>
                <a:gd name="T97" fmla="*/ 0 h 1749034"/>
                <a:gd name="T98" fmla="*/ 1677736 w 1677736"/>
                <a:gd name="T99" fmla="*/ 1749034 h 17490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77736" h="1749034">
                  <a:moveTo>
                    <a:pt x="26736" y="1668824"/>
                  </a:moveTo>
                  <a:cubicBezTo>
                    <a:pt x="13368" y="1545166"/>
                    <a:pt x="0" y="1421508"/>
                    <a:pt x="13368" y="1307876"/>
                  </a:cubicBezTo>
                  <a:cubicBezTo>
                    <a:pt x="26737" y="1194244"/>
                    <a:pt x="71298" y="1082841"/>
                    <a:pt x="106947" y="987034"/>
                  </a:cubicBezTo>
                  <a:cubicBezTo>
                    <a:pt x="142596" y="891227"/>
                    <a:pt x="193842" y="799876"/>
                    <a:pt x="227263" y="733034"/>
                  </a:cubicBezTo>
                  <a:cubicBezTo>
                    <a:pt x="260684" y="666192"/>
                    <a:pt x="320842" y="650596"/>
                    <a:pt x="307473" y="585982"/>
                  </a:cubicBezTo>
                  <a:cubicBezTo>
                    <a:pt x="294105" y="521368"/>
                    <a:pt x="184929" y="401052"/>
                    <a:pt x="147052" y="345350"/>
                  </a:cubicBezTo>
                  <a:cubicBezTo>
                    <a:pt x="109175" y="289648"/>
                    <a:pt x="51245" y="300788"/>
                    <a:pt x="80210" y="251771"/>
                  </a:cubicBezTo>
                  <a:cubicBezTo>
                    <a:pt x="109175" y="202754"/>
                    <a:pt x="251772" y="42333"/>
                    <a:pt x="320842" y="51245"/>
                  </a:cubicBezTo>
                  <a:cubicBezTo>
                    <a:pt x="389912" y="60157"/>
                    <a:pt x="441157" y="238403"/>
                    <a:pt x="494631" y="305245"/>
                  </a:cubicBezTo>
                  <a:cubicBezTo>
                    <a:pt x="548105" y="372087"/>
                    <a:pt x="594895" y="441157"/>
                    <a:pt x="641684" y="452297"/>
                  </a:cubicBezTo>
                  <a:cubicBezTo>
                    <a:pt x="688473" y="463437"/>
                    <a:pt x="733035" y="425561"/>
                    <a:pt x="775368" y="372087"/>
                  </a:cubicBezTo>
                  <a:cubicBezTo>
                    <a:pt x="817701" y="318613"/>
                    <a:pt x="864491" y="191613"/>
                    <a:pt x="895684" y="131455"/>
                  </a:cubicBezTo>
                  <a:cubicBezTo>
                    <a:pt x="926877" y="71297"/>
                    <a:pt x="924649" y="22280"/>
                    <a:pt x="962526" y="11140"/>
                  </a:cubicBezTo>
                  <a:cubicBezTo>
                    <a:pt x="1000403" y="0"/>
                    <a:pt x="1089526" y="44561"/>
                    <a:pt x="1122947" y="64613"/>
                  </a:cubicBezTo>
                  <a:cubicBezTo>
                    <a:pt x="1156368" y="84665"/>
                    <a:pt x="1174192" y="77981"/>
                    <a:pt x="1163052" y="131455"/>
                  </a:cubicBezTo>
                  <a:cubicBezTo>
                    <a:pt x="1151912" y="184929"/>
                    <a:pt x="1073929" y="334209"/>
                    <a:pt x="1056105" y="385455"/>
                  </a:cubicBezTo>
                  <a:cubicBezTo>
                    <a:pt x="1038281" y="436701"/>
                    <a:pt x="1027140" y="476806"/>
                    <a:pt x="1056105" y="438929"/>
                  </a:cubicBezTo>
                  <a:cubicBezTo>
                    <a:pt x="1085070" y="401052"/>
                    <a:pt x="1167508" y="189385"/>
                    <a:pt x="1229894" y="158192"/>
                  </a:cubicBezTo>
                  <a:cubicBezTo>
                    <a:pt x="1292280" y="126999"/>
                    <a:pt x="1421508" y="189385"/>
                    <a:pt x="1430420" y="251771"/>
                  </a:cubicBezTo>
                  <a:cubicBezTo>
                    <a:pt x="1439332" y="314157"/>
                    <a:pt x="1274456" y="458982"/>
                    <a:pt x="1283368" y="532508"/>
                  </a:cubicBezTo>
                  <a:cubicBezTo>
                    <a:pt x="1292280" y="606034"/>
                    <a:pt x="1430420" y="610490"/>
                    <a:pt x="1483894" y="692929"/>
                  </a:cubicBezTo>
                  <a:cubicBezTo>
                    <a:pt x="1537368" y="775368"/>
                    <a:pt x="1677736" y="969210"/>
                    <a:pt x="1604210" y="1027140"/>
                  </a:cubicBezTo>
                  <a:cubicBezTo>
                    <a:pt x="1530684" y="1085070"/>
                    <a:pt x="1140771" y="1044964"/>
                    <a:pt x="1042736" y="1040508"/>
                  </a:cubicBezTo>
                  <a:cubicBezTo>
                    <a:pt x="944701" y="1036052"/>
                    <a:pt x="1044964" y="1004859"/>
                    <a:pt x="1015999" y="1000403"/>
                  </a:cubicBezTo>
                  <a:cubicBezTo>
                    <a:pt x="987034" y="995947"/>
                    <a:pt x="917965" y="966981"/>
                    <a:pt x="868947" y="1013771"/>
                  </a:cubicBezTo>
                  <a:cubicBezTo>
                    <a:pt x="819929" y="1060561"/>
                    <a:pt x="750859" y="1198701"/>
                    <a:pt x="721894" y="1281140"/>
                  </a:cubicBezTo>
                  <a:cubicBezTo>
                    <a:pt x="692929" y="1363579"/>
                    <a:pt x="712981" y="1517315"/>
                    <a:pt x="695157" y="1508403"/>
                  </a:cubicBezTo>
                  <a:cubicBezTo>
                    <a:pt x="677333" y="1499491"/>
                    <a:pt x="648368" y="1303420"/>
                    <a:pt x="614947" y="1227666"/>
                  </a:cubicBezTo>
                  <a:cubicBezTo>
                    <a:pt x="581526" y="1151912"/>
                    <a:pt x="545877" y="1082841"/>
                    <a:pt x="494631" y="1053876"/>
                  </a:cubicBezTo>
                  <a:cubicBezTo>
                    <a:pt x="443385" y="1024911"/>
                    <a:pt x="372087" y="1011543"/>
                    <a:pt x="307473" y="1053876"/>
                  </a:cubicBezTo>
                  <a:cubicBezTo>
                    <a:pt x="242859" y="1096209"/>
                    <a:pt x="147052" y="1192016"/>
                    <a:pt x="106947" y="1307876"/>
                  </a:cubicBezTo>
                  <a:cubicBezTo>
                    <a:pt x="66842" y="1423736"/>
                    <a:pt x="66842" y="1749034"/>
                    <a:pt x="66842" y="174903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3" name="Freeform 32"/>
            <p:cNvSpPr>
              <a:spLocks noChangeArrowheads="1"/>
            </p:cNvSpPr>
            <p:nvPr/>
          </p:nvSpPr>
          <p:spPr bwMode="auto">
            <a:xfrm>
              <a:off x="1066800" y="3128211"/>
              <a:ext cx="445614" cy="434473"/>
            </a:xfrm>
            <a:custGeom>
              <a:avLst/>
              <a:gdLst>
                <a:gd name="T0" fmla="*/ 405509 w 445614"/>
                <a:gd name="T1" fmla="*/ 347578 h 434473"/>
                <a:gd name="T2" fmla="*/ 57930 w 445614"/>
                <a:gd name="T3" fmla="*/ 387684 h 434473"/>
                <a:gd name="T4" fmla="*/ 57930 w 445614"/>
                <a:gd name="T5" fmla="*/ 66842 h 434473"/>
                <a:gd name="T6" fmla="*/ 231719 w 445614"/>
                <a:gd name="T7" fmla="*/ 40105 h 434473"/>
                <a:gd name="T8" fmla="*/ 445614 w 445614"/>
                <a:gd name="T9" fmla="*/ 0 h 434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5614"/>
                <a:gd name="T16" fmla="*/ 0 h 434473"/>
                <a:gd name="T17" fmla="*/ 445614 w 445614"/>
                <a:gd name="T18" fmla="*/ 434473 h 4344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5614" h="434473">
                  <a:moveTo>
                    <a:pt x="405509" y="347578"/>
                  </a:moveTo>
                  <a:cubicBezTo>
                    <a:pt x="260684" y="391025"/>
                    <a:pt x="115860" y="434473"/>
                    <a:pt x="57930" y="387684"/>
                  </a:cubicBezTo>
                  <a:cubicBezTo>
                    <a:pt x="0" y="340895"/>
                    <a:pt x="28965" y="124772"/>
                    <a:pt x="57930" y="66842"/>
                  </a:cubicBezTo>
                  <a:cubicBezTo>
                    <a:pt x="86895" y="8912"/>
                    <a:pt x="167105" y="51245"/>
                    <a:pt x="231719" y="40105"/>
                  </a:cubicBezTo>
                  <a:cubicBezTo>
                    <a:pt x="296333" y="28965"/>
                    <a:pt x="445614" y="0"/>
                    <a:pt x="445614" y="0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4" name="Freeform 33"/>
            <p:cNvSpPr>
              <a:spLocks noChangeArrowheads="1"/>
            </p:cNvSpPr>
            <p:nvPr/>
          </p:nvSpPr>
          <p:spPr bwMode="auto">
            <a:xfrm>
              <a:off x="2731614" y="2858614"/>
              <a:ext cx="1385860" cy="777597"/>
            </a:xfrm>
            <a:custGeom>
              <a:avLst/>
              <a:gdLst>
                <a:gd name="T0" fmla="*/ 1332386 w 1385860"/>
                <a:gd name="T1" fmla="*/ 69070 h 777597"/>
                <a:gd name="T2" fmla="*/ 971439 w 1385860"/>
                <a:gd name="T3" fmla="*/ 28965 h 777597"/>
                <a:gd name="T4" fmla="*/ 503544 w 1385860"/>
                <a:gd name="T5" fmla="*/ 28965 h 777597"/>
                <a:gd name="T6" fmla="*/ 249544 w 1385860"/>
                <a:gd name="T7" fmla="*/ 42333 h 777597"/>
                <a:gd name="T8" fmla="*/ 182702 w 1385860"/>
                <a:gd name="T9" fmla="*/ 42333 h 777597"/>
                <a:gd name="T10" fmla="*/ 22281 w 1385860"/>
                <a:gd name="T11" fmla="*/ 296333 h 777597"/>
                <a:gd name="T12" fmla="*/ 49018 w 1385860"/>
                <a:gd name="T13" fmla="*/ 496860 h 777597"/>
                <a:gd name="T14" fmla="*/ 289649 w 1385860"/>
                <a:gd name="T15" fmla="*/ 496860 h 777597"/>
                <a:gd name="T16" fmla="*/ 436702 w 1385860"/>
                <a:gd name="T17" fmla="*/ 684018 h 777597"/>
                <a:gd name="T18" fmla="*/ 463439 w 1385860"/>
                <a:gd name="T19" fmla="*/ 750860 h 777597"/>
                <a:gd name="T20" fmla="*/ 610491 w 1385860"/>
                <a:gd name="T21" fmla="*/ 523597 h 777597"/>
                <a:gd name="T22" fmla="*/ 891228 w 1385860"/>
                <a:gd name="T23" fmla="*/ 389912 h 777597"/>
                <a:gd name="T24" fmla="*/ 1212070 w 1385860"/>
                <a:gd name="T25" fmla="*/ 416649 h 777597"/>
                <a:gd name="T26" fmla="*/ 1345754 w 1385860"/>
                <a:gd name="T27" fmla="*/ 416649 h 777597"/>
                <a:gd name="T28" fmla="*/ 1385860 w 1385860"/>
                <a:gd name="T29" fmla="*/ 42333 h 7775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85860"/>
                <a:gd name="T46" fmla="*/ 0 h 777597"/>
                <a:gd name="T47" fmla="*/ 1385860 w 1385860"/>
                <a:gd name="T48" fmla="*/ 777597 h 7775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85860" h="777597">
                  <a:moveTo>
                    <a:pt x="1332386" y="69070"/>
                  </a:moveTo>
                  <a:cubicBezTo>
                    <a:pt x="1220982" y="52359"/>
                    <a:pt x="1109579" y="35649"/>
                    <a:pt x="971439" y="28965"/>
                  </a:cubicBezTo>
                  <a:cubicBezTo>
                    <a:pt x="833299" y="22281"/>
                    <a:pt x="623860" y="26737"/>
                    <a:pt x="503544" y="28965"/>
                  </a:cubicBezTo>
                  <a:cubicBezTo>
                    <a:pt x="383228" y="31193"/>
                    <a:pt x="303018" y="40105"/>
                    <a:pt x="249544" y="42333"/>
                  </a:cubicBezTo>
                  <a:cubicBezTo>
                    <a:pt x="196070" y="44561"/>
                    <a:pt x="220579" y="0"/>
                    <a:pt x="182702" y="42333"/>
                  </a:cubicBezTo>
                  <a:cubicBezTo>
                    <a:pt x="144825" y="84666"/>
                    <a:pt x="44562" y="220579"/>
                    <a:pt x="22281" y="296333"/>
                  </a:cubicBezTo>
                  <a:cubicBezTo>
                    <a:pt x="0" y="372087"/>
                    <a:pt x="4457" y="463439"/>
                    <a:pt x="49018" y="496860"/>
                  </a:cubicBezTo>
                  <a:cubicBezTo>
                    <a:pt x="93579" y="530281"/>
                    <a:pt x="225035" y="465667"/>
                    <a:pt x="289649" y="496860"/>
                  </a:cubicBezTo>
                  <a:cubicBezTo>
                    <a:pt x="354263" y="528053"/>
                    <a:pt x="407737" y="641685"/>
                    <a:pt x="436702" y="684018"/>
                  </a:cubicBezTo>
                  <a:cubicBezTo>
                    <a:pt x="465667" y="726351"/>
                    <a:pt x="434474" y="777597"/>
                    <a:pt x="463439" y="750860"/>
                  </a:cubicBezTo>
                  <a:cubicBezTo>
                    <a:pt x="492404" y="724123"/>
                    <a:pt x="539193" y="583755"/>
                    <a:pt x="610491" y="523597"/>
                  </a:cubicBezTo>
                  <a:cubicBezTo>
                    <a:pt x="681789" y="463439"/>
                    <a:pt x="790965" y="407737"/>
                    <a:pt x="891228" y="389912"/>
                  </a:cubicBezTo>
                  <a:cubicBezTo>
                    <a:pt x="991491" y="372087"/>
                    <a:pt x="1136316" y="412193"/>
                    <a:pt x="1212070" y="416649"/>
                  </a:cubicBezTo>
                  <a:cubicBezTo>
                    <a:pt x="1287824" y="421105"/>
                    <a:pt x="1316789" y="479035"/>
                    <a:pt x="1345754" y="416649"/>
                  </a:cubicBezTo>
                  <a:cubicBezTo>
                    <a:pt x="1374719" y="354263"/>
                    <a:pt x="1385860" y="42333"/>
                    <a:pt x="1385860" y="42333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5" name="Freeform 34"/>
            <p:cNvSpPr>
              <a:spLocks noChangeArrowheads="1"/>
            </p:cNvSpPr>
            <p:nvPr/>
          </p:nvSpPr>
          <p:spPr bwMode="auto">
            <a:xfrm>
              <a:off x="1412596" y="2974474"/>
              <a:ext cx="1909457" cy="3010122"/>
            </a:xfrm>
            <a:custGeom>
              <a:avLst/>
              <a:gdLst>
                <a:gd name="T0" fmla="*/ 833299 w 1909457"/>
                <a:gd name="T1" fmla="*/ 822158 h 3010122"/>
                <a:gd name="T2" fmla="*/ 753088 w 1909457"/>
                <a:gd name="T3" fmla="*/ 474579 h 3010122"/>
                <a:gd name="T4" fmla="*/ 833299 w 1909457"/>
                <a:gd name="T5" fmla="*/ 127000 h 3010122"/>
                <a:gd name="T6" fmla="*/ 1073930 w 1909457"/>
                <a:gd name="T7" fmla="*/ 20052 h 3010122"/>
                <a:gd name="T8" fmla="*/ 1194246 w 1909457"/>
                <a:gd name="T9" fmla="*/ 247315 h 3010122"/>
                <a:gd name="T10" fmla="*/ 1220983 w 1909457"/>
                <a:gd name="T11" fmla="*/ 461210 h 3010122"/>
                <a:gd name="T12" fmla="*/ 1100667 w 1909457"/>
                <a:gd name="T13" fmla="*/ 755315 h 3010122"/>
                <a:gd name="T14" fmla="*/ 966983 w 1909457"/>
                <a:gd name="T15" fmla="*/ 1009315 h 3010122"/>
                <a:gd name="T16" fmla="*/ 846667 w 1909457"/>
                <a:gd name="T17" fmla="*/ 1209842 h 3010122"/>
                <a:gd name="T18" fmla="*/ 900141 w 1909457"/>
                <a:gd name="T19" fmla="*/ 1249947 h 3010122"/>
                <a:gd name="T20" fmla="*/ 1127404 w 1909457"/>
                <a:gd name="T21" fmla="*/ 902368 h 3010122"/>
                <a:gd name="T22" fmla="*/ 1274457 w 1909457"/>
                <a:gd name="T23" fmla="*/ 568158 h 3010122"/>
                <a:gd name="T24" fmla="*/ 1461615 w 1909457"/>
                <a:gd name="T25" fmla="*/ 447842 h 3010122"/>
                <a:gd name="T26" fmla="*/ 1662141 w 1909457"/>
                <a:gd name="T27" fmla="*/ 528052 h 3010122"/>
                <a:gd name="T28" fmla="*/ 1675509 w 1909457"/>
                <a:gd name="T29" fmla="*/ 741947 h 3010122"/>
                <a:gd name="T30" fmla="*/ 1528457 w 1909457"/>
                <a:gd name="T31" fmla="*/ 1143000 h 3010122"/>
                <a:gd name="T32" fmla="*/ 1448246 w 1909457"/>
                <a:gd name="T33" fmla="*/ 1437105 h 3010122"/>
                <a:gd name="T34" fmla="*/ 1488351 w 1909457"/>
                <a:gd name="T35" fmla="*/ 1731210 h 3010122"/>
                <a:gd name="T36" fmla="*/ 1501720 w 1909457"/>
                <a:gd name="T37" fmla="*/ 2038684 h 3010122"/>
                <a:gd name="T38" fmla="*/ 1648772 w 1909457"/>
                <a:gd name="T39" fmla="*/ 2359526 h 3010122"/>
                <a:gd name="T40" fmla="*/ 1889404 w 1909457"/>
                <a:gd name="T41" fmla="*/ 2854158 h 3010122"/>
                <a:gd name="T42" fmla="*/ 1769088 w 1909457"/>
                <a:gd name="T43" fmla="*/ 3001210 h 3010122"/>
                <a:gd name="T44" fmla="*/ 1381404 w 1909457"/>
                <a:gd name="T45" fmla="*/ 2907630 h 3010122"/>
                <a:gd name="T46" fmla="*/ 913509 w 1909457"/>
                <a:gd name="T47" fmla="*/ 2760578 h 3010122"/>
                <a:gd name="T48" fmla="*/ 512457 w 1909457"/>
                <a:gd name="T49" fmla="*/ 2466472 h 3010122"/>
                <a:gd name="T50" fmla="*/ 298562 w 1909457"/>
                <a:gd name="T51" fmla="*/ 2132262 h 3010122"/>
                <a:gd name="T52" fmla="*/ 191615 w 1909457"/>
                <a:gd name="T53" fmla="*/ 1798052 h 3010122"/>
                <a:gd name="T54" fmla="*/ 57930 w 1909457"/>
                <a:gd name="T55" fmla="*/ 1664368 h 3010122"/>
                <a:gd name="T56" fmla="*/ 17825 w 1909457"/>
                <a:gd name="T57" fmla="*/ 1236579 h 3010122"/>
                <a:gd name="T58" fmla="*/ 164878 w 1909457"/>
                <a:gd name="T59" fmla="*/ 875631 h 3010122"/>
                <a:gd name="T60" fmla="*/ 392141 w 1909457"/>
                <a:gd name="T61" fmla="*/ 661737 h 3010122"/>
                <a:gd name="T62" fmla="*/ 632772 w 1909457"/>
                <a:gd name="T63" fmla="*/ 741947 h 3010122"/>
                <a:gd name="T64" fmla="*/ 806562 w 1909457"/>
                <a:gd name="T65" fmla="*/ 1143000 h 3010122"/>
                <a:gd name="T66" fmla="*/ 913509 w 1909457"/>
                <a:gd name="T67" fmla="*/ 982579 h 3010122"/>
                <a:gd name="T68" fmla="*/ 833299 w 1909457"/>
                <a:gd name="T69" fmla="*/ 822158 h 301012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09457"/>
                <a:gd name="T106" fmla="*/ 0 h 3010122"/>
                <a:gd name="T107" fmla="*/ 1909457 w 1909457"/>
                <a:gd name="T108" fmla="*/ 3010122 h 301012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09457" h="3010122">
                  <a:moveTo>
                    <a:pt x="833299" y="822158"/>
                  </a:moveTo>
                  <a:cubicBezTo>
                    <a:pt x="806562" y="737491"/>
                    <a:pt x="753088" y="590439"/>
                    <a:pt x="753088" y="474579"/>
                  </a:cubicBezTo>
                  <a:cubicBezTo>
                    <a:pt x="753088" y="358719"/>
                    <a:pt x="779825" y="202754"/>
                    <a:pt x="833299" y="127000"/>
                  </a:cubicBezTo>
                  <a:cubicBezTo>
                    <a:pt x="886773" y="51246"/>
                    <a:pt x="1013772" y="0"/>
                    <a:pt x="1073930" y="20052"/>
                  </a:cubicBezTo>
                  <a:cubicBezTo>
                    <a:pt x="1134088" y="40104"/>
                    <a:pt x="1169737" y="173789"/>
                    <a:pt x="1194246" y="247315"/>
                  </a:cubicBezTo>
                  <a:cubicBezTo>
                    <a:pt x="1218755" y="320841"/>
                    <a:pt x="1236579" y="376543"/>
                    <a:pt x="1220983" y="461210"/>
                  </a:cubicBezTo>
                  <a:cubicBezTo>
                    <a:pt x="1205387" y="545877"/>
                    <a:pt x="1143000" y="663964"/>
                    <a:pt x="1100667" y="755315"/>
                  </a:cubicBezTo>
                  <a:cubicBezTo>
                    <a:pt x="1058334" y="846666"/>
                    <a:pt x="1009316" y="933560"/>
                    <a:pt x="966983" y="1009315"/>
                  </a:cubicBezTo>
                  <a:cubicBezTo>
                    <a:pt x="924650" y="1085070"/>
                    <a:pt x="857807" y="1169737"/>
                    <a:pt x="846667" y="1209842"/>
                  </a:cubicBezTo>
                  <a:cubicBezTo>
                    <a:pt x="835527" y="1249947"/>
                    <a:pt x="853352" y="1301193"/>
                    <a:pt x="900141" y="1249947"/>
                  </a:cubicBezTo>
                  <a:cubicBezTo>
                    <a:pt x="946930" y="1198701"/>
                    <a:pt x="1065018" y="1016000"/>
                    <a:pt x="1127404" y="902368"/>
                  </a:cubicBezTo>
                  <a:cubicBezTo>
                    <a:pt x="1189790" y="788737"/>
                    <a:pt x="1218755" y="643912"/>
                    <a:pt x="1274457" y="568158"/>
                  </a:cubicBezTo>
                  <a:cubicBezTo>
                    <a:pt x="1330159" y="492404"/>
                    <a:pt x="1397001" y="454526"/>
                    <a:pt x="1461615" y="447842"/>
                  </a:cubicBezTo>
                  <a:cubicBezTo>
                    <a:pt x="1526229" y="441158"/>
                    <a:pt x="1626492" y="479035"/>
                    <a:pt x="1662141" y="528052"/>
                  </a:cubicBezTo>
                  <a:cubicBezTo>
                    <a:pt x="1697790" y="577069"/>
                    <a:pt x="1697790" y="639456"/>
                    <a:pt x="1675509" y="741947"/>
                  </a:cubicBezTo>
                  <a:cubicBezTo>
                    <a:pt x="1653228" y="844438"/>
                    <a:pt x="1566334" y="1027140"/>
                    <a:pt x="1528457" y="1143000"/>
                  </a:cubicBezTo>
                  <a:cubicBezTo>
                    <a:pt x="1490580" y="1258860"/>
                    <a:pt x="1454930" y="1339070"/>
                    <a:pt x="1448246" y="1437105"/>
                  </a:cubicBezTo>
                  <a:cubicBezTo>
                    <a:pt x="1441562" y="1535140"/>
                    <a:pt x="1479439" y="1630947"/>
                    <a:pt x="1488351" y="1731210"/>
                  </a:cubicBezTo>
                  <a:cubicBezTo>
                    <a:pt x="1497263" y="1831473"/>
                    <a:pt x="1474983" y="1933965"/>
                    <a:pt x="1501720" y="2038684"/>
                  </a:cubicBezTo>
                  <a:cubicBezTo>
                    <a:pt x="1528457" y="2143403"/>
                    <a:pt x="1584158" y="2223614"/>
                    <a:pt x="1648772" y="2359526"/>
                  </a:cubicBezTo>
                  <a:cubicBezTo>
                    <a:pt x="1713386" y="2495438"/>
                    <a:pt x="1869351" y="2747211"/>
                    <a:pt x="1889404" y="2854158"/>
                  </a:cubicBezTo>
                  <a:cubicBezTo>
                    <a:pt x="1909457" y="2961105"/>
                    <a:pt x="1853755" y="2992298"/>
                    <a:pt x="1769088" y="3001210"/>
                  </a:cubicBezTo>
                  <a:cubicBezTo>
                    <a:pt x="1684421" y="3010122"/>
                    <a:pt x="1524000" y="2947736"/>
                    <a:pt x="1381404" y="2907631"/>
                  </a:cubicBezTo>
                  <a:cubicBezTo>
                    <a:pt x="1238808" y="2867526"/>
                    <a:pt x="1058334" y="2834105"/>
                    <a:pt x="913509" y="2760579"/>
                  </a:cubicBezTo>
                  <a:cubicBezTo>
                    <a:pt x="768684" y="2687053"/>
                    <a:pt x="614948" y="2571192"/>
                    <a:pt x="512457" y="2466473"/>
                  </a:cubicBezTo>
                  <a:cubicBezTo>
                    <a:pt x="409966" y="2361754"/>
                    <a:pt x="352036" y="2243667"/>
                    <a:pt x="298562" y="2132263"/>
                  </a:cubicBezTo>
                  <a:cubicBezTo>
                    <a:pt x="245088" y="2020859"/>
                    <a:pt x="231720" y="1876035"/>
                    <a:pt x="191615" y="1798052"/>
                  </a:cubicBezTo>
                  <a:cubicBezTo>
                    <a:pt x="151510" y="1720069"/>
                    <a:pt x="86895" y="1757947"/>
                    <a:pt x="57930" y="1664368"/>
                  </a:cubicBezTo>
                  <a:cubicBezTo>
                    <a:pt x="28965" y="1570789"/>
                    <a:pt x="0" y="1368035"/>
                    <a:pt x="17825" y="1236579"/>
                  </a:cubicBezTo>
                  <a:cubicBezTo>
                    <a:pt x="35650" y="1105123"/>
                    <a:pt x="102492" y="971438"/>
                    <a:pt x="164878" y="875631"/>
                  </a:cubicBezTo>
                  <a:cubicBezTo>
                    <a:pt x="227264" y="779824"/>
                    <a:pt x="314159" y="684018"/>
                    <a:pt x="392141" y="661737"/>
                  </a:cubicBezTo>
                  <a:cubicBezTo>
                    <a:pt x="470123" y="639456"/>
                    <a:pt x="563702" y="661737"/>
                    <a:pt x="632772" y="741947"/>
                  </a:cubicBezTo>
                  <a:cubicBezTo>
                    <a:pt x="701842" y="822157"/>
                    <a:pt x="759773" y="1102895"/>
                    <a:pt x="806562" y="1143000"/>
                  </a:cubicBezTo>
                  <a:cubicBezTo>
                    <a:pt x="853352" y="1183105"/>
                    <a:pt x="906825" y="1029368"/>
                    <a:pt x="913509" y="982579"/>
                  </a:cubicBezTo>
                  <a:cubicBezTo>
                    <a:pt x="920193" y="935790"/>
                    <a:pt x="860036" y="906825"/>
                    <a:pt x="833299" y="822158"/>
                  </a:cubicBezTo>
                  <a:close/>
                </a:path>
              </a:pathLst>
            </a:custGeom>
            <a:solidFill>
              <a:srgbClr val="80243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6" name="Freeform 35"/>
            <p:cNvSpPr>
              <a:spLocks noChangeArrowheads="1"/>
            </p:cNvSpPr>
            <p:nvPr/>
          </p:nvSpPr>
          <p:spPr bwMode="auto">
            <a:xfrm>
              <a:off x="2943280" y="3562685"/>
              <a:ext cx="1125176" cy="2199104"/>
            </a:xfrm>
            <a:custGeom>
              <a:avLst/>
              <a:gdLst>
                <a:gd name="T0" fmla="*/ 906825 w 1125176"/>
                <a:gd name="T1" fmla="*/ 2199104 h 2199104"/>
                <a:gd name="T2" fmla="*/ 1093983 w 1125176"/>
                <a:gd name="T3" fmla="*/ 2038683 h 2199104"/>
                <a:gd name="T4" fmla="*/ 1093983 w 1125176"/>
                <a:gd name="T5" fmla="*/ 1771315 h 2199104"/>
                <a:gd name="T6" fmla="*/ 1000404 w 1125176"/>
                <a:gd name="T7" fmla="*/ 1290052 h 2199104"/>
                <a:gd name="T8" fmla="*/ 987036 w 1125176"/>
                <a:gd name="T9" fmla="*/ 902368 h 2199104"/>
                <a:gd name="T10" fmla="*/ 1053878 w 1125176"/>
                <a:gd name="T11" fmla="*/ 514683 h 2199104"/>
                <a:gd name="T12" fmla="*/ 933562 w 1125176"/>
                <a:gd name="T13" fmla="*/ 193841 h 2199104"/>
                <a:gd name="T14" fmla="*/ 733036 w 1125176"/>
                <a:gd name="T15" fmla="*/ 73526 h 2199104"/>
                <a:gd name="T16" fmla="*/ 519141 w 1125176"/>
                <a:gd name="T17" fmla="*/ 20052 h 2199104"/>
                <a:gd name="T18" fmla="*/ 318615 w 1125176"/>
                <a:gd name="T19" fmla="*/ 193841 h 2199104"/>
                <a:gd name="T20" fmla="*/ 291878 w 1125176"/>
                <a:gd name="T21" fmla="*/ 354262 h 2199104"/>
                <a:gd name="T22" fmla="*/ 331983 w 1125176"/>
                <a:gd name="T23" fmla="*/ 501315 h 2199104"/>
                <a:gd name="T24" fmla="*/ 265141 w 1125176"/>
                <a:gd name="T25" fmla="*/ 501315 h 2199104"/>
                <a:gd name="T26" fmla="*/ 184931 w 1125176"/>
                <a:gd name="T27" fmla="*/ 394368 h 2199104"/>
                <a:gd name="T28" fmla="*/ 24509 w 1125176"/>
                <a:gd name="T29" fmla="*/ 715210 h 2199104"/>
                <a:gd name="T30" fmla="*/ 37878 w 1125176"/>
                <a:gd name="T31" fmla="*/ 969210 h 2199104"/>
                <a:gd name="T32" fmla="*/ 251773 w 1125176"/>
                <a:gd name="T33" fmla="*/ 1209841 h 2199104"/>
                <a:gd name="T34" fmla="*/ 559246 w 1125176"/>
                <a:gd name="T35" fmla="*/ 1811420 h 2199104"/>
                <a:gd name="T36" fmla="*/ 853352 w 1125176"/>
                <a:gd name="T37" fmla="*/ 2199104 h 2199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5176"/>
                <a:gd name="T58" fmla="*/ 0 h 2199104"/>
                <a:gd name="T59" fmla="*/ 1125176 w 1125176"/>
                <a:gd name="T60" fmla="*/ 2199104 h 2199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5176" h="2199104">
                  <a:moveTo>
                    <a:pt x="906825" y="2199104"/>
                  </a:moveTo>
                  <a:cubicBezTo>
                    <a:pt x="984807" y="2154542"/>
                    <a:pt x="1062790" y="2109981"/>
                    <a:pt x="1093983" y="2038683"/>
                  </a:cubicBezTo>
                  <a:cubicBezTo>
                    <a:pt x="1125176" y="1967385"/>
                    <a:pt x="1109579" y="1896087"/>
                    <a:pt x="1093983" y="1771315"/>
                  </a:cubicBezTo>
                  <a:cubicBezTo>
                    <a:pt x="1078387" y="1646543"/>
                    <a:pt x="1018229" y="1434877"/>
                    <a:pt x="1000404" y="1290052"/>
                  </a:cubicBezTo>
                  <a:cubicBezTo>
                    <a:pt x="982580" y="1145228"/>
                    <a:pt x="978124" y="1031596"/>
                    <a:pt x="987036" y="902368"/>
                  </a:cubicBezTo>
                  <a:cubicBezTo>
                    <a:pt x="995948" y="773140"/>
                    <a:pt x="1062790" y="632771"/>
                    <a:pt x="1053878" y="514683"/>
                  </a:cubicBezTo>
                  <a:cubicBezTo>
                    <a:pt x="1044966" y="396595"/>
                    <a:pt x="987036" y="267367"/>
                    <a:pt x="933562" y="193841"/>
                  </a:cubicBezTo>
                  <a:cubicBezTo>
                    <a:pt x="880088" y="120315"/>
                    <a:pt x="802106" y="102491"/>
                    <a:pt x="733036" y="73526"/>
                  </a:cubicBezTo>
                  <a:cubicBezTo>
                    <a:pt x="663966" y="44561"/>
                    <a:pt x="588211" y="0"/>
                    <a:pt x="519141" y="20052"/>
                  </a:cubicBezTo>
                  <a:cubicBezTo>
                    <a:pt x="450071" y="40104"/>
                    <a:pt x="356492" y="138139"/>
                    <a:pt x="318615" y="193841"/>
                  </a:cubicBezTo>
                  <a:cubicBezTo>
                    <a:pt x="280738" y="249543"/>
                    <a:pt x="289650" y="303016"/>
                    <a:pt x="291878" y="354262"/>
                  </a:cubicBezTo>
                  <a:cubicBezTo>
                    <a:pt x="294106" y="405508"/>
                    <a:pt x="336439" y="476806"/>
                    <a:pt x="331983" y="501315"/>
                  </a:cubicBezTo>
                  <a:cubicBezTo>
                    <a:pt x="327527" y="525824"/>
                    <a:pt x="289650" y="519140"/>
                    <a:pt x="265141" y="501315"/>
                  </a:cubicBezTo>
                  <a:cubicBezTo>
                    <a:pt x="240632" y="483490"/>
                    <a:pt x="225036" y="358719"/>
                    <a:pt x="184931" y="394368"/>
                  </a:cubicBezTo>
                  <a:cubicBezTo>
                    <a:pt x="144826" y="430017"/>
                    <a:pt x="49018" y="619403"/>
                    <a:pt x="24509" y="715210"/>
                  </a:cubicBezTo>
                  <a:cubicBezTo>
                    <a:pt x="0" y="811017"/>
                    <a:pt x="1" y="886772"/>
                    <a:pt x="37878" y="969210"/>
                  </a:cubicBezTo>
                  <a:cubicBezTo>
                    <a:pt x="75755" y="1051648"/>
                    <a:pt x="164878" y="1069473"/>
                    <a:pt x="251773" y="1209841"/>
                  </a:cubicBezTo>
                  <a:cubicBezTo>
                    <a:pt x="338668" y="1350209"/>
                    <a:pt x="458983" y="1646543"/>
                    <a:pt x="559246" y="1811420"/>
                  </a:cubicBezTo>
                  <a:cubicBezTo>
                    <a:pt x="659509" y="1976297"/>
                    <a:pt x="853352" y="2199104"/>
                    <a:pt x="853352" y="2199104"/>
                  </a:cubicBezTo>
                </a:path>
              </a:pathLst>
            </a:custGeom>
            <a:solidFill>
              <a:srgbClr val="80243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7" name="Freeform 36"/>
            <p:cNvSpPr>
              <a:spLocks noChangeArrowheads="1"/>
            </p:cNvSpPr>
            <p:nvPr/>
          </p:nvSpPr>
          <p:spPr bwMode="auto">
            <a:xfrm>
              <a:off x="2190193" y="4184316"/>
              <a:ext cx="425562" cy="835525"/>
            </a:xfrm>
            <a:custGeom>
              <a:avLst/>
              <a:gdLst>
                <a:gd name="T0" fmla="*/ 109175 w 425562"/>
                <a:gd name="T1" fmla="*/ 53473 h 835525"/>
                <a:gd name="T2" fmla="*/ 95807 w 425562"/>
                <a:gd name="T3" fmla="*/ 280737 h 835525"/>
                <a:gd name="T4" fmla="*/ 309702 w 425562"/>
                <a:gd name="T5" fmla="*/ 655052 h 835525"/>
                <a:gd name="T6" fmla="*/ 403281 w 425562"/>
                <a:gd name="T7" fmla="*/ 815473 h 835525"/>
                <a:gd name="T8" fmla="*/ 176018 w 425562"/>
                <a:gd name="T9" fmla="*/ 534737 h 835525"/>
                <a:gd name="T10" fmla="*/ 15596 w 425562"/>
                <a:gd name="T11" fmla="*/ 280737 h 835525"/>
                <a:gd name="T12" fmla="*/ 82439 w 425562"/>
                <a:gd name="T13" fmla="*/ 0 h 8355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5562"/>
                <a:gd name="T22" fmla="*/ 0 h 835525"/>
                <a:gd name="T23" fmla="*/ 425562 w 425562"/>
                <a:gd name="T24" fmla="*/ 835525 h 8355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5562" h="835525">
                  <a:moveTo>
                    <a:pt x="109175" y="53473"/>
                  </a:moveTo>
                  <a:cubicBezTo>
                    <a:pt x="85780" y="116973"/>
                    <a:pt x="62386" y="180474"/>
                    <a:pt x="95807" y="280737"/>
                  </a:cubicBezTo>
                  <a:cubicBezTo>
                    <a:pt x="129228" y="381000"/>
                    <a:pt x="258456" y="565930"/>
                    <a:pt x="309702" y="655052"/>
                  </a:cubicBezTo>
                  <a:cubicBezTo>
                    <a:pt x="360948" y="744174"/>
                    <a:pt x="425562" y="835525"/>
                    <a:pt x="403281" y="815473"/>
                  </a:cubicBezTo>
                  <a:cubicBezTo>
                    <a:pt x="381000" y="795421"/>
                    <a:pt x="240632" y="623860"/>
                    <a:pt x="176018" y="534737"/>
                  </a:cubicBezTo>
                  <a:cubicBezTo>
                    <a:pt x="111404" y="445614"/>
                    <a:pt x="31192" y="369860"/>
                    <a:pt x="15596" y="280737"/>
                  </a:cubicBezTo>
                  <a:cubicBezTo>
                    <a:pt x="0" y="191614"/>
                    <a:pt x="82439" y="0"/>
                    <a:pt x="82439" y="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8" name="Freeform 37"/>
            <p:cNvSpPr>
              <a:spLocks noChangeArrowheads="1"/>
            </p:cNvSpPr>
            <p:nvPr/>
          </p:nvSpPr>
          <p:spPr bwMode="auto">
            <a:xfrm>
              <a:off x="1566334" y="4750246"/>
              <a:ext cx="813246" cy="405508"/>
            </a:xfrm>
            <a:custGeom>
              <a:avLst/>
              <a:gdLst>
                <a:gd name="T0" fmla="*/ 37877 w 813246"/>
                <a:gd name="T1" fmla="*/ 8912 h 405508"/>
                <a:gd name="T2" fmla="*/ 318613 w 813246"/>
                <a:gd name="T3" fmla="*/ 49017 h 405508"/>
                <a:gd name="T4" fmla="*/ 626087 w 813246"/>
                <a:gd name="T5" fmla="*/ 236175 h 405508"/>
                <a:gd name="T6" fmla="*/ 799877 w 813246"/>
                <a:gd name="T7" fmla="*/ 369859 h 405508"/>
                <a:gd name="T8" fmla="*/ 706298 w 813246"/>
                <a:gd name="T9" fmla="*/ 369859 h 405508"/>
                <a:gd name="T10" fmla="*/ 452298 w 813246"/>
                <a:gd name="T11" fmla="*/ 155965 h 405508"/>
                <a:gd name="T12" fmla="*/ 251771 w 813246"/>
                <a:gd name="T13" fmla="*/ 89122 h 405508"/>
                <a:gd name="T14" fmla="*/ 91350 w 813246"/>
                <a:gd name="T15" fmla="*/ 102491 h 405508"/>
                <a:gd name="T16" fmla="*/ 37877 w 813246"/>
                <a:gd name="T17" fmla="*/ 8912 h 4055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3246"/>
                <a:gd name="T28" fmla="*/ 0 h 405508"/>
                <a:gd name="T29" fmla="*/ 813246 w 813246"/>
                <a:gd name="T30" fmla="*/ 405508 h 4055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3246" h="405508">
                  <a:moveTo>
                    <a:pt x="37877" y="8912"/>
                  </a:moveTo>
                  <a:cubicBezTo>
                    <a:pt x="75754" y="0"/>
                    <a:pt x="220578" y="11140"/>
                    <a:pt x="318613" y="49017"/>
                  </a:cubicBezTo>
                  <a:cubicBezTo>
                    <a:pt x="416648" y="86894"/>
                    <a:pt x="545876" y="182701"/>
                    <a:pt x="626087" y="236175"/>
                  </a:cubicBezTo>
                  <a:cubicBezTo>
                    <a:pt x="706298" y="289649"/>
                    <a:pt x="786508" y="347578"/>
                    <a:pt x="799877" y="369859"/>
                  </a:cubicBezTo>
                  <a:cubicBezTo>
                    <a:pt x="813246" y="392140"/>
                    <a:pt x="764228" y="405508"/>
                    <a:pt x="706298" y="369859"/>
                  </a:cubicBezTo>
                  <a:cubicBezTo>
                    <a:pt x="648368" y="334210"/>
                    <a:pt x="528053" y="202755"/>
                    <a:pt x="452298" y="155965"/>
                  </a:cubicBezTo>
                  <a:cubicBezTo>
                    <a:pt x="376544" y="109176"/>
                    <a:pt x="311929" y="98034"/>
                    <a:pt x="251771" y="89122"/>
                  </a:cubicBezTo>
                  <a:cubicBezTo>
                    <a:pt x="191613" y="80210"/>
                    <a:pt x="129227" y="113631"/>
                    <a:pt x="91350" y="102491"/>
                  </a:cubicBezTo>
                  <a:cubicBezTo>
                    <a:pt x="53473" y="91351"/>
                    <a:pt x="0" y="17824"/>
                    <a:pt x="37877" y="89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09" name="Freeform 38"/>
            <p:cNvSpPr>
              <a:spLocks noChangeArrowheads="1"/>
            </p:cNvSpPr>
            <p:nvPr/>
          </p:nvSpPr>
          <p:spPr bwMode="auto">
            <a:xfrm>
              <a:off x="2438400" y="3955627"/>
              <a:ext cx="277707" cy="223520"/>
            </a:xfrm>
            <a:custGeom>
              <a:avLst/>
              <a:gdLst>
                <a:gd name="T0" fmla="*/ 0 w 277707"/>
                <a:gd name="T1" fmla="*/ 118533 h 223520"/>
                <a:gd name="T2" fmla="*/ 71120 w 277707"/>
                <a:gd name="T3" fmla="*/ 209973 h 223520"/>
                <a:gd name="T4" fmla="*/ 172720 w 277707"/>
                <a:gd name="T5" fmla="*/ 189653 h 223520"/>
                <a:gd name="T6" fmla="*/ 274320 w 277707"/>
                <a:gd name="T7" fmla="*/ 6773 h 223520"/>
                <a:gd name="T8" fmla="*/ 193040 w 277707"/>
                <a:gd name="T9" fmla="*/ 149013 h 223520"/>
                <a:gd name="T10" fmla="*/ 101600 w 277707"/>
                <a:gd name="T11" fmla="*/ 138853 h 223520"/>
                <a:gd name="T12" fmla="*/ 50800 w 277707"/>
                <a:gd name="T13" fmla="*/ 27093 h 2235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7707"/>
                <a:gd name="T22" fmla="*/ 0 h 223520"/>
                <a:gd name="T23" fmla="*/ 277707 w 277707"/>
                <a:gd name="T24" fmla="*/ 223520 h 2235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7707" h="223520">
                  <a:moveTo>
                    <a:pt x="0" y="118533"/>
                  </a:moveTo>
                  <a:cubicBezTo>
                    <a:pt x="21166" y="158326"/>
                    <a:pt x="42333" y="198120"/>
                    <a:pt x="71120" y="209973"/>
                  </a:cubicBezTo>
                  <a:cubicBezTo>
                    <a:pt x="99907" y="221826"/>
                    <a:pt x="138853" y="223520"/>
                    <a:pt x="172720" y="189653"/>
                  </a:cubicBezTo>
                  <a:cubicBezTo>
                    <a:pt x="206587" y="155786"/>
                    <a:pt x="270933" y="13546"/>
                    <a:pt x="274320" y="6773"/>
                  </a:cubicBezTo>
                  <a:cubicBezTo>
                    <a:pt x="277707" y="0"/>
                    <a:pt x="221827" y="127000"/>
                    <a:pt x="193040" y="149013"/>
                  </a:cubicBezTo>
                  <a:cubicBezTo>
                    <a:pt x="164253" y="171026"/>
                    <a:pt x="125307" y="159173"/>
                    <a:pt x="101600" y="138853"/>
                  </a:cubicBezTo>
                  <a:cubicBezTo>
                    <a:pt x="77893" y="118533"/>
                    <a:pt x="50800" y="27093"/>
                    <a:pt x="50800" y="27093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10" name="Freeform 39"/>
            <p:cNvSpPr>
              <a:spLocks noChangeArrowheads="1"/>
            </p:cNvSpPr>
            <p:nvPr/>
          </p:nvSpPr>
          <p:spPr bwMode="auto">
            <a:xfrm>
              <a:off x="2694093" y="3992880"/>
              <a:ext cx="231987" cy="242147"/>
            </a:xfrm>
            <a:custGeom>
              <a:avLst/>
              <a:gdLst>
                <a:gd name="T0" fmla="*/ 231987 w 231987"/>
                <a:gd name="T1" fmla="*/ 132080 h 242147"/>
                <a:gd name="T2" fmla="*/ 99907 w 231987"/>
                <a:gd name="T3" fmla="*/ 203200 h 242147"/>
                <a:gd name="T4" fmla="*/ 49107 w 231987"/>
                <a:gd name="T5" fmla="*/ 0 h 242147"/>
                <a:gd name="T6" fmla="*/ 18627 w 231987"/>
                <a:gd name="T7" fmla="*/ 203200 h 242147"/>
                <a:gd name="T8" fmla="*/ 160867 w 231987"/>
                <a:gd name="T9" fmla="*/ 233680 h 242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987"/>
                <a:gd name="T16" fmla="*/ 0 h 242147"/>
                <a:gd name="T17" fmla="*/ 231987 w 231987"/>
                <a:gd name="T18" fmla="*/ 242147 h 242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987" h="242147">
                  <a:moveTo>
                    <a:pt x="231987" y="132080"/>
                  </a:moveTo>
                  <a:cubicBezTo>
                    <a:pt x="181187" y="178646"/>
                    <a:pt x="130387" y="225213"/>
                    <a:pt x="99907" y="203200"/>
                  </a:cubicBezTo>
                  <a:cubicBezTo>
                    <a:pt x="69427" y="181187"/>
                    <a:pt x="62654" y="0"/>
                    <a:pt x="49107" y="0"/>
                  </a:cubicBezTo>
                  <a:cubicBezTo>
                    <a:pt x="35560" y="0"/>
                    <a:pt x="0" y="164253"/>
                    <a:pt x="18627" y="203200"/>
                  </a:cubicBezTo>
                  <a:cubicBezTo>
                    <a:pt x="37254" y="242147"/>
                    <a:pt x="160867" y="233680"/>
                    <a:pt x="160867" y="23368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11" name="Freeform 40"/>
            <p:cNvSpPr>
              <a:spLocks noChangeArrowheads="1"/>
            </p:cNvSpPr>
            <p:nvPr/>
          </p:nvSpPr>
          <p:spPr bwMode="auto">
            <a:xfrm>
              <a:off x="3210560" y="3962400"/>
              <a:ext cx="308187" cy="739987"/>
            </a:xfrm>
            <a:custGeom>
              <a:avLst/>
              <a:gdLst>
                <a:gd name="T0" fmla="*/ 0 w 308187"/>
                <a:gd name="T1" fmla="*/ 0 h 739987"/>
                <a:gd name="T2" fmla="*/ 182880 w 308187"/>
                <a:gd name="T3" fmla="*/ 203200 h 739987"/>
                <a:gd name="T4" fmla="*/ 294640 w 308187"/>
                <a:gd name="T5" fmla="*/ 650240 h 739987"/>
                <a:gd name="T6" fmla="*/ 264160 w 308187"/>
                <a:gd name="T7" fmla="*/ 690880 h 739987"/>
                <a:gd name="T8" fmla="*/ 172720 w 308187"/>
                <a:gd name="T9" fmla="*/ 355600 h 739987"/>
                <a:gd name="T10" fmla="*/ 0 w 308187"/>
                <a:gd name="T11" fmla="*/ 91440 h 7399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8187"/>
                <a:gd name="T19" fmla="*/ 0 h 739987"/>
                <a:gd name="T20" fmla="*/ 308187 w 308187"/>
                <a:gd name="T21" fmla="*/ 739987 h 7399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8187" h="739987">
                  <a:moveTo>
                    <a:pt x="0" y="0"/>
                  </a:moveTo>
                  <a:cubicBezTo>
                    <a:pt x="66886" y="47413"/>
                    <a:pt x="133773" y="94827"/>
                    <a:pt x="182880" y="203200"/>
                  </a:cubicBezTo>
                  <a:cubicBezTo>
                    <a:pt x="231987" y="311573"/>
                    <a:pt x="281093" y="568960"/>
                    <a:pt x="294640" y="650240"/>
                  </a:cubicBezTo>
                  <a:cubicBezTo>
                    <a:pt x="308187" y="731520"/>
                    <a:pt x="284480" y="739987"/>
                    <a:pt x="264160" y="690880"/>
                  </a:cubicBezTo>
                  <a:cubicBezTo>
                    <a:pt x="243840" y="641773"/>
                    <a:pt x="216747" y="455507"/>
                    <a:pt x="172720" y="355600"/>
                  </a:cubicBezTo>
                  <a:cubicBezTo>
                    <a:pt x="128693" y="255693"/>
                    <a:pt x="0" y="91440"/>
                    <a:pt x="0" y="9144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12" name="Freeform 41"/>
            <p:cNvSpPr>
              <a:spLocks noChangeArrowheads="1"/>
            </p:cNvSpPr>
            <p:nvPr/>
          </p:nvSpPr>
          <p:spPr bwMode="auto">
            <a:xfrm>
              <a:off x="3660987" y="4206240"/>
              <a:ext cx="321733" cy="565573"/>
            </a:xfrm>
            <a:custGeom>
              <a:avLst/>
              <a:gdLst>
                <a:gd name="T0" fmla="*/ 311573 w 321733"/>
                <a:gd name="T1" fmla="*/ 0 h 565573"/>
                <a:gd name="T2" fmla="*/ 138853 w 321733"/>
                <a:gd name="T3" fmla="*/ 121920 h 565573"/>
                <a:gd name="T4" fmla="*/ 16933 w 321733"/>
                <a:gd name="T5" fmla="*/ 375920 h 565573"/>
                <a:gd name="T6" fmla="*/ 37253 w 321733"/>
                <a:gd name="T7" fmla="*/ 538480 h 565573"/>
                <a:gd name="T8" fmla="*/ 118533 w 321733"/>
                <a:gd name="T9" fmla="*/ 213360 h 565573"/>
                <a:gd name="T10" fmla="*/ 321733 w 321733"/>
                <a:gd name="T11" fmla="*/ 60960 h 5655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733"/>
                <a:gd name="T19" fmla="*/ 0 h 565573"/>
                <a:gd name="T20" fmla="*/ 321733 w 321733"/>
                <a:gd name="T21" fmla="*/ 565573 h 5655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733" h="565573">
                  <a:moveTo>
                    <a:pt x="311573" y="0"/>
                  </a:moveTo>
                  <a:cubicBezTo>
                    <a:pt x="249766" y="29633"/>
                    <a:pt x="187960" y="59267"/>
                    <a:pt x="138853" y="121920"/>
                  </a:cubicBezTo>
                  <a:cubicBezTo>
                    <a:pt x="89746" y="184573"/>
                    <a:pt x="33866" y="306493"/>
                    <a:pt x="16933" y="375920"/>
                  </a:cubicBezTo>
                  <a:cubicBezTo>
                    <a:pt x="0" y="445347"/>
                    <a:pt x="20320" y="565573"/>
                    <a:pt x="37253" y="538480"/>
                  </a:cubicBezTo>
                  <a:cubicBezTo>
                    <a:pt x="54186" y="511387"/>
                    <a:pt x="71120" y="292947"/>
                    <a:pt x="118533" y="213360"/>
                  </a:cubicBezTo>
                  <a:cubicBezTo>
                    <a:pt x="165946" y="133773"/>
                    <a:pt x="321733" y="60960"/>
                    <a:pt x="321733" y="6096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13" name="Freeform 42"/>
            <p:cNvSpPr>
              <a:spLocks noChangeArrowheads="1"/>
            </p:cNvSpPr>
            <p:nvPr/>
          </p:nvSpPr>
          <p:spPr bwMode="auto">
            <a:xfrm>
              <a:off x="1676400" y="4236720"/>
              <a:ext cx="579120" cy="497840"/>
            </a:xfrm>
            <a:custGeom>
              <a:avLst/>
              <a:gdLst>
                <a:gd name="T0" fmla="*/ 0 w 579120"/>
                <a:gd name="T1" fmla="*/ 497840 h 497840"/>
                <a:gd name="T2" fmla="*/ 182880 w 579120"/>
                <a:gd name="T3" fmla="*/ 304800 h 497840"/>
                <a:gd name="T4" fmla="*/ 375920 w 579120"/>
                <a:gd name="T5" fmla="*/ 142240 h 497840"/>
                <a:gd name="T6" fmla="*/ 579120 w 579120"/>
                <a:gd name="T7" fmla="*/ 0 h 4978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9120"/>
                <a:gd name="T13" fmla="*/ 0 h 497840"/>
                <a:gd name="T14" fmla="*/ 579120 w 579120"/>
                <a:gd name="T15" fmla="*/ 497840 h 4978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9120" h="497840">
                  <a:moveTo>
                    <a:pt x="0" y="497840"/>
                  </a:moveTo>
                  <a:cubicBezTo>
                    <a:pt x="60113" y="430953"/>
                    <a:pt x="120227" y="364067"/>
                    <a:pt x="182880" y="304800"/>
                  </a:cubicBezTo>
                  <a:cubicBezTo>
                    <a:pt x="245533" y="245533"/>
                    <a:pt x="309880" y="193040"/>
                    <a:pt x="375920" y="142240"/>
                  </a:cubicBezTo>
                  <a:cubicBezTo>
                    <a:pt x="441960" y="91440"/>
                    <a:pt x="579120" y="0"/>
                    <a:pt x="579120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14" name="Freeform 43"/>
            <p:cNvSpPr>
              <a:spLocks noChangeArrowheads="1"/>
            </p:cNvSpPr>
            <p:nvPr/>
          </p:nvSpPr>
          <p:spPr bwMode="auto">
            <a:xfrm>
              <a:off x="3302000" y="4023360"/>
              <a:ext cx="660400" cy="152400"/>
            </a:xfrm>
            <a:custGeom>
              <a:avLst/>
              <a:gdLst>
                <a:gd name="T0" fmla="*/ 0 w 660400"/>
                <a:gd name="T1" fmla="*/ 0 h 152400"/>
                <a:gd name="T2" fmla="*/ 284480 w 660400"/>
                <a:gd name="T3" fmla="*/ 50800 h 152400"/>
                <a:gd name="T4" fmla="*/ 365760 w 660400"/>
                <a:gd name="T5" fmla="*/ 101600 h 152400"/>
                <a:gd name="T6" fmla="*/ 528320 w 660400"/>
                <a:gd name="T7" fmla="*/ 91440 h 152400"/>
                <a:gd name="T8" fmla="*/ 660400 w 660400"/>
                <a:gd name="T9" fmla="*/ 152400 h 15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0400"/>
                <a:gd name="T16" fmla="*/ 0 h 152400"/>
                <a:gd name="T17" fmla="*/ 660400 w 660400"/>
                <a:gd name="T18" fmla="*/ 152400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0400" h="152400">
                  <a:moveTo>
                    <a:pt x="0" y="0"/>
                  </a:moveTo>
                  <a:cubicBezTo>
                    <a:pt x="111760" y="16933"/>
                    <a:pt x="223520" y="33867"/>
                    <a:pt x="284480" y="50800"/>
                  </a:cubicBezTo>
                  <a:cubicBezTo>
                    <a:pt x="345440" y="67733"/>
                    <a:pt x="325120" y="94827"/>
                    <a:pt x="365760" y="101600"/>
                  </a:cubicBezTo>
                  <a:cubicBezTo>
                    <a:pt x="406400" y="108373"/>
                    <a:pt x="479213" y="82973"/>
                    <a:pt x="528320" y="91440"/>
                  </a:cubicBezTo>
                  <a:cubicBezTo>
                    <a:pt x="577427" y="99907"/>
                    <a:pt x="660400" y="152400"/>
                    <a:pt x="660400" y="15240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46115" name="Freeform 44"/>
            <p:cNvSpPr>
              <a:spLocks noChangeArrowheads="1"/>
            </p:cNvSpPr>
            <p:nvPr/>
          </p:nvSpPr>
          <p:spPr bwMode="auto">
            <a:xfrm>
              <a:off x="2519680" y="3921760"/>
              <a:ext cx="396240" cy="182880"/>
            </a:xfrm>
            <a:custGeom>
              <a:avLst/>
              <a:gdLst>
                <a:gd name="T0" fmla="*/ 0 w 396240"/>
                <a:gd name="T1" fmla="*/ 0 h 182880"/>
                <a:gd name="T2" fmla="*/ 182880 w 396240"/>
                <a:gd name="T3" fmla="*/ 50800 h 182880"/>
                <a:gd name="T4" fmla="*/ 396240 w 396240"/>
                <a:gd name="T5" fmla="*/ 182880 h 182880"/>
                <a:gd name="T6" fmla="*/ 0 60000 65536"/>
                <a:gd name="T7" fmla="*/ 0 60000 65536"/>
                <a:gd name="T8" fmla="*/ 0 60000 65536"/>
                <a:gd name="T9" fmla="*/ 0 w 396240"/>
                <a:gd name="T10" fmla="*/ 0 h 182880"/>
                <a:gd name="T11" fmla="*/ 396240 w 396240"/>
                <a:gd name="T12" fmla="*/ 182880 h 1828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6240" h="182880">
                  <a:moveTo>
                    <a:pt x="0" y="0"/>
                  </a:moveTo>
                  <a:cubicBezTo>
                    <a:pt x="58420" y="10160"/>
                    <a:pt x="116840" y="20320"/>
                    <a:pt x="182880" y="50800"/>
                  </a:cubicBezTo>
                  <a:cubicBezTo>
                    <a:pt x="248920" y="81280"/>
                    <a:pt x="396240" y="182880"/>
                    <a:pt x="396240" y="18288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46088" name="Oval 46"/>
          <p:cNvSpPr>
            <a:spLocks noChangeArrowheads="1"/>
          </p:cNvSpPr>
          <p:nvPr/>
        </p:nvSpPr>
        <p:spPr bwMode="auto">
          <a:xfrm>
            <a:off x="6408867" y="3483191"/>
            <a:ext cx="285842" cy="3453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89" name="Freeform 50"/>
          <p:cNvSpPr>
            <a:spLocks noChangeArrowheads="1"/>
          </p:cNvSpPr>
          <p:nvPr/>
        </p:nvSpPr>
        <p:spPr bwMode="auto">
          <a:xfrm>
            <a:off x="6543451" y="3095003"/>
            <a:ext cx="247730" cy="381042"/>
          </a:xfrm>
          <a:custGeom>
            <a:avLst/>
            <a:gdLst>
              <a:gd name="T0" fmla="*/ 22930 w 330969"/>
              <a:gd name="T1" fmla="*/ 381000 h 508000"/>
              <a:gd name="T2" fmla="*/ 14331 w 330969"/>
              <a:gd name="T3" fmla="*/ 181841 h 508000"/>
              <a:gd name="T4" fmla="*/ 108919 w 330969"/>
              <a:gd name="T5" fmla="*/ 51954 h 508000"/>
              <a:gd name="T6" fmla="*/ 246501 w 330969"/>
              <a:gd name="T7" fmla="*/ 0 h 508000"/>
              <a:gd name="T8" fmla="*/ 0 60000 65536"/>
              <a:gd name="T9" fmla="*/ 0 60000 65536"/>
              <a:gd name="T10" fmla="*/ 0 60000 65536"/>
              <a:gd name="T11" fmla="*/ 0 60000 65536"/>
              <a:gd name="T12" fmla="*/ 0 w 330969"/>
              <a:gd name="T13" fmla="*/ 0 h 508000"/>
              <a:gd name="T14" fmla="*/ 330969 w 330969"/>
              <a:gd name="T15" fmla="*/ 508000 h 508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0969" h="508000">
                <a:moveTo>
                  <a:pt x="30787" y="508000"/>
                </a:moveTo>
                <a:cubicBezTo>
                  <a:pt x="15393" y="411787"/>
                  <a:pt x="0" y="315575"/>
                  <a:pt x="19242" y="242454"/>
                </a:cubicBezTo>
                <a:cubicBezTo>
                  <a:pt x="38484" y="169333"/>
                  <a:pt x="94288" y="109681"/>
                  <a:pt x="146242" y="69272"/>
                </a:cubicBezTo>
                <a:cubicBezTo>
                  <a:pt x="198196" y="28863"/>
                  <a:pt x="330969" y="0"/>
                  <a:pt x="330969" y="0"/>
                </a:cubicBezTo>
              </a:path>
            </a:pathLst>
          </a:custGeom>
          <a:noFill/>
          <a:ln w="63500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90" name="Freeform 51"/>
          <p:cNvSpPr>
            <a:spLocks noChangeArrowheads="1"/>
          </p:cNvSpPr>
          <p:nvPr/>
        </p:nvSpPr>
        <p:spPr bwMode="auto">
          <a:xfrm>
            <a:off x="7666571" y="2999743"/>
            <a:ext cx="484741" cy="1010953"/>
          </a:xfrm>
          <a:custGeom>
            <a:avLst/>
            <a:gdLst>
              <a:gd name="T0" fmla="*/ 0 w 646545"/>
              <a:gd name="T1" fmla="*/ 0 h 1346969"/>
              <a:gd name="T2" fmla="*/ 198760 w 646545"/>
              <a:gd name="T3" fmla="*/ 78074 h 1346969"/>
              <a:gd name="T4" fmla="*/ 224686 w 646545"/>
              <a:gd name="T5" fmla="*/ 373020 h 1346969"/>
              <a:gd name="T6" fmla="*/ 224686 w 646545"/>
              <a:gd name="T7" fmla="*/ 737366 h 1346969"/>
              <a:gd name="T8" fmla="*/ 285178 w 646545"/>
              <a:gd name="T9" fmla="*/ 980263 h 1346969"/>
              <a:gd name="T10" fmla="*/ 414804 w 646545"/>
              <a:gd name="T11" fmla="*/ 928214 h 1346969"/>
              <a:gd name="T12" fmla="*/ 483937 w 646545"/>
              <a:gd name="T13" fmla="*/ 858814 h 13469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6545"/>
              <a:gd name="T22" fmla="*/ 0 h 1346969"/>
              <a:gd name="T23" fmla="*/ 646545 w 646545"/>
              <a:gd name="T24" fmla="*/ 1346969 h 13469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6545" h="1346969">
                <a:moveTo>
                  <a:pt x="0" y="0"/>
                </a:moveTo>
                <a:cubicBezTo>
                  <a:pt x="107757" y="10583"/>
                  <a:pt x="215515" y="21167"/>
                  <a:pt x="265545" y="103909"/>
                </a:cubicBezTo>
                <a:cubicBezTo>
                  <a:pt x="315575" y="186651"/>
                  <a:pt x="294409" y="350212"/>
                  <a:pt x="300182" y="496454"/>
                </a:cubicBezTo>
                <a:cubicBezTo>
                  <a:pt x="305955" y="642696"/>
                  <a:pt x="286712" y="846666"/>
                  <a:pt x="300182" y="981363"/>
                </a:cubicBezTo>
                <a:cubicBezTo>
                  <a:pt x="313652" y="1116060"/>
                  <a:pt x="338667" y="1262303"/>
                  <a:pt x="381000" y="1304636"/>
                </a:cubicBezTo>
                <a:cubicBezTo>
                  <a:pt x="423333" y="1346969"/>
                  <a:pt x="509925" y="1262302"/>
                  <a:pt x="554182" y="1235363"/>
                </a:cubicBezTo>
                <a:cubicBezTo>
                  <a:pt x="598439" y="1208424"/>
                  <a:pt x="646545" y="1143000"/>
                  <a:pt x="646545" y="1143000"/>
                </a:cubicBezTo>
              </a:path>
            </a:pathLst>
          </a:custGeom>
          <a:noFill/>
          <a:ln w="63500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91" name="Rectangle 48"/>
          <p:cNvSpPr>
            <a:spLocks noChangeArrowheads="1"/>
          </p:cNvSpPr>
          <p:nvPr/>
        </p:nvSpPr>
        <p:spPr bwMode="auto">
          <a:xfrm rot="3339213">
            <a:off x="8100701" y="3838625"/>
            <a:ext cx="65492" cy="6907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92" name="Rectangle 49"/>
          <p:cNvSpPr>
            <a:spLocks noChangeArrowheads="1"/>
          </p:cNvSpPr>
          <p:nvPr/>
        </p:nvSpPr>
        <p:spPr bwMode="auto">
          <a:xfrm rot="3339213">
            <a:off x="7995297" y="3917810"/>
            <a:ext cx="65491" cy="7027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93" name="Freeform 52"/>
          <p:cNvSpPr>
            <a:spLocks noChangeArrowheads="1"/>
          </p:cNvSpPr>
          <p:nvPr/>
        </p:nvSpPr>
        <p:spPr bwMode="auto">
          <a:xfrm>
            <a:off x="8165604" y="3559399"/>
            <a:ext cx="195326" cy="201238"/>
          </a:xfrm>
          <a:custGeom>
            <a:avLst/>
            <a:gdLst>
              <a:gd name="T0" fmla="*/ 2906 w 259773"/>
              <a:gd name="T1" fmla="*/ 107779 h 267469"/>
              <a:gd name="T2" fmla="*/ 20339 w 259773"/>
              <a:gd name="T3" fmla="*/ 11652 h 267469"/>
              <a:gd name="T4" fmla="*/ 116226 w 259773"/>
              <a:gd name="T5" fmla="*/ 37868 h 267469"/>
              <a:gd name="T6" fmla="*/ 151094 w 259773"/>
              <a:gd name="T7" fmla="*/ 125257 h 267469"/>
              <a:gd name="T8" fmla="*/ 185961 w 259773"/>
              <a:gd name="T9" fmla="*/ 168952 h 267469"/>
              <a:gd name="T10" fmla="*/ 90075 w 259773"/>
              <a:gd name="T11" fmla="*/ 142734 h 267469"/>
              <a:gd name="T12" fmla="*/ 37773 w 259773"/>
              <a:gd name="T13" fmla="*/ 195168 h 267469"/>
              <a:gd name="T14" fmla="*/ 2906 w 259773"/>
              <a:gd name="T15" fmla="*/ 107779 h 2674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773"/>
              <a:gd name="T25" fmla="*/ 0 h 267469"/>
              <a:gd name="T26" fmla="*/ 259773 w 259773"/>
              <a:gd name="T27" fmla="*/ 267469 h 2674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773" h="267469">
                <a:moveTo>
                  <a:pt x="3848" y="142394"/>
                </a:moveTo>
                <a:cubicBezTo>
                  <a:pt x="0" y="101985"/>
                  <a:pt x="1924" y="30788"/>
                  <a:pt x="26939" y="15394"/>
                </a:cubicBezTo>
                <a:cubicBezTo>
                  <a:pt x="51954" y="0"/>
                  <a:pt x="125075" y="25015"/>
                  <a:pt x="153939" y="50030"/>
                </a:cubicBezTo>
                <a:cubicBezTo>
                  <a:pt x="182803" y="75045"/>
                  <a:pt x="184727" y="136621"/>
                  <a:pt x="200121" y="165485"/>
                </a:cubicBezTo>
                <a:cubicBezTo>
                  <a:pt x="215515" y="194349"/>
                  <a:pt x="259773" y="219364"/>
                  <a:pt x="246303" y="223212"/>
                </a:cubicBezTo>
                <a:cubicBezTo>
                  <a:pt x="232833" y="227060"/>
                  <a:pt x="152015" y="182802"/>
                  <a:pt x="119303" y="188575"/>
                </a:cubicBezTo>
                <a:cubicBezTo>
                  <a:pt x="86591" y="194348"/>
                  <a:pt x="75045" y="267469"/>
                  <a:pt x="50030" y="257848"/>
                </a:cubicBezTo>
                <a:cubicBezTo>
                  <a:pt x="25015" y="248227"/>
                  <a:pt x="7696" y="182803"/>
                  <a:pt x="3848" y="142394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94" name="Freeform 53"/>
          <p:cNvSpPr>
            <a:spLocks noChangeArrowheads="1"/>
          </p:cNvSpPr>
          <p:nvPr/>
        </p:nvSpPr>
        <p:spPr bwMode="auto">
          <a:xfrm>
            <a:off x="8150121" y="3827320"/>
            <a:ext cx="257258" cy="775183"/>
          </a:xfrm>
          <a:custGeom>
            <a:avLst/>
            <a:gdLst>
              <a:gd name="T0" fmla="*/ 114395 w 342516"/>
              <a:gd name="T1" fmla="*/ 12993 h 1033318"/>
              <a:gd name="T2" fmla="*/ 88331 w 342516"/>
              <a:gd name="T3" fmla="*/ 82295 h 1033318"/>
              <a:gd name="T4" fmla="*/ 166524 w 342516"/>
              <a:gd name="T5" fmla="*/ 264212 h 1033318"/>
              <a:gd name="T6" fmla="*/ 201278 w 342516"/>
              <a:gd name="T7" fmla="*/ 506769 h 1033318"/>
              <a:gd name="T8" fmla="*/ 105707 w 342516"/>
              <a:gd name="T9" fmla="*/ 628047 h 1033318"/>
              <a:gd name="T10" fmla="*/ 105707 w 342516"/>
              <a:gd name="T11" fmla="*/ 628047 h 1033318"/>
              <a:gd name="T12" fmla="*/ 18824 w 342516"/>
              <a:gd name="T13" fmla="*/ 757988 h 1033318"/>
              <a:gd name="T14" fmla="*/ 218655 w 342516"/>
              <a:gd name="T15" fmla="*/ 731999 h 1033318"/>
              <a:gd name="T16" fmla="*/ 253408 w 342516"/>
              <a:gd name="T17" fmla="*/ 515432 h 1033318"/>
              <a:gd name="T18" fmla="*/ 227343 w 342516"/>
              <a:gd name="T19" fmla="*/ 316190 h 1033318"/>
              <a:gd name="T20" fmla="*/ 192589 w 342516"/>
              <a:gd name="T21" fmla="*/ 160260 h 1033318"/>
              <a:gd name="T22" fmla="*/ 114395 w 342516"/>
              <a:gd name="T23" fmla="*/ 12993 h 1033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2516"/>
              <a:gd name="T37" fmla="*/ 0 h 1033318"/>
              <a:gd name="T38" fmla="*/ 342516 w 342516"/>
              <a:gd name="T39" fmla="*/ 1033318 h 10333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2516" h="1033318">
                <a:moveTo>
                  <a:pt x="152015" y="17318"/>
                </a:moveTo>
                <a:cubicBezTo>
                  <a:pt x="128924" y="0"/>
                  <a:pt x="105834" y="53878"/>
                  <a:pt x="117379" y="109681"/>
                </a:cubicBezTo>
                <a:cubicBezTo>
                  <a:pt x="128925" y="165484"/>
                  <a:pt x="196273" y="257848"/>
                  <a:pt x="221288" y="352136"/>
                </a:cubicBezTo>
                <a:cubicBezTo>
                  <a:pt x="246303" y="446424"/>
                  <a:pt x="280940" y="594591"/>
                  <a:pt x="267470" y="675409"/>
                </a:cubicBezTo>
                <a:cubicBezTo>
                  <a:pt x="254000" y="756227"/>
                  <a:pt x="140470" y="837045"/>
                  <a:pt x="140470" y="837045"/>
                </a:cubicBezTo>
                <a:cubicBezTo>
                  <a:pt x="121228" y="865909"/>
                  <a:pt x="0" y="987136"/>
                  <a:pt x="25015" y="1010227"/>
                </a:cubicBezTo>
                <a:cubicBezTo>
                  <a:pt x="50030" y="1033318"/>
                  <a:pt x="238606" y="1029469"/>
                  <a:pt x="290561" y="975590"/>
                </a:cubicBezTo>
                <a:cubicBezTo>
                  <a:pt x="342516" y="921711"/>
                  <a:pt x="334819" y="779317"/>
                  <a:pt x="336743" y="686954"/>
                </a:cubicBezTo>
                <a:cubicBezTo>
                  <a:pt x="338667" y="594591"/>
                  <a:pt x="315576" y="500303"/>
                  <a:pt x="302106" y="421409"/>
                </a:cubicBezTo>
                <a:cubicBezTo>
                  <a:pt x="288636" y="342515"/>
                  <a:pt x="279015" y="280939"/>
                  <a:pt x="255924" y="213590"/>
                </a:cubicBezTo>
                <a:cubicBezTo>
                  <a:pt x="232833" y="146242"/>
                  <a:pt x="175106" y="34636"/>
                  <a:pt x="152015" y="1731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95" name="Freeform 54"/>
          <p:cNvSpPr>
            <a:spLocks noChangeArrowheads="1"/>
          </p:cNvSpPr>
          <p:nvPr/>
        </p:nvSpPr>
        <p:spPr bwMode="auto">
          <a:xfrm>
            <a:off x="8100099" y="4082142"/>
            <a:ext cx="344202" cy="591806"/>
          </a:xfrm>
          <a:custGeom>
            <a:avLst/>
            <a:gdLst>
              <a:gd name="T0" fmla="*/ 111758 w 459894"/>
              <a:gd name="T1" fmla="*/ 363748 h 788939"/>
              <a:gd name="T2" fmla="*/ 8596 w 459894"/>
              <a:gd name="T3" fmla="*/ 441695 h 788939"/>
              <a:gd name="T4" fmla="*/ 60177 w 459894"/>
              <a:gd name="T5" fmla="*/ 571604 h 788939"/>
              <a:gd name="T6" fmla="*/ 240709 w 459894"/>
              <a:gd name="T7" fmla="*/ 562944 h 788939"/>
              <a:gd name="T8" fmla="*/ 326677 w 459894"/>
              <a:gd name="T9" fmla="*/ 407052 h 788939"/>
              <a:gd name="T10" fmla="*/ 335274 w 459894"/>
              <a:gd name="T11" fmla="*/ 77946 h 788939"/>
              <a:gd name="T12" fmla="*/ 335274 w 459894"/>
              <a:gd name="T13" fmla="*/ 0 h 7889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59894"/>
              <a:gd name="T22" fmla="*/ 0 h 788939"/>
              <a:gd name="T23" fmla="*/ 459894 w 459894"/>
              <a:gd name="T24" fmla="*/ 788939 h 7889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59894" h="788939">
                <a:moveTo>
                  <a:pt x="150091" y="484910"/>
                </a:moveTo>
                <a:cubicBezTo>
                  <a:pt x="86590" y="513773"/>
                  <a:pt x="23090" y="542637"/>
                  <a:pt x="11545" y="588819"/>
                </a:cubicBezTo>
                <a:cubicBezTo>
                  <a:pt x="0" y="635001"/>
                  <a:pt x="28864" y="735061"/>
                  <a:pt x="80818" y="762000"/>
                </a:cubicBezTo>
                <a:cubicBezTo>
                  <a:pt x="132773" y="788939"/>
                  <a:pt x="263621" y="787015"/>
                  <a:pt x="323272" y="750455"/>
                </a:cubicBezTo>
                <a:cubicBezTo>
                  <a:pt x="382923" y="713895"/>
                  <a:pt x="417560" y="650394"/>
                  <a:pt x="438727" y="542637"/>
                </a:cubicBezTo>
                <a:cubicBezTo>
                  <a:pt x="459894" y="434880"/>
                  <a:pt x="448348" y="194350"/>
                  <a:pt x="450272" y="103910"/>
                </a:cubicBezTo>
                <a:cubicBezTo>
                  <a:pt x="452196" y="13471"/>
                  <a:pt x="450272" y="0"/>
                  <a:pt x="450272" y="0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96" name="Freeform 55"/>
          <p:cNvSpPr>
            <a:spLocks noChangeArrowheads="1"/>
          </p:cNvSpPr>
          <p:nvPr/>
        </p:nvSpPr>
        <p:spPr bwMode="auto">
          <a:xfrm>
            <a:off x="8203716" y="3773735"/>
            <a:ext cx="198898" cy="438199"/>
          </a:xfrm>
          <a:custGeom>
            <a:avLst/>
            <a:gdLst>
              <a:gd name="T0" fmla="*/ 198185 w 265546"/>
              <a:gd name="T1" fmla="*/ 212749 h 584969"/>
              <a:gd name="T2" fmla="*/ 146484 w 265546"/>
              <a:gd name="T3" fmla="*/ 83374 h 584969"/>
              <a:gd name="T4" fmla="*/ 51701 w 265546"/>
              <a:gd name="T5" fmla="*/ 5750 h 584969"/>
              <a:gd name="T6" fmla="*/ 0 w 265546"/>
              <a:gd name="T7" fmla="*/ 48875 h 584969"/>
              <a:gd name="T8" fmla="*/ 51701 w 265546"/>
              <a:gd name="T9" fmla="*/ 290375 h 584969"/>
              <a:gd name="T10" fmla="*/ 86167 w 265546"/>
              <a:gd name="T11" fmla="*/ 436999 h 5849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5546"/>
              <a:gd name="T19" fmla="*/ 0 h 584969"/>
              <a:gd name="T20" fmla="*/ 265546 w 265546"/>
              <a:gd name="T21" fmla="*/ 584969 h 58496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5546" h="584969">
                <a:moveTo>
                  <a:pt x="265546" y="284787"/>
                </a:moveTo>
                <a:cubicBezTo>
                  <a:pt x="247265" y="221287"/>
                  <a:pt x="228985" y="157788"/>
                  <a:pt x="196273" y="111606"/>
                </a:cubicBezTo>
                <a:cubicBezTo>
                  <a:pt x="163561" y="65424"/>
                  <a:pt x="101985" y="15394"/>
                  <a:pt x="69273" y="7697"/>
                </a:cubicBezTo>
                <a:cubicBezTo>
                  <a:pt x="36561" y="0"/>
                  <a:pt x="0" y="1924"/>
                  <a:pt x="0" y="65424"/>
                </a:cubicBezTo>
                <a:cubicBezTo>
                  <a:pt x="0" y="128924"/>
                  <a:pt x="50031" y="302106"/>
                  <a:pt x="69273" y="388697"/>
                </a:cubicBezTo>
                <a:cubicBezTo>
                  <a:pt x="88516" y="475288"/>
                  <a:pt x="115455" y="584969"/>
                  <a:pt x="115455" y="584969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46097" name="Freeform 56"/>
          <p:cNvSpPr>
            <a:spLocks noChangeArrowheads="1"/>
          </p:cNvSpPr>
          <p:nvPr/>
        </p:nvSpPr>
        <p:spPr bwMode="auto">
          <a:xfrm>
            <a:off x="8272795" y="4229796"/>
            <a:ext cx="20247" cy="172659"/>
          </a:xfrm>
          <a:custGeom>
            <a:avLst/>
            <a:gdLst>
              <a:gd name="T0" fmla="*/ 17408 w 26940"/>
              <a:gd name="T1" fmla="*/ 0 h 230909"/>
              <a:gd name="T2" fmla="*/ 17408 w 26940"/>
              <a:gd name="T3" fmla="*/ 85781 h 230909"/>
              <a:gd name="T4" fmla="*/ 0 w 26940"/>
              <a:gd name="T5" fmla="*/ 171562 h 230909"/>
              <a:gd name="T6" fmla="*/ 0 60000 65536"/>
              <a:gd name="T7" fmla="*/ 0 60000 65536"/>
              <a:gd name="T8" fmla="*/ 0 60000 65536"/>
              <a:gd name="T9" fmla="*/ 0 w 26940"/>
              <a:gd name="T10" fmla="*/ 0 h 230909"/>
              <a:gd name="T11" fmla="*/ 26940 w 26940"/>
              <a:gd name="T12" fmla="*/ 230909 h 2309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940" h="230909">
                <a:moveTo>
                  <a:pt x="23091" y="0"/>
                </a:moveTo>
                <a:cubicBezTo>
                  <a:pt x="25015" y="38485"/>
                  <a:pt x="26940" y="76970"/>
                  <a:pt x="23091" y="115455"/>
                </a:cubicBezTo>
                <a:cubicBezTo>
                  <a:pt x="19242" y="153940"/>
                  <a:pt x="0" y="230909"/>
                  <a:pt x="0" y="230909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36" name="Chord 35"/>
          <p:cNvSpPr/>
          <p:nvPr/>
        </p:nvSpPr>
        <p:spPr>
          <a:xfrm rot="11690390">
            <a:off x="8086725" y="3675063"/>
            <a:ext cx="287338" cy="293687"/>
          </a:xfrm>
          <a:prstGeom prst="chord">
            <a:avLst/>
          </a:prstGeom>
          <a:solidFill>
            <a:srgbClr val="77010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6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  <p:bldP spid="46095" grpId="2" animBg="1"/>
      <p:bldP spid="46095" grpId="3" animBg="1"/>
      <p:bldP spid="46096" grpId="0" animBg="1"/>
      <p:bldP spid="46096" grpId="1" animBg="1"/>
      <p:bldP spid="46096" grpId="2" animBg="1"/>
      <p:bldP spid="46096" grpId="3" animBg="1"/>
      <p:bldP spid="46097" grpId="0" animBg="1"/>
      <p:bldP spid="46097" grpId="1" animBg="1"/>
      <p:bldP spid="46097" grpId="2" animBg="1"/>
      <p:bldP spid="46097" grpId="3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809625" y="390525"/>
            <a:ext cx="6360897" cy="1143000"/>
          </a:xfrm>
        </p:spPr>
        <p:txBody>
          <a:bodyPr/>
          <a:lstStyle/>
          <a:p>
            <a:r>
              <a:rPr lang="en-US" sz="3200" smtClean="0">
                <a:solidFill>
                  <a:srgbClr val="084489"/>
                </a:solidFill>
              </a:rPr>
              <a:t>The Arrhythmia  </a:t>
            </a:r>
            <a:r>
              <a:rPr lang="en-US" sz="3200" dirty="0" smtClean="0">
                <a:solidFill>
                  <a:srgbClr val="084489"/>
                </a:solidFill>
              </a:rPr>
              <a:t>Substrate is Not Directly Visualized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5029200" cy="4572000"/>
          </a:xfrm>
        </p:spPr>
        <p:txBody>
          <a:bodyPr/>
          <a:lstStyle/>
          <a:p>
            <a:r>
              <a:rPr lang="en-US" sz="2400" dirty="0" smtClean="0">
                <a:solidFill>
                  <a:srgbClr val="084489"/>
                </a:solidFill>
              </a:rPr>
              <a:t>Point-by-point acquired intra-cardiac </a:t>
            </a:r>
            <a:r>
              <a:rPr lang="en-US" sz="2400" dirty="0" err="1" smtClean="0">
                <a:solidFill>
                  <a:srgbClr val="084489"/>
                </a:solidFill>
              </a:rPr>
              <a:t>electrograms</a:t>
            </a:r>
            <a:r>
              <a:rPr lang="en-US" sz="2400" dirty="0" smtClean="0">
                <a:solidFill>
                  <a:srgbClr val="084489"/>
                </a:solidFill>
              </a:rPr>
              <a:t> are used to identify scar</a:t>
            </a:r>
          </a:p>
          <a:p>
            <a:pPr lvl="1"/>
            <a:r>
              <a:rPr lang="en-US" sz="2000" dirty="0" smtClean="0">
                <a:solidFill>
                  <a:srgbClr val="084489"/>
                </a:solidFill>
              </a:rPr>
              <a:t>Time α complications</a:t>
            </a:r>
          </a:p>
          <a:p>
            <a:pPr lvl="1"/>
            <a:r>
              <a:rPr lang="en-US" sz="2000" dirty="0" smtClean="0">
                <a:solidFill>
                  <a:srgbClr val="084489"/>
                </a:solidFill>
              </a:rPr>
              <a:t>Papillary muscles, trabeculae, and fat</a:t>
            </a:r>
          </a:p>
          <a:p>
            <a:pPr lvl="1"/>
            <a:r>
              <a:rPr lang="en-US" sz="2000" dirty="0" smtClean="0">
                <a:solidFill>
                  <a:srgbClr val="084489"/>
                </a:solidFill>
              </a:rPr>
              <a:t>Choice of surface to map</a:t>
            </a:r>
          </a:p>
        </p:txBody>
      </p:sp>
      <p:pic>
        <p:nvPicPr>
          <p:cNvPr id="47108" name="Picture 3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83" y="4767957"/>
            <a:ext cx="5542012" cy="138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Freeform 45"/>
          <p:cNvSpPr>
            <a:spLocks noChangeArrowheads="1"/>
          </p:cNvSpPr>
          <p:nvPr/>
        </p:nvSpPr>
        <p:spPr bwMode="auto">
          <a:xfrm>
            <a:off x="6608956" y="4550109"/>
            <a:ext cx="9528" cy="563229"/>
          </a:xfrm>
          <a:custGeom>
            <a:avLst/>
            <a:gdLst>
              <a:gd name="T0" fmla="*/ 1209 w 13469"/>
              <a:gd name="T1" fmla="*/ 563816 h 750455"/>
              <a:gd name="T2" fmla="*/ 1209 w 13469"/>
              <a:gd name="T3" fmla="*/ 338290 h 750455"/>
              <a:gd name="T4" fmla="*/ 8468 w 13469"/>
              <a:gd name="T5" fmla="*/ 0 h 750455"/>
              <a:gd name="T6" fmla="*/ 0 60000 65536"/>
              <a:gd name="T7" fmla="*/ 0 60000 65536"/>
              <a:gd name="T8" fmla="*/ 0 60000 65536"/>
              <a:gd name="T9" fmla="*/ 0 w 13469"/>
              <a:gd name="T10" fmla="*/ 0 h 750455"/>
              <a:gd name="T11" fmla="*/ 13469 w 13469"/>
              <a:gd name="T12" fmla="*/ 750455 h 7504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69" h="750455">
                <a:moveTo>
                  <a:pt x="1924" y="750455"/>
                </a:moveTo>
                <a:cubicBezTo>
                  <a:pt x="962" y="662902"/>
                  <a:pt x="0" y="575349"/>
                  <a:pt x="1924" y="450273"/>
                </a:cubicBezTo>
                <a:cubicBezTo>
                  <a:pt x="3848" y="325197"/>
                  <a:pt x="13469" y="0"/>
                  <a:pt x="13469" y="0"/>
                </a:cubicBezTo>
              </a:path>
            </a:pathLst>
          </a:custGeom>
          <a:solidFill>
            <a:schemeClr val="accent1"/>
          </a:solidFill>
          <a:ln w="63500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84489"/>
              </a:solidFill>
            </a:endParaRPr>
          </a:p>
        </p:txBody>
      </p:sp>
      <p:grpSp>
        <p:nvGrpSpPr>
          <p:cNvPr id="39" name="Group 26"/>
          <p:cNvGrpSpPr>
            <a:grpSpLocks/>
          </p:cNvGrpSpPr>
          <p:nvPr/>
        </p:nvGrpSpPr>
        <p:grpSpPr bwMode="auto">
          <a:xfrm>
            <a:off x="6008688" y="1554163"/>
            <a:ext cx="2465387" cy="3378180"/>
            <a:chOff x="1066800" y="1847071"/>
            <a:chExt cx="3286850" cy="4505157"/>
          </a:xfrm>
        </p:grpSpPr>
        <p:sp>
          <p:nvSpPr>
            <p:cNvPr id="40" name="Freeform 27"/>
            <p:cNvSpPr>
              <a:spLocks noChangeArrowheads="1"/>
            </p:cNvSpPr>
            <p:nvPr/>
          </p:nvSpPr>
          <p:spPr bwMode="auto">
            <a:xfrm>
              <a:off x="1243264" y="2758351"/>
              <a:ext cx="3110386" cy="3593877"/>
            </a:xfrm>
            <a:custGeom>
              <a:avLst/>
              <a:gdLst>
                <a:gd name="T0" fmla="*/ 2138946 w 3110386"/>
                <a:gd name="T1" fmla="*/ 637228 h 3593877"/>
                <a:gd name="T2" fmla="*/ 2539998 w 3110386"/>
                <a:gd name="T3" fmla="*/ 757544 h 3593877"/>
                <a:gd name="T4" fmla="*/ 2780630 w 3110386"/>
                <a:gd name="T5" fmla="*/ 1051651 h 3593877"/>
                <a:gd name="T6" fmla="*/ 2834104 w 3110386"/>
                <a:gd name="T7" fmla="*/ 1546283 h 3593877"/>
                <a:gd name="T8" fmla="*/ 2793998 w 3110386"/>
                <a:gd name="T9" fmla="*/ 1679967 h 3593877"/>
                <a:gd name="T10" fmla="*/ 3061368 w 3110386"/>
                <a:gd name="T11" fmla="*/ 2134491 h 3593877"/>
                <a:gd name="T12" fmla="*/ 3088104 w 3110386"/>
                <a:gd name="T13" fmla="*/ 2789545 h 3593877"/>
                <a:gd name="T14" fmla="*/ 2967788 w 3110386"/>
                <a:gd name="T15" fmla="*/ 3404491 h 3593877"/>
                <a:gd name="T16" fmla="*/ 2513262 w 3110386"/>
                <a:gd name="T17" fmla="*/ 3591649 h 3593877"/>
                <a:gd name="T18" fmla="*/ 1737894 w 3110386"/>
                <a:gd name="T19" fmla="*/ 3391123 h 3593877"/>
                <a:gd name="T20" fmla="*/ 1056104 w 3110386"/>
                <a:gd name="T21" fmla="*/ 3137123 h 3593877"/>
                <a:gd name="T22" fmla="*/ 481262 w 3110386"/>
                <a:gd name="T23" fmla="*/ 2749439 h 3593877"/>
                <a:gd name="T24" fmla="*/ 280736 w 3110386"/>
                <a:gd name="T25" fmla="*/ 2441965 h 3593877"/>
                <a:gd name="T26" fmla="*/ 200525 w 3110386"/>
                <a:gd name="T27" fmla="*/ 2134491 h 3593877"/>
                <a:gd name="T28" fmla="*/ 13368 w 3110386"/>
                <a:gd name="T29" fmla="*/ 1733440 h 3593877"/>
                <a:gd name="T30" fmla="*/ 120315 w 3110386"/>
                <a:gd name="T31" fmla="*/ 1252177 h 3593877"/>
                <a:gd name="T32" fmla="*/ 213894 w 3110386"/>
                <a:gd name="T33" fmla="*/ 1051651 h 3593877"/>
                <a:gd name="T34" fmla="*/ 708525 w 3110386"/>
                <a:gd name="T35" fmla="*/ 583754 h 3593877"/>
                <a:gd name="T36" fmla="*/ 989262 w 3110386"/>
                <a:gd name="T37" fmla="*/ 49017 h 3593877"/>
                <a:gd name="T38" fmla="*/ 1671052 w 3110386"/>
                <a:gd name="T39" fmla="*/ 289649 h 359387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110386"/>
                <a:gd name="T61" fmla="*/ 0 h 3593877"/>
                <a:gd name="T62" fmla="*/ 3110386 w 3110386"/>
                <a:gd name="T63" fmla="*/ 3593877 h 359387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110386" h="3593877">
                  <a:moveTo>
                    <a:pt x="2138947" y="637228"/>
                  </a:moveTo>
                  <a:cubicBezTo>
                    <a:pt x="2285999" y="662851"/>
                    <a:pt x="2433052" y="688474"/>
                    <a:pt x="2539999" y="757544"/>
                  </a:cubicBezTo>
                  <a:cubicBezTo>
                    <a:pt x="2646946" y="826614"/>
                    <a:pt x="2731614" y="920193"/>
                    <a:pt x="2780631" y="1051649"/>
                  </a:cubicBezTo>
                  <a:cubicBezTo>
                    <a:pt x="2829648" y="1183105"/>
                    <a:pt x="2831876" y="1441562"/>
                    <a:pt x="2834104" y="1546281"/>
                  </a:cubicBezTo>
                  <a:cubicBezTo>
                    <a:pt x="2836332" y="1651000"/>
                    <a:pt x="2756122" y="1581930"/>
                    <a:pt x="2793999" y="1679965"/>
                  </a:cubicBezTo>
                  <a:cubicBezTo>
                    <a:pt x="2831876" y="1778000"/>
                    <a:pt x="3012351" y="1949561"/>
                    <a:pt x="3061368" y="2134491"/>
                  </a:cubicBezTo>
                  <a:cubicBezTo>
                    <a:pt x="3110386" y="2319421"/>
                    <a:pt x="3103700" y="2577877"/>
                    <a:pt x="3088104" y="2789544"/>
                  </a:cubicBezTo>
                  <a:cubicBezTo>
                    <a:pt x="3072508" y="3001211"/>
                    <a:pt x="3063596" y="3270807"/>
                    <a:pt x="2967789" y="3404491"/>
                  </a:cubicBezTo>
                  <a:cubicBezTo>
                    <a:pt x="2871982" y="3538175"/>
                    <a:pt x="2718244" y="3593877"/>
                    <a:pt x="2513262" y="3591649"/>
                  </a:cubicBezTo>
                  <a:cubicBezTo>
                    <a:pt x="2308280" y="3589421"/>
                    <a:pt x="1980754" y="3466877"/>
                    <a:pt x="1737894" y="3391123"/>
                  </a:cubicBezTo>
                  <a:cubicBezTo>
                    <a:pt x="1495034" y="3315369"/>
                    <a:pt x="1265543" y="3244071"/>
                    <a:pt x="1056104" y="3137123"/>
                  </a:cubicBezTo>
                  <a:cubicBezTo>
                    <a:pt x="846665" y="3030176"/>
                    <a:pt x="610490" y="2865298"/>
                    <a:pt x="481262" y="2749438"/>
                  </a:cubicBezTo>
                  <a:cubicBezTo>
                    <a:pt x="352034" y="2633578"/>
                    <a:pt x="327525" y="2544456"/>
                    <a:pt x="280736" y="2441965"/>
                  </a:cubicBezTo>
                  <a:cubicBezTo>
                    <a:pt x="233947" y="2339474"/>
                    <a:pt x="245086" y="2252579"/>
                    <a:pt x="200525" y="2134491"/>
                  </a:cubicBezTo>
                  <a:cubicBezTo>
                    <a:pt x="155964" y="2016403"/>
                    <a:pt x="26736" y="1880491"/>
                    <a:pt x="13368" y="1733438"/>
                  </a:cubicBezTo>
                  <a:cubicBezTo>
                    <a:pt x="0" y="1586385"/>
                    <a:pt x="86894" y="1365806"/>
                    <a:pt x="120315" y="1252175"/>
                  </a:cubicBezTo>
                  <a:cubicBezTo>
                    <a:pt x="153736" y="1138544"/>
                    <a:pt x="115859" y="1163053"/>
                    <a:pt x="213894" y="1051649"/>
                  </a:cubicBezTo>
                  <a:cubicBezTo>
                    <a:pt x="311929" y="940245"/>
                    <a:pt x="579297" y="750859"/>
                    <a:pt x="708525" y="583754"/>
                  </a:cubicBezTo>
                  <a:cubicBezTo>
                    <a:pt x="837753" y="416649"/>
                    <a:pt x="828841" y="98035"/>
                    <a:pt x="989262" y="49017"/>
                  </a:cubicBezTo>
                  <a:cubicBezTo>
                    <a:pt x="1149683" y="0"/>
                    <a:pt x="1671052" y="289649"/>
                    <a:pt x="1671052" y="289649"/>
                  </a:cubicBezTo>
                </a:path>
              </a:pathLst>
            </a:custGeom>
            <a:solidFill>
              <a:srgbClr val="A9454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1564166" y="5374156"/>
              <a:ext cx="611655" cy="929405"/>
            </a:xfrm>
            <a:custGeom>
              <a:avLst/>
              <a:gdLst>
                <a:gd name="connsiteX0" fmla="*/ 0 w 612719"/>
                <a:gd name="connsiteY0" fmla="*/ 0 h 929105"/>
                <a:gd name="connsiteX1" fmla="*/ 26737 w 612719"/>
                <a:gd name="connsiteY1" fmla="*/ 320842 h 929105"/>
                <a:gd name="connsiteX2" fmla="*/ 40106 w 612719"/>
                <a:gd name="connsiteY2" fmla="*/ 614948 h 929105"/>
                <a:gd name="connsiteX3" fmla="*/ 40106 w 612719"/>
                <a:gd name="connsiteY3" fmla="*/ 882316 h 929105"/>
                <a:gd name="connsiteX4" fmla="*/ 240632 w 612719"/>
                <a:gd name="connsiteY4" fmla="*/ 895684 h 929105"/>
                <a:gd name="connsiteX5" fmla="*/ 401053 w 612719"/>
                <a:gd name="connsiteY5" fmla="*/ 922421 h 929105"/>
                <a:gd name="connsiteX6" fmla="*/ 534737 w 612719"/>
                <a:gd name="connsiteY6" fmla="*/ 895684 h 929105"/>
                <a:gd name="connsiteX7" fmla="*/ 601579 w 612719"/>
                <a:gd name="connsiteY7" fmla="*/ 868948 h 929105"/>
                <a:gd name="connsiteX8" fmla="*/ 601579 w 612719"/>
                <a:gd name="connsiteY8" fmla="*/ 574842 h 929105"/>
                <a:gd name="connsiteX9" fmla="*/ 601579 w 612719"/>
                <a:gd name="connsiteY9" fmla="*/ 441158 h 92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2719" h="929105">
                  <a:moveTo>
                    <a:pt x="0" y="0"/>
                  </a:moveTo>
                  <a:cubicBezTo>
                    <a:pt x="10026" y="109175"/>
                    <a:pt x="20053" y="218351"/>
                    <a:pt x="26737" y="320842"/>
                  </a:cubicBezTo>
                  <a:cubicBezTo>
                    <a:pt x="33421" y="423333"/>
                    <a:pt x="37878" y="521369"/>
                    <a:pt x="40106" y="614948"/>
                  </a:cubicBezTo>
                  <a:cubicBezTo>
                    <a:pt x="42334" y="708527"/>
                    <a:pt x="6685" y="835527"/>
                    <a:pt x="40106" y="882316"/>
                  </a:cubicBezTo>
                  <a:cubicBezTo>
                    <a:pt x="73527" y="929105"/>
                    <a:pt x="180474" y="889000"/>
                    <a:pt x="240632" y="895684"/>
                  </a:cubicBezTo>
                  <a:cubicBezTo>
                    <a:pt x="300790" y="902368"/>
                    <a:pt x="352036" y="922421"/>
                    <a:pt x="401053" y="922421"/>
                  </a:cubicBezTo>
                  <a:cubicBezTo>
                    <a:pt x="450070" y="922421"/>
                    <a:pt x="501316" y="904596"/>
                    <a:pt x="534737" y="895684"/>
                  </a:cubicBezTo>
                  <a:cubicBezTo>
                    <a:pt x="568158" y="886772"/>
                    <a:pt x="590439" y="922422"/>
                    <a:pt x="601579" y="868948"/>
                  </a:cubicBezTo>
                  <a:cubicBezTo>
                    <a:pt x="612719" y="815474"/>
                    <a:pt x="601579" y="574842"/>
                    <a:pt x="601579" y="574842"/>
                  </a:cubicBezTo>
                  <a:lnTo>
                    <a:pt x="601579" y="441158"/>
                  </a:lnTo>
                </a:path>
              </a:pathLst>
            </a:custGeom>
            <a:solidFill>
              <a:schemeClr val="accent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solidFill>
                  <a:srgbClr val="084489"/>
                </a:solidFill>
                <a:latin typeface="Times" charset="0"/>
                <a:ea typeface="+mn-ea"/>
                <a:cs typeface="+mn-cs"/>
              </a:endParaRPr>
            </a:p>
          </p:txBody>
        </p:sp>
        <p:sp>
          <p:nvSpPr>
            <p:cNvPr id="42" name="Freeform 29"/>
            <p:cNvSpPr>
              <a:spLocks noChangeArrowheads="1"/>
            </p:cNvSpPr>
            <p:nvPr/>
          </p:nvSpPr>
          <p:spPr bwMode="auto">
            <a:xfrm>
              <a:off x="2399632" y="5962316"/>
              <a:ext cx="701842" cy="374316"/>
            </a:xfrm>
            <a:custGeom>
              <a:avLst/>
              <a:gdLst>
                <a:gd name="T0" fmla="*/ 46789 w 701842"/>
                <a:gd name="T1" fmla="*/ 0 h 374316"/>
                <a:gd name="T2" fmla="*/ 46789 w 701842"/>
                <a:gd name="T3" fmla="*/ 307473 h 374316"/>
                <a:gd name="T4" fmla="*/ 327526 w 701842"/>
                <a:gd name="T5" fmla="*/ 374316 h 374316"/>
                <a:gd name="T6" fmla="*/ 648368 w 701842"/>
                <a:gd name="T7" fmla="*/ 307473 h 374316"/>
                <a:gd name="T8" fmla="*/ 648368 w 701842"/>
                <a:gd name="T9" fmla="*/ 213895 h 374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1842"/>
                <a:gd name="T16" fmla="*/ 0 h 374316"/>
                <a:gd name="T17" fmla="*/ 701842 w 701842"/>
                <a:gd name="T18" fmla="*/ 374316 h 374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1842" h="374316">
                  <a:moveTo>
                    <a:pt x="46789" y="0"/>
                  </a:moveTo>
                  <a:cubicBezTo>
                    <a:pt x="23394" y="122543"/>
                    <a:pt x="0" y="245087"/>
                    <a:pt x="46789" y="307473"/>
                  </a:cubicBezTo>
                  <a:cubicBezTo>
                    <a:pt x="93578" y="369859"/>
                    <a:pt x="227263" y="374316"/>
                    <a:pt x="327526" y="374316"/>
                  </a:cubicBezTo>
                  <a:cubicBezTo>
                    <a:pt x="427789" y="374316"/>
                    <a:pt x="594894" y="334210"/>
                    <a:pt x="648368" y="307473"/>
                  </a:cubicBezTo>
                  <a:cubicBezTo>
                    <a:pt x="701842" y="280736"/>
                    <a:pt x="648368" y="213895"/>
                    <a:pt x="648368" y="213895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43" name="Freeform 30"/>
            <p:cNvSpPr>
              <a:spLocks noChangeArrowheads="1"/>
            </p:cNvSpPr>
            <p:nvPr/>
          </p:nvSpPr>
          <p:spPr bwMode="auto">
            <a:xfrm>
              <a:off x="1374719" y="2606842"/>
              <a:ext cx="762001" cy="1232123"/>
            </a:xfrm>
            <a:custGeom>
              <a:avLst/>
              <a:gdLst>
                <a:gd name="T0" fmla="*/ 28965 w 762001"/>
                <a:gd name="T1" fmla="*/ 1229895 h 1232123"/>
                <a:gd name="T2" fmla="*/ 135913 w 762001"/>
                <a:gd name="T3" fmla="*/ 975895 h 1232123"/>
                <a:gd name="T4" fmla="*/ 135913 w 762001"/>
                <a:gd name="T5" fmla="*/ 668421 h 1232123"/>
                <a:gd name="T6" fmla="*/ 189386 w 762001"/>
                <a:gd name="T7" fmla="*/ 187158 h 1232123"/>
                <a:gd name="T8" fmla="*/ 202755 w 762001"/>
                <a:gd name="T9" fmla="*/ 53474 h 1232123"/>
                <a:gd name="T10" fmla="*/ 643913 w 762001"/>
                <a:gd name="T11" fmla="*/ 13369 h 1232123"/>
                <a:gd name="T12" fmla="*/ 737492 w 762001"/>
                <a:gd name="T13" fmla="*/ 40105 h 1232123"/>
                <a:gd name="T14" fmla="*/ 750860 w 762001"/>
                <a:gd name="T15" fmla="*/ 254000 h 1232123"/>
                <a:gd name="T16" fmla="*/ 670649 w 762001"/>
                <a:gd name="T17" fmla="*/ 508000 h 1232123"/>
                <a:gd name="T18" fmla="*/ 697386 w 762001"/>
                <a:gd name="T19" fmla="*/ 882316 h 1232123"/>
                <a:gd name="T20" fmla="*/ 724123 w 762001"/>
                <a:gd name="T21" fmla="*/ 1016000 h 1232123"/>
                <a:gd name="T22" fmla="*/ 563702 w 762001"/>
                <a:gd name="T23" fmla="*/ 882316 h 1232123"/>
                <a:gd name="T24" fmla="*/ 309702 w 762001"/>
                <a:gd name="T25" fmla="*/ 962526 h 1232123"/>
                <a:gd name="T26" fmla="*/ 28965 w 762001"/>
                <a:gd name="T27" fmla="*/ 1229895 h 123212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62001"/>
                <a:gd name="T43" fmla="*/ 0 h 1232123"/>
                <a:gd name="T44" fmla="*/ 762001 w 762001"/>
                <a:gd name="T45" fmla="*/ 1232123 h 123212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62001" h="1232123">
                  <a:moveTo>
                    <a:pt x="28965" y="1229895"/>
                  </a:moveTo>
                  <a:cubicBezTo>
                    <a:pt x="0" y="1232123"/>
                    <a:pt x="118088" y="1069474"/>
                    <a:pt x="135913" y="975895"/>
                  </a:cubicBezTo>
                  <a:cubicBezTo>
                    <a:pt x="153738" y="882316"/>
                    <a:pt x="127001" y="799877"/>
                    <a:pt x="135913" y="668421"/>
                  </a:cubicBezTo>
                  <a:cubicBezTo>
                    <a:pt x="144825" y="536965"/>
                    <a:pt x="178246" y="289649"/>
                    <a:pt x="189386" y="187158"/>
                  </a:cubicBezTo>
                  <a:cubicBezTo>
                    <a:pt x="200526" y="84667"/>
                    <a:pt x="127001" y="82439"/>
                    <a:pt x="202755" y="53474"/>
                  </a:cubicBezTo>
                  <a:cubicBezTo>
                    <a:pt x="278509" y="24509"/>
                    <a:pt x="554790" y="15597"/>
                    <a:pt x="643913" y="13369"/>
                  </a:cubicBezTo>
                  <a:cubicBezTo>
                    <a:pt x="733036" y="11141"/>
                    <a:pt x="719667" y="0"/>
                    <a:pt x="737492" y="40105"/>
                  </a:cubicBezTo>
                  <a:cubicBezTo>
                    <a:pt x="755317" y="80210"/>
                    <a:pt x="762001" y="176017"/>
                    <a:pt x="750860" y="254000"/>
                  </a:cubicBezTo>
                  <a:cubicBezTo>
                    <a:pt x="739719" y="331983"/>
                    <a:pt x="679561" y="403281"/>
                    <a:pt x="670649" y="508000"/>
                  </a:cubicBezTo>
                  <a:cubicBezTo>
                    <a:pt x="661737" y="612719"/>
                    <a:pt x="688474" y="797649"/>
                    <a:pt x="697386" y="882316"/>
                  </a:cubicBezTo>
                  <a:cubicBezTo>
                    <a:pt x="706298" y="966983"/>
                    <a:pt x="746404" y="1016000"/>
                    <a:pt x="724123" y="1016000"/>
                  </a:cubicBezTo>
                  <a:cubicBezTo>
                    <a:pt x="701842" y="1016000"/>
                    <a:pt x="632772" y="891228"/>
                    <a:pt x="563702" y="882316"/>
                  </a:cubicBezTo>
                  <a:cubicBezTo>
                    <a:pt x="494632" y="873404"/>
                    <a:pt x="396597" y="904596"/>
                    <a:pt x="309702" y="962526"/>
                  </a:cubicBezTo>
                  <a:cubicBezTo>
                    <a:pt x="222807" y="1020456"/>
                    <a:pt x="57930" y="1227667"/>
                    <a:pt x="28965" y="1229895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44" name="Freeform 31"/>
            <p:cNvSpPr>
              <a:spLocks noChangeArrowheads="1"/>
            </p:cNvSpPr>
            <p:nvPr/>
          </p:nvSpPr>
          <p:spPr bwMode="auto">
            <a:xfrm>
              <a:off x="2045369" y="1847071"/>
              <a:ext cx="1677736" cy="1749034"/>
            </a:xfrm>
            <a:custGeom>
              <a:avLst/>
              <a:gdLst>
                <a:gd name="T0" fmla="*/ 26736 w 1677736"/>
                <a:gd name="T1" fmla="*/ 1668824 h 1749034"/>
                <a:gd name="T2" fmla="*/ 13368 w 1677736"/>
                <a:gd name="T3" fmla="*/ 1307876 h 1749034"/>
                <a:gd name="T4" fmla="*/ 106947 w 1677736"/>
                <a:gd name="T5" fmla="*/ 987034 h 1749034"/>
                <a:gd name="T6" fmla="*/ 227263 w 1677736"/>
                <a:gd name="T7" fmla="*/ 733034 h 1749034"/>
                <a:gd name="T8" fmla="*/ 307473 w 1677736"/>
                <a:gd name="T9" fmla="*/ 585982 h 1749034"/>
                <a:gd name="T10" fmla="*/ 147052 w 1677736"/>
                <a:gd name="T11" fmla="*/ 345350 h 1749034"/>
                <a:gd name="T12" fmla="*/ 80210 w 1677736"/>
                <a:gd name="T13" fmla="*/ 251771 h 1749034"/>
                <a:gd name="T14" fmla="*/ 320842 w 1677736"/>
                <a:gd name="T15" fmla="*/ 51245 h 1749034"/>
                <a:gd name="T16" fmla="*/ 494631 w 1677736"/>
                <a:gd name="T17" fmla="*/ 305245 h 1749034"/>
                <a:gd name="T18" fmla="*/ 641684 w 1677736"/>
                <a:gd name="T19" fmla="*/ 452297 h 1749034"/>
                <a:gd name="T20" fmla="*/ 775368 w 1677736"/>
                <a:gd name="T21" fmla="*/ 372087 h 1749034"/>
                <a:gd name="T22" fmla="*/ 895684 w 1677736"/>
                <a:gd name="T23" fmla="*/ 131455 h 1749034"/>
                <a:gd name="T24" fmla="*/ 962526 w 1677736"/>
                <a:gd name="T25" fmla="*/ 11140 h 1749034"/>
                <a:gd name="T26" fmla="*/ 1122947 w 1677736"/>
                <a:gd name="T27" fmla="*/ 64613 h 1749034"/>
                <a:gd name="T28" fmla="*/ 1163052 w 1677736"/>
                <a:gd name="T29" fmla="*/ 131455 h 1749034"/>
                <a:gd name="T30" fmla="*/ 1056105 w 1677736"/>
                <a:gd name="T31" fmla="*/ 385455 h 1749034"/>
                <a:gd name="T32" fmla="*/ 1056105 w 1677736"/>
                <a:gd name="T33" fmla="*/ 438929 h 1749034"/>
                <a:gd name="T34" fmla="*/ 1229894 w 1677736"/>
                <a:gd name="T35" fmla="*/ 158192 h 1749034"/>
                <a:gd name="T36" fmla="*/ 1430420 w 1677736"/>
                <a:gd name="T37" fmla="*/ 251771 h 1749034"/>
                <a:gd name="T38" fmla="*/ 1283368 w 1677736"/>
                <a:gd name="T39" fmla="*/ 532508 h 1749034"/>
                <a:gd name="T40" fmla="*/ 1483894 w 1677736"/>
                <a:gd name="T41" fmla="*/ 692929 h 1749034"/>
                <a:gd name="T42" fmla="*/ 1604210 w 1677736"/>
                <a:gd name="T43" fmla="*/ 1027140 h 1749034"/>
                <a:gd name="T44" fmla="*/ 1042736 w 1677736"/>
                <a:gd name="T45" fmla="*/ 1040508 h 1749034"/>
                <a:gd name="T46" fmla="*/ 1015999 w 1677736"/>
                <a:gd name="T47" fmla="*/ 1000403 h 1749034"/>
                <a:gd name="T48" fmla="*/ 868947 w 1677736"/>
                <a:gd name="T49" fmla="*/ 1013771 h 1749034"/>
                <a:gd name="T50" fmla="*/ 721894 w 1677736"/>
                <a:gd name="T51" fmla="*/ 1281140 h 1749034"/>
                <a:gd name="T52" fmla="*/ 695157 w 1677736"/>
                <a:gd name="T53" fmla="*/ 1508403 h 1749034"/>
                <a:gd name="T54" fmla="*/ 614947 w 1677736"/>
                <a:gd name="T55" fmla="*/ 1227666 h 1749034"/>
                <a:gd name="T56" fmla="*/ 494631 w 1677736"/>
                <a:gd name="T57" fmla="*/ 1053876 h 1749034"/>
                <a:gd name="T58" fmla="*/ 307473 w 1677736"/>
                <a:gd name="T59" fmla="*/ 1053876 h 1749034"/>
                <a:gd name="T60" fmla="*/ 106947 w 1677736"/>
                <a:gd name="T61" fmla="*/ 1307876 h 1749034"/>
                <a:gd name="T62" fmla="*/ 66842 w 1677736"/>
                <a:gd name="T63" fmla="*/ 1749034 h 174903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77736"/>
                <a:gd name="T97" fmla="*/ 0 h 1749034"/>
                <a:gd name="T98" fmla="*/ 1677736 w 1677736"/>
                <a:gd name="T99" fmla="*/ 1749034 h 174903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77736" h="1749034">
                  <a:moveTo>
                    <a:pt x="26736" y="1668824"/>
                  </a:moveTo>
                  <a:cubicBezTo>
                    <a:pt x="13368" y="1545166"/>
                    <a:pt x="0" y="1421508"/>
                    <a:pt x="13368" y="1307876"/>
                  </a:cubicBezTo>
                  <a:cubicBezTo>
                    <a:pt x="26737" y="1194244"/>
                    <a:pt x="71298" y="1082841"/>
                    <a:pt x="106947" y="987034"/>
                  </a:cubicBezTo>
                  <a:cubicBezTo>
                    <a:pt x="142596" y="891227"/>
                    <a:pt x="193842" y="799876"/>
                    <a:pt x="227263" y="733034"/>
                  </a:cubicBezTo>
                  <a:cubicBezTo>
                    <a:pt x="260684" y="666192"/>
                    <a:pt x="320842" y="650596"/>
                    <a:pt x="307473" y="585982"/>
                  </a:cubicBezTo>
                  <a:cubicBezTo>
                    <a:pt x="294105" y="521368"/>
                    <a:pt x="184929" y="401052"/>
                    <a:pt x="147052" y="345350"/>
                  </a:cubicBezTo>
                  <a:cubicBezTo>
                    <a:pt x="109175" y="289648"/>
                    <a:pt x="51245" y="300788"/>
                    <a:pt x="80210" y="251771"/>
                  </a:cubicBezTo>
                  <a:cubicBezTo>
                    <a:pt x="109175" y="202754"/>
                    <a:pt x="251772" y="42333"/>
                    <a:pt x="320842" y="51245"/>
                  </a:cubicBezTo>
                  <a:cubicBezTo>
                    <a:pt x="389912" y="60157"/>
                    <a:pt x="441157" y="238403"/>
                    <a:pt x="494631" y="305245"/>
                  </a:cubicBezTo>
                  <a:cubicBezTo>
                    <a:pt x="548105" y="372087"/>
                    <a:pt x="594895" y="441157"/>
                    <a:pt x="641684" y="452297"/>
                  </a:cubicBezTo>
                  <a:cubicBezTo>
                    <a:pt x="688473" y="463437"/>
                    <a:pt x="733035" y="425561"/>
                    <a:pt x="775368" y="372087"/>
                  </a:cubicBezTo>
                  <a:cubicBezTo>
                    <a:pt x="817701" y="318613"/>
                    <a:pt x="864491" y="191613"/>
                    <a:pt x="895684" y="131455"/>
                  </a:cubicBezTo>
                  <a:cubicBezTo>
                    <a:pt x="926877" y="71297"/>
                    <a:pt x="924649" y="22280"/>
                    <a:pt x="962526" y="11140"/>
                  </a:cubicBezTo>
                  <a:cubicBezTo>
                    <a:pt x="1000403" y="0"/>
                    <a:pt x="1089526" y="44561"/>
                    <a:pt x="1122947" y="64613"/>
                  </a:cubicBezTo>
                  <a:cubicBezTo>
                    <a:pt x="1156368" y="84665"/>
                    <a:pt x="1174192" y="77981"/>
                    <a:pt x="1163052" y="131455"/>
                  </a:cubicBezTo>
                  <a:cubicBezTo>
                    <a:pt x="1151912" y="184929"/>
                    <a:pt x="1073929" y="334209"/>
                    <a:pt x="1056105" y="385455"/>
                  </a:cubicBezTo>
                  <a:cubicBezTo>
                    <a:pt x="1038281" y="436701"/>
                    <a:pt x="1027140" y="476806"/>
                    <a:pt x="1056105" y="438929"/>
                  </a:cubicBezTo>
                  <a:cubicBezTo>
                    <a:pt x="1085070" y="401052"/>
                    <a:pt x="1167508" y="189385"/>
                    <a:pt x="1229894" y="158192"/>
                  </a:cubicBezTo>
                  <a:cubicBezTo>
                    <a:pt x="1292280" y="126999"/>
                    <a:pt x="1421508" y="189385"/>
                    <a:pt x="1430420" y="251771"/>
                  </a:cubicBezTo>
                  <a:cubicBezTo>
                    <a:pt x="1439332" y="314157"/>
                    <a:pt x="1274456" y="458982"/>
                    <a:pt x="1283368" y="532508"/>
                  </a:cubicBezTo>
                  <a:cubicBezTo>
                    <a:pt x="1292280" y="606034"/>
                    <a:pt x="1430420" y="610490"/>
                    <a:pt x="1483894" y="692929"/>
                  </a:cubicBezTo>
                  <a:cubicBezTo>
                    <a:pt x="1537368" y="775368"/>
                    <a:pt x="1677736" y="969210"/>
                    <a:pt x="1604210" y="1027140"/>
                  </a:cubicBezTo>
                  <a:cubicBezTo>
                    <a:pt x="1530684" y="1085070"/>
                    <a:pt x="1140771" y="1044964"/>
                    <a:pt x="1042736" y="1040508"/>
                  </a:cubicBezTo>
                  <a:cubicBezTo>
                    <a:pt x="944701" y="1036052"/>
                    <a:pt x="1044964" y="1004859"/>
                    <a:pt x="1015999" y="1000403"/>
                  </a:cubicBezTo>
                  <a:cubicBezTo>
                    <a:pt x="987034" y="995947"/>
                    <a:pt x="917965" y="966981"/>
                    <a:pt x="868947" y="1013771"/>
                  </a:cubicBezTo>
                  <a:cubicBezTo>
                    <a:pt x="819929" y="1060561"/>
                    <a:pt x="750859" y="1198701"/>
                    <a:pt x="721894" y="1281140"/>
                  </a:cubicBezTo>
                  <a:cubicBezTo>
                    <a:pt x="692929" y="1363579"/>
                    <a:pt x="712981" y="1517315"/>
                    <a:pt x="695157" y="1508403"/>
                  </a:cubicBezTo>
                  <a:cubicBezTo>
                    <a:pt x="677333" y="1499491"/>
                    <a:pt x="648368" y="1303420"/>
                    <a:pt x="614947" y="1227666"/>
                  </a:cubicBezTo>
                  <a:cubicBezTo>
                    <a:pt x="581526" y="1151912"/>
                    <a:pt x="545877" y="1082841"/>
                    <a:pt x="494631" y="1053876"/>
                  </a:cubicBezTo>
                  <a:cubicBezTo>
                    <a:pt x="443385" y="1024911"/>
                    <a:pt x="372087" y="1011543"/>
                    <a:pt x="307473" y="1053876"/>
                  </a:cubicBezTo>
                  <a:cubicBezTo>
                    <a:pt x="242859" y="1096209"/>
                    <a:pt x="147052" y="1192016"/>
                    <a:pt x="106947" y="1307876"/>
                  </a:cubicBezTo>
                  <a:cubicBezTo>
                    <a:pt x="66842" y="1423736"/>
                    <a:pt x="66842" y="1749034"/>
                    <a:pt x="66842" y="1749034"/>
                  </a:cubicBezTo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45" name="Freeform 32"/>
            <p:cNvSpPr>
              <a:spLocks noChangeArrowheads="1"/>
            </p:cNvSpPr>
            <p:nvPr/>
          </p:nvSpPr>
          <p:spPr bwMode="auto">
            <a:xfrm>
              <a:off x="1066800" y="3128211"/>
              <a:ext cx="445614" cy="434473"/>
            </a:xfrm>
            <a:custGeom>
              <a:avLst/>
              <a:gdLst>
                <a:gd name="T0" fmla="*/ 405509 w 445614"/>
                <a:gd name="T1" fmla="*/ 347578 h 434473"/>
                <a:gd name="T2" fmla="*/ 57930 w 445614"/>
                <a:gd name="T3" fmla="*/ 387684 h 434473"/>
                <a:gd name="T4" fmla="*/ 57930 w 445614"/>
                <a:gd name="T5" fmla="*/ 66842 h 434473"/>
                <a:gd name="T6" fmla="*/ 231719 w 445614"/>
                <a:gd name="T7" fmla="*/ 40105 h 434473"/>
                <a:gd name="T8" fmla="*/ 445614 w 445614"/>
                <a:gd name="T9" fmla="*/ 0 h 4344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5614"/>
                <a:gd name="T16" fmla="*/ 0 h 434473"/>
                <a:gd name="T17" fmla="*/ 445614 w 445614"/>
                <a:gd name="T18" fmla="*/ 434473 h 4344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5614" h="434473">
                  <a:moveTo>
                    <a:pt x="405509" y="347578"/>
                  </a:moveTo>
                  <a:cubicBezTo>
                    <a:pt x="260684" y="391025"/>
                    <a:pt x="115860" y="434473"/>
                    <a:pt x="57930" y="387684"/>
                  </a:cubicBezTo>
                  <a:cubicBezTo>
                    <a:pt x="0" y="340895"/>
                    <a:pt x="28965" y="124772"/>
                    <a:pt x="57930" y="66842"/>
                  </a:cubicBezTo>
                  <a:cubicBezTo>
                    <a:pt x="86895" y="8912"/>
                    <a:pt x="167105" y="51245"/>
                    <a:pt x="231719" y="40105"/>
                  </a:cubicBezTo>
                  <a:cubicBezTo>
                    <a:pt x="296333" y="28965"/>
                    <a:pt x="445614" y="0"/>
                    <a:pt x="445614" y="0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46" name="Freeform 33"/>
            <p:cNvSpPr>
              <a:spLocks noChangeArrowheads="1"/>
            </p:cNvSpPr>
            <p:nvPr/>
          </p:nvSpPr>
          <p:spPr bwMode="auto">
            <a:xfrm>
              <a:off x="2731614" y="2858614"/>
              <a:ext cx="1385860" cy="777597"/>
            </a:xfrm>
            <a:custGeom>
              <a:avLst/>
              <a:gdLst>
                <a:gd name="T0" fmla="*/ 1332386 w 1385860"/>
                <a:gd name="T1" fmla="*/ 69070 h 777597"/>
                <a:gd name="T2" fmla="*/ 971439 w 1385860"/>
                <a:gd name="T3" fmla="*/ 28965 h 777597"/>
                <a:gd name="T4" fmla="*/ 503544 w 1385860"/>
                <a:gd name="T5" fmla="*/ 28965 h 777597"/>
                <a:gd name="T6" fmla="*/ 249544 w 1385860"/>
                <a:gd name="T7" fmla="*/ 42333 h 777597"/>
                <a:gd name="T8" fmla="*/ 182702 w 1385860"/>
                <a:gd name="T9" fmla="*/ 42333 h 777597"/>
                <a:gd name="T10" fmla="*/ 22281 w 1385860"/>
                <a:gd name="T11" fmla="*/ 296333 h 777597"/>
                <a:gd name="T12" fmla="*/ 49018 w 1385860"/>
                <a:gd name="T13" fmla="*/ 496860 h 777597"/>
                <a:gd name="T14" fmla="*/ 289649 w 1385860"/>
                <a:gd name="T15" fmla="*/ 496860 h 777597"/>
                <a:gd name="T16" fmla="*/ 436702 w 1385860"/>
                <a:gd name="T17" fmla="*/ 684018 h 777597"/>
                <a:gd name="T18" fmla="*/ 463439 w 1385860"/>
                <a:gd name="T19" fmla="*/ 750860 h 777597"/>
                <a:gd name="T20" fmla="*/ 610491 w 1385860"/>
                <a:gd name="T21" fmla="*/ 523597 h 777597"/>
                <a:gd name="T22" fmla="*/ 891228 w 1385860"/>
                <a:gd name="T23" fmla="*/ 389912 h 777597"/>
                <a:gd name="T24" fmla="*/ 1212070 w 1385860"/>
                <a:gd name="T25" fmla="*/ 416649 h 777597"/>
                <a:gd name="T26" fmla="*/ 1345754 w 1385860"/>
                <a:gd name="T27" fmla="*/ 416649 h 777597"/>
                <a:gd name="T28" fmla="*/ 1385860 w 1385860"/>
                <a:gd name="T29" fmla="*/ 42333 h 7775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85860"/>
                <a:gd name="T46" fmla="*/ 0 h 777597"/>
                <a:gd name="T47" fmla="*/ 1385860 w 1385860"/>
                <a:gd name="T48" fmla="*/ 777597 h 7775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85860" h="777597">
                  <a:moveTo>
                    <a:pt x="1332386" y="69070"/>
                  </a:moveTo>
                  <a:cubicBezTo>
                    <a:pt x="1220982" y="52359"/>
                    <a:pt x="1109579" y="35649"/>
                    <a:pt x="971439" y="28965"/>
                  </a:cubicBezTo>
                  <a:cubicBezTo>
                    <a:pt x="833299" y="22281"/>
                    <a:pt x="623860" y="26737"/>
                    <a:pt x="503544" y="28965"/>
                  </a:cubicBezTo>
                  <a:cubicBezTo>
                    <a:pt x="383228" y="31193"/>
                    <a:pt x="303018" y="40105"/>
                    <a:pt x="249544" y="42333"/>
                  </a:cubicBezTo>
                  <a:cubicBezTo>
                    <a:pt x="196070" y="44561"/>
                    <a:pt x="220579" y="0"/>
                    <a:pt x="182702" y="42333"/>
                  </a:cubicBezTo>
                  <a:cubicBezTo>
                    <a:pt x="144825" y="84666"/>
                    <a:pt x="44562" y="220579"/>
                    <a:pt x="22281" y="296333"/>
                  </a:cubicBezTo>
                  <a:cubicBezTo>
                    <a:pt x="0" y="372087"/>
                    <a:pt x="4457" y="463439"/>
                    <a:pt x="49018" y="496860"/>
                  </a:cubicBezTo>
                  <a:cubicBezTo>
                    <a:pt x="93579" y="530281"/>
                    <a:pt x="225035" y="465667"/>
                    <a:pt x="289649" y="496860"/>
                  </a:cubicBezTo>
                  <a:cubicBezTo>
                    <a:pt x="354263" y="528053"/>
                    <a:pt x="407737" y="641685"/>
                    <a:pt x="436702" y="684018"/>
                  </a:cubicBezTo>
                  <a:cubicBezTo>
                    <a:pt x="465667" y="726351"/>
                    <a:pt x="434474" y="777597"/>
                    <a:pt x="463439" y="750860"/>
                  </a:cubicBezTo>
                  <a:cubicBezTo>
                    <a:pt x="492404" y="724123"/>
                    <a:pt x="539193" y="583755"/>
                    <a:pt x="610491" y="523597"/>
                  </a:cubicBezTo>
                  <a:cubicBezTo>
                    <a:pt x="681789" y="463439"/>
                    <a:pt x="790965" y="407737"/>
                    <a:pt x="891228" y="389912"/>
                  </a:cubicBezTo>
                  <a:cubicBezTo>
                    <a:pt x="991491" y="372087"/>
                    <a:pt x="1136316" y="412193"/>
                    <a:pt x="1212070" y="416649"/>
                  </a:cubicBezTo>
                  <a:cubicBezTo>
                    <a:pt x="1287824" y="421105"/>
                    <a:pt x="1316789" y="479035"/>
                    <a:pt x="1345754" y="416649"/>
                  </a:cubicBezTo>
                  <a:cubicBezTo>
                    <a:pt x="1374719" y="354263"/>
                    <a:pt x="1385860" y="42333"/>
                    <a:pt x="1385860" y="42333"/>
                  </a:cubicBezTo>
                </a:path>
              </a:pathLst>
            </a:cu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47" name="Freeform 34"/>
            <p:cNvSpPr>
              <a:spLocks noChangeArrowheads="1"/>
            </p:cNvSpPr>
            <p:nvPr/>
          </p:nvSpPr>
          <p:spPr bwMode="auto">
            <a:xfrm>
              <a:off x="1412596" y="2974474"/>
              <a:ext cx="1909457" cy="3010122"/>
            </a:xfrm>
            <a:custGeom>
              <a:avLst/>
              <a:gdLst>
                <a:gd name="T0" fmla="*/ 833299 w 1909457"/>
                <a:gd name="T1" fmla="*/ 822158 h 3010122"/>
                <a:gd name="T2" fmla="*/ 753088 w 1909457"/>
                <a:gd name="T3" fmla="*/ 474579 h 3010122"/>
                <a:gd name="T4" fmla="*/ 833299 w 1909457"/>
                <a:gd name="T5" fmla="*/ 127000 h 3010122"/>
                <a:gd name="T6" fmla="*/ 1073930 w 1909457"/>
                <a:gd name="T7" fmla="*/ 20052 h 3010122"/>
                <a:gd name="T8" fmla="*/ 1194246 w 1909457"/>
                <a:gd name="T9" fmla="*/ 247315 h 3010122"/>
                <a:gd name="T10" fmla="*/ 1220983 w 1909457"/>
                <a:gd name="T11" fmla="*/ 461210 h 3010122"/>
                <a:gd name="T12" fmla="*/ 1100667 w 1909457"/>
                <a:gd name="T13" fmla="*/ 755315 h 3010122"/>
                <a:gd name="T14" fmla="*/ 966983 w 1909457"/>
                <a:gd name="T15" fmla="*/ 1009315 h 3010122"/>
                <a:gd name="T16" fmla="*/ 846667 w 1909457"/>
                <a:gd name="T17" fmla="*/ 1209842 h 3010122"/>
                <a:gd name="T18" fmla="*/ 900141 w 1909457"/>
                <a:gd name="T19" fmla="*/ 1249947 h 3010122"/>
                <a:gd name="T20" fmla="*/ 1127404 w 1909457"/>
                <a:gd name="T21" fmla="*/ 902368 h 3010122"/>
                <a:gd name="T22" fmla="*/ 1274457 w 1909457"/>
                <a:gd name="T23" fmla="*/ 568158 h 3010122"/>
                <a:gd name="T24" fmla="*/ 1461615 w 1909457"/>
                <a:gd name="T25" fmla="*/ 447842 h 3010122"/>
                <a:gd name="T26" fmla="*/ 1662141 w 1909457"/>
                <a:gd name="T27" fmla="*/ 528052 h 3010122"/>
                <a:gd name="T28" fmla="*/ 1675509 w 1909457"/>
                <a:gd name="T29" fmla="*/ 741947 h 3010122"/>
                <a:gd name="T30" fmla="*/ 1528457 w 1909457"/>
                <a:gd name="T31" fmla="*/ 1143000 h 3010122"/>
                <a:gd name="T32" fmla="*/ 1448246 w 1909457"/>
                <a:gd name="T33" fmla="*/ 1437105 h 3010122"/>
                <a:gd name="T34" fmla="*/ 1488351 w 1909457"/>
                <a:gd name="T35" fmla="*/ 1731210 h 3010122"/>
                <a:gd name="T36" fmla="*/ 1501720 w 1909457"/>
                <a:gd name="T37" fmla="*/ 2038684 h 3010122"/>
                <a:gd name="T38" fmla="*/ 1648772 w 1909457"/>
                <a:gd name="T39" fmla="*/ 2359526 h 3010122"/>
                <a:gd name="T40" fmla="*/ 1889404 w 1909457"/>
                <a:gd name="T41" fmla="*/ 2854158 h 3010122"/>
                <a:gd name="T42" fmla="*/ 1769088 w 1909457"/>
                <a:gd name="T43" fmla="*/ 3001210 h 3010122"/>
                <a:gd name="T44" fmla="*/ 1381404 w 1909457"/>
                <a:gd name="T45" fmla="*/ 2907630 h 3010122"/>
                <a:gd name="T46" fmla="*/ 913509 w 1909457"/>
                <a:gd name="T47" fmla="*/ 2760578 h 3010122"/>
                <a:gd name="T48" fmla="*/ 512457 w 1909457"/>
                <a:gd name="T49" fmla="*/ 2466472 h 3010122"/>
                <a:gd name="T50" fmla="*/ 298562 w 1909457"/>
                <a:gd name="T51" fmla="*/ 2132262 h 3010122"/>
                <a:gd name="T52" fmla="*/ 191615 w 1909457"/>
                <a:gd name="T53" fmla="*/ 1798052 h 3010122"/>
                <a:gd name="T54" fmla="*/ 57930 w 1909457"/>
                <a:gd name="T55" fmla="*/ 1664368 h 3010122"/>
                <a:gd name="T56" fmla="*/ 17825 w 1909457"/>
                <a:gd name="T57" fmla="*/ 1236579 h 3010122"/>
                <a:gd name="T58" fmla="*/ 164878 w 1909457"/>
                <a:gd name="T59" fmla="*/ 875631 h 3010122"/>
                <a:gd name="T60" fmla="*/ 392141 w 1909457"/>
                <a:gd name="T61" fmla="*/ 661737 h 3010122"/>
                <a:gd name="T62" fmla="*/ 632772 w 1909457"/>
                <a:gd name="T63" fmla="*/ 741947 h 3010122"/>
                <a:gd name="T64" fmla="*/ 806562 w 1909457"/>
                <a:gd name="T65" fmla="*/ 1143000 h 3010122"/>
                <a:gd name="T66" fmla="*/ 913509 w 1909457"/>
                <a:gd name="T67" fmla="*/ 982579 h 3010122"/>
                <a:gd name="T68" fmla="*/ 833299 w 1909457"/>
                <a:gd name="T69" fmla="*/ 822158 h 301012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09457"/>
                <a:gd name="T106" fmla="*/ 0 h 3010122"/>
                <a:gd name="T107" fmla="*/ 1909457 w 1909457"/>
                <a:gd name="T108" fmla="*/ 3010122 h 301012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09457" h="3010122">
                  <a:moveTo>
                    <a:pt x="833299" y="822158"/>
                  </a:moveTo>
                  <a:cubicBezTo>
                    <a:pt x="806562" y="737491"/>
                    <a:pt x="753088" y="590439"/>
                    <a:pt x="753088" y="474579"/>
                  </a:cubicBezTo>
                  <a:cubicBezTo>
                    <a:pt x="753088" y="358719"/>
                    <a:pt x="779825" y="202754"/>
                    <a:pt x="833299" y="127000"/>
                  </a:cubicBezTo>
                  <a:cubicBezTo>
                    <a:pt x="886773" y="51246"/>
                    <a:pt x="1013772" y="0"/>
                    <a:pt x="1073930" y="20052"/>
                  </a:cubicBezTo>
                  <a:cubicBezTo>
                    <a:pt x="1134088" y="40104"/>
                    <a:pt x="1169737" y="173789"/>
                    <a:pt x="1194246" y="247315"/>
                  </a:cubicBezTo>
                  <a:cubicBezTo>
                    <a:pt x="1218755" y="320841"/>
                    <a:pt x="1236579" y="376543"/>
                    <a:pt x="1220983" y="461210"/>
                  </a:cubicBezTo>
                  <a:cubicBezTo>
                    <a:pt x="1205387" y="545877"/>
                    <a:pt x="1143000" y="663964"/>
                    <a:pt x="1100667" y="755315"/>
                  </a:cubicBezTo>
                  <a:cubicBezTo>
                    <a:pt x="1058334" y="846666"/>
                    <a:pt x="1009316" y="933560"/>
                    <a:pt x="966983" y="1009315"/>
                  </a:cubicBezTo>
                  <a:cubicBezTo>
                    <a:pt x="924650" y="1085070"/>
                    <a:pt x="857807" y="1169737"/>
                    <a:pt x="846667" y="1209842"/>
                  </a:cubicBezTo>
                  <a:cubicBezTo>
                    <a:pt x="835527" y="1249947"/>
                    <a:pt x="853352" y="1301193"/>
                    <a:pt x="900141" y="1249947"/>
                  </a:cubicBezTo>
                  <a:cubicBezTo>
                    <a:pt x="946930" y="1198701"/>
                    <a:pt x="1065018" y="1016000"/>
                    <a:pt x="1127404" y="902368"/>
                  </a:cubicBezTo>
                  <a:cubicBezTo>
                    <a:pt x="1189790" y="788737"/>
                    <a:pt x="1218755" y="643912"/>
                    <a:pt x="1274457" y="568158"/>
                  </a:cubicBezTo>
                  <a:cubicBezTo>
                    <a:pt x="1330159" y="492404"/>
                    <a:pt x="1397001" y="454526"/>
                    <a:pt x="1461615" y="447842"/>
                  </a:cubicBezTo>
                  <a:cubicBezTo>
                    <a:pt x="1526229" y="441158"/>
                    <a:pt x="1626492" y="479035"/>
                    <a:pt x="1662141" y="528052"/>
                  </a:cubicBezTo>
                  <a:cubicBezTo>
                    <a:pt x="1697790" y="577069"/>
                    <a:pt x="1697790" y="639456"/>
                    <a:pt x="1675509" y="741947"/>
                  </a:cubicBezTo>
                  <a:cubicBezTo>
                    <a:pt x="1653228" y="844438"/>
                    <a:pt x="1566334" y="1027140"/>
                    <a:pt x="1528457" y="1143000"/>
                  </a:cubicBezTo>
                  <a:cubicBezTo>
                    <a:pt x="1490580" y="1258860"/>
                    <a:pt x="1454930" y="1339070"/>
                    <a:pt x="1448246" y="1437105"/>
                  </a:cubicBezTo>
                  <a:cubicBezTo>
                    <a:pt x="1441562" y="1535140"/>
                    <a:pt x="1479439" y="1630947"/>
                    <a:pt x="1488351" y="1731210"/>
                  </a:cubicBezTo>
                  <a:cubicBezTo>
                    <a:pt x="1497263" y="1831473"/>
                    <a:pt x="1474983" y="1933965"/>
                    <a:pt x="1501720" y="2038684"/>
                  </a:cubicBezTo>
                  <a:cubicBezTo>
                    <a:pt x="1528457" y="2143403"/>
                    <a:pt x="1584158" y="2223614"/>
                    <a:pt x="1648772" y="2359526"/>
                  </a:cubicBezTo>
                  <a:cubicBezTo>
                    <a:pt x="1713386" y="2495438"/>
                    <a:pt x="1869351" y="2747211"/>
                    <a:pt x="1889404" y="2854158"/>
                  </a:cubicBezTo>
                  <a:cubicBezTo>
                    <a:pt x="1909457" y="2961105"/>
                    <a:pt x="1853755" y="2992298"/>
                    <a:pt x="1769088" y="3001210"/>
                  </a:cubicBezTo>
                  <a:cubicBezTo>
                    <a:pt x="1684421" y="3010122"/>
                    <a:pt x="1524000" y="2947736"/>
                    <a:pt x="1381404" y="2907631"/>
                  </a:cubicBezTo>
                  <a:cubicBezTo>
                    <a:pt x="1238808" y="2867526"/>
                    <a:pt x="1058334" y="2834105"/>
                    <a:pt x="913509" y="2760579"/>
                  </a:cubicBezTo>
                  <a:cubicBezTo>
                    <a:pt x="768684" y="2687053"/>
                    <a:pt x="614948" y="2571192"/>
                    <a:pt x="512457" y="2466473"/>
                  </a:cubicBezTo>
                  <a:cubicBezTo>
                    <a:pt x="409966" y="2361754"/>
                    <a:pt x="352036" y="2243667"/>
                    <a:pt x="298562" y="2132263"/>
                  </a:cubicBezTo>
                  <a:cubicBezTo>
                    <a:pt x="245088" y="2020859"/>
                    <a:pt x="231720" y="1876035"/>
                    <a:pt x="191615" y="1798052"/>
                  </a:cubicBezTo>
                  <a:cubicBezTo>
                    <a:pt x="151510" y="1720069"/>
                    <a:pt x="86895" y="1757947"/>
                    <a:pt x="57930" y="1664368"/>
                  </a:cubicBezTo>
                  <a:cubicBezTo>
                    <a:pt x="28965" y="1570789"/>
                    <a:pt x="0" y="1368035"/>
                    <a:pt x="17825" y="1236579"/>
                  </a:cubicBezTo>
                  <a:cubicBezTo>
                    <a:pt x="35650" y="1105123"/>
                    <a:pt x="102492" y="971438"/>
                    <a:pt x="164878" y="875631"/>
                  </a:cubicBezTo>
                  <a:cubicBezTo>
                    <a:pt x="227264" y="779824"/>
                    <a:pt x="314159" y="684018"/>
                    <a:pt x="392141" y="661737"/>
                  </a:cubicBezTo>
                  <a:cubicBezTo>
                    <a:pt x="470123" y="639456"/>
                    <a:pt x="563702" y="661737"/>
                    <a:pt x="632772" y="741947"/>
                  </a:cubicBezTo>
                  <a:cubicBezTo>
                    <a:pt x="701842" y="822157"/>
                    <a:pt x="759773" y="1102895"/>
                    <a:pt x="806562" y="1143000"/>
                  </a:cubicBezTo>
                  <a:cubicBezTo>
                    <a:pt x="853352" y="1183105"/>
                    <a:pt x="906825" y="1029368"/>
                    <a:pt x="913509" y="982579"/>
                  </a:cubicBezTo>
                  <a:cubicBezTo>
                    <a:pt x="920193" y="935790"/>
                    <a:pt x="860036" y="906825"/>
                    <a:pt x="833299" y="822158"/>
                  </a:cubicBezTo>
                  <a:close/>
                </a:path>
              </a:pathLst>
            </a:custGeom>
            <a:solidFill>
              <a:srgbClr val="80243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48" name="Freeform 35"/>
            <p:cNvSpPr>
              <a:spLocks noChangeArrowheads="1"/>
            </p:cNvSpPr>
            <p:nvPr/>
          </p:nvSpPr>
          <p:spPr bwMode="auto">
            <a:xfrm>
              <a:off x="2943280" y="3562685"/>
              <a:ext cx="1125176" cy="2199104"/>
            </a:xfrm>
            <a:custGeom>
              <a:avLst/>
              <a:gdLst>
                <a:gd name="T0" fmla="*/ 906825 w 1125176"/>
                <a:gd name="T1" fmla="*/ 2199104 h 2199104"/>
                <a:gd name="T2" fmla="*/ 1093983 w 1125176"/>
                <a:gd name="T3" fmla="*/ 2038683 h 2199104"/>
                <a:gd name="T4" fmla="*/ 1093983 w 1125176"/>
                <a:gd name="T5" fmla="*/ 1771315 h 2199104"/>
                <a:gd name="T6" fmla="*/ 1000404 w 1125176"/>
                <a:gd name="T7" fmla="*/ 1290052 h 2199104"/>
                <a:gd name="T8" fmla="*/ 987036 w 1125176"/>
                <a:gd name="T9" fmla="*/ 902368 h 2199104"/>
                <a:gd name="T10" fmla="*/ 1053878 w 1125176"/>
                <a:gd name="T11" fmla="*/ 514683 h 2199104"/>
                <a:gd name="T12" fmla="*/ 933562 w 1125176"/>
                <a:gd name="T13" fmla="*/ 193841 h 2199104"/>
                <a:gd name="T14" fmla="*/ 733036 w 1125176"/>
                <a:gd name="T15" fmla="*/ 73526 h 2199104"/>
                <a:gd name="T16" fmla="*/ 519141 w 1125176"/>
                <a:gd name="T17" fmla="*/ 20052 h 2199104"/>
                <a:gd name="T18" fmla="*/ 318615 w 1125176"/>
                <a:gd name="T19" fmla="*/ 193841 h 2199104"/>
                <a:gd name="T20" fmla="*/ 291878 w 1125176"/>
                <a:gd name="T21" fmla="*/ 354262 h 2199104"/>
                <a:gd name="T22" fmla="*/ 331983 w 1125176"/>
                <a:gd name="T23" fmla="*/ 501315 h 2199104"/>
                <a:gd name="T24" fmla="*/ 265141 w 1125176"/>
                <a:gd name="T25" fmla="*/ 501315 h 2199104"/>
                <a:gd name="T26" fmla="*/ 184931 w 1125176"/>
                <a:gd name="T27" fmla="*/ 394368 h 2199104"/>
                <a:gd name="T28" fmla="*/ 24509 w 1125176"/>
                <a:gd name="T29" fmla="*/ 715210 h 2199104"/>
                <a:gd name="T30" fmla="*/ 37878 w 1125176"/>
                <a:gd name="T31" fmla="*/ 969210 h 2199104"/>
                <a:gd name="T32" fmla="*/ 251773 w 1125176"/>
                <a:gd name="T33" fmla="*/ 1209841 h 2199104"/>
                <a:gd name="T34" fmla="*/ 559246 w 1125176"/>
                <a:gd name="T35" fmla="*/ 1811420 h 2199104"/>
                <a:gd name="T36" fmla="*/ 853352 w 1125176"/>
                <a:gd name="T37" fmla="*/ 2199104 h 21991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5176"/>
                <a:gd name="T58" fmla="*/ 0 h 2199104"/>
                <a:gd name="T59" fmla="*/ 1125176 w 1125176"/>
                <a:gd name="T60" fmla="*/ 2199104 h 21991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5176" h="2199104">
                  <a:moveTo>
                    <a:pt x="906825" y="2199104"/>
                  </a:moveTo>
                  <a:cubicBezTo>
                    <a:pt x="984807" y="2154542"/>
                    <a:pt x="1062790" y="2109981"/>
                    <a:pt x="1093983" y="2038683"/>
                  </a:cubicBezTo>
                  <a:cubicBezTo>
                    <a:pt x="1125176" y="1967385"/>
                    <a:pt x="1109579" y="1896087"/>
                    <a:pt x="1093983" y="1771315"/>
                  </a:cubicBezTo>
                  <a:cubicBezTo>
                    <a:pt x="1078387" y="1646543"/>
                    <a:pt x="1018229" y="1434877"/>
                    <a:pt x="1000404" y="1290052"/>
                  </a:cubicBezTo>
                  <a:cubicBezTo>
                    <a:pt x="982580" y="1145228"/>
                    <a:pt x="978124" y="1031596"/>
                    <a:pt x="987036" y="902368"/>
                  </a:cubicBezTo>
                  <a:cubicBezTo>
                    <a:pt x="995948" y="773140"/>
                    <a:pt x="1062790" y="632771"/>
                    <a:pt x="1053878" y="514683"/>
                  </a:cubicBezTo>
                  <a:cubicBezTo>
                    <a:pt x="1044966" y="396595"/>
                    <a:pt x="987036" y="267367"/>
                    <a:pt x="933562" y="193841"/>
                  </a:cubicBezTo>
                  <a:cubicBezTo>
                    <a:pt x="880088" y="120315"/>
                    <a:pt x="802106" y="102491"/>
                    <a:pt x="733036" y="73526"/>
                  </a:cubicBezTo>
                  <a:cubicBezTo>
                    <a:pt x="663966" y="44561"/>
                    <a:pt x="588211" y="0"/>
                    <a:pt x="519141" y="20052"/>
                  </a:cubicBezTo>
                  <a:cubicBezTo>
                    <a:pt x="450071" y="40104"/>
                    <a:pt x="356492" y="138139"/>
                    <a:pt x="318615" y="193841"/>
                  </a:cubicBezTo>
                  <a:cubicBezTo>
                    <a:pt x="280738" y="249543"/>
                    <a:pt x="289650" y="303016"/>
                    <a:pt x="291878" y="354262"/>
                  </a:cubicBezTo>
                  <a:cubicBezTo>
                    <a:pt x="294106" y="405508"/>
                    <a:pt x="336439" y="476806"/>
                    <a:pt x="331983" y="501315"/>
                  </a:cubicBezTo>
                  <a:cubicBezTo>
                    <a:pt x="327527" y="525824"/>
                    <a:pt x="289650" y="519140"/>
                    <a:pt x="265141" y="501315"/>
                  </a:cubicBezTo>
                  <a:cubicBezTo>
                    <a:pt x="240632" y="483490"/>
                    <a:pt x="225036" y="358719"/>
                    <a:pt x="184931" y="394368"/>
                  </a:cubicBezTo>
                  <a:cubicBezTo>
                    <a:pt x="144826" y="430017"/>
                    <a:pt x="49018" y="619403"/>
                    <a:pt x="24509" y="715210"/>
                  </a:cubicBezTo>
                  <a:cubicBezTo>
                    <a:pt x="0" y="811017"/>
                    <a:pt x="1" y="886772"/>
                    <a:pt x="37878" y="969210"/>
                  </a:cubicBezTo>
                  <a:cubicBezTo>
                    <a:pt x="75755" y="1051648"/>
                    <a:pt x="164878" y="1069473"/>
                    <a:pt x="251773" y="1209841"/>
                  </a:cubicBezTo>
                  <a:cubicBezTo>
                    <a:pt x="338668" y="1350209"/>
                    <a:pt x="458983" y="1646543"/>
                    <a:pt x="559246" y="1811420"/>
                  </a:cubicBezTo>
                  <a:cubicBezTo>
                    <a:pt x="659509" y="1976297"/>
                    <a:pt x="853352" y="2199104"/>
                    <a:pt x="853352" y="2199104"/>
                  </a:cubicBezTo>
                </a:path>
              </a:pathLst>
            </a:custGeom>
            <a:solidFill>
              <a:srgbClr val="80243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49" name="Freeform 36"/>
            <p:cNvSpPr>
              <a:spLocks noChangeArrowheads="1"/>
            </p:cNvSpPr>
            <p:nvPr/>
          </p:nvSpPr>
          <p:spPr bwMode="auto">
            <a:xfrm>
              <a:off x="2190193" y="4184316"/>
              <a:ext cx="425562" cy="835525"/>
            </a:xfrm>
            <a:custGeom>
              <a:avLst/>
              <a:gdLst>
                <a:gd name="T0" fmla="*/ 109175 w 425562"/>
                <a:gd name="T1" fmla="*/ 53473 h 835525"/>
                <a:gd name="T2" fmla="*/ 95807 w 425562"/>
                <a:gd name="T3" fmla="*/ 280737 h 835525"/>
                <a:gd name="T4" fmla="*/ 309702 w 425562"/>
                <a:gd name="T5" fmla="*/ 655052 h 835525"/>
                <a:gd name="T6" fmla="*/ 403281 w 425562"/>
                <a:gd name="T7" fmla="*/ 815473 h 835525"/>
                <a:gd name="T8" fmla="*/ 176018 w 425562"/>
                <a:gd name="T9" fmla="*/ 534737 h 835525"/>
                <a:gd name="T10" fmla="*/ 15596 w 425562"/>
                <a:gd name="T11" fmla="*/ 280737 h 835525"/>
                <a:gd name="T12" fmla="*/ 82439 w 425562"/>
                <a:gd name="T13" fmla="*/ 0 h 8355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5562"/>
                <a:gd name="T22" fmla="*/ 0 h 835525"/>
                <a:gd name="T23" fmla="*/ 425562 w 425562"/>
                <a:gd name="T24" fmla="*/ 835525 h 8355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5562" h="835525">
                  <a:moveTo>
                    <a:pt x="109175" y="53473"/>
                  </a:moveTo>
                  <a:cubicBezTo>
                    <a:pt x="85780" y="116973"/>
                    <a:pt x="62386" y="180474"/>
                    <a:pt x="95807" y="280737"/>
                  </a:cubicBezTo>
                  <a:cubicBezTo>
                    <a:pt x="129228" y="381000"/>
                    <a:pt x="258456" y="565930"/>
                    <a:pt x="309702" y="655052"/>
                  </a:cubicBezTo>
                  <a:cubicBezTo>
                    <a:pt x="360948" y="744174"/>
                    <a:pt x="425562" y="835525"/>
                    <a:pt x="403281" y="815473"/>
                  </a:cubicBezTo>
                  <a:cubicBezTo>
                    <a:pt x="381000" y="795421"/>
                    <a:pt x="240632" y="623860"/>
                    <a:pt x="176018" y="534737"/>
                  </a:cubicBezTo>
                  <a:cubicBezTo>
                    <a:pt x="111404" y="445614"/>
                    <a:pt x="31192" y="369860"/>
                    <a:pt x="15596" y="280737"/>
                  </a:cubicBezTo>
                  <a:cubicBezTo>
                    <a:pt x="0" y="191614"/>
                    <a:pt x="82439" y="0"/>
                    <a:pt x="82439" y="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50" name="Freeform 37"/>
            <p:cNvSpPr>
              <a:spLocks noChangeArrowheads="1"/>
            </p:cNvSpPr>
            <p:nvPr/>
          </p:nvSpPr>
          <p:spPr bwMode="auto">
            <a:xfrm>
              <a:off x="1566334" y="4750246"/>
              <a:ext cx="813246" cy="405508"/>
            </a:xfrm>
            <a:custGeom>
              <a:avLst/>
              <a:gdLst>
                <a:gd name="T0" fmla="*/ 37877 w 813246"/>
                <a:gd name="T1" fmla="*/ 8912 h 405508"/>
                <a:gd name="T2" fmla="*/ 318613 w 813246"/>
                <a:gd name="T3" fmla="*/ 49017 h 405508"/>
                <a:gd name="T4" fmla="*/ 626087 w 813246"/>
                <a:gd name="T5" fmla="*/ 236175 h 405508"/>
                <a:gd name="T6" fmla="*/ 799877 w 813246"/>
                <a:gd name="T7" fmla="*/ 369859 h 405508"/>
                <a:gd name="T8" fmla="*/ 706298 w 813246"/>
                <a:gd name="T9" fmla="*/ 369859 h 405508"/>
                <a:gd name="T10" fmla="*/ 452298 w 813246"/>
                <a:gd name="T11" fmla="*/ 155965 h 405508"/>
                <a:gd name="T12" fmla="*/ 251771 w 813246"/>
                <a:gd name="T13" fmla="*/ 89122 h 405508"/>
                <a:gd name="T14" fmla="*/ 91350 w 813246"/>
                <a:gd name="T15" fmla="*/ 102491 h 405508"/>
                <a:gd name="T16" fmla="*/ 37877 w 813246"/>
                <a:gd name="T17" fmla="*/ 8912 h 40550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3246"/>
                <a:gd name="T28" fmla="*/ 0 h 405508"/>
                <a:gd name="T29" fmla="*/ 813246 w 813246"/>
                <a:gd name="T30" fmla="*/ 405508 h 40550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3246" h="405508">
                  <a:moveTo>
                    <a:pt x="37877" y="8912"/>
                  </a:moveTo>
                  <a:cubicBezTo>
                    <a:pt x="75754" y="0"/>
                    <a:pt x="220578" y="11140"/>
                    <a:pt x="318613" y="49017"/>
                  </a:cubicBezTo>
                  <a:cubicBezTo>
                    <a:pt x="416648" y="86894"/>
                    <a:pt x="545876" y="182701"/>
                    <a:pt x="626087" y="236175"/>
                  </a:cubicBezTo>
                  <a:cubicBezTo>
                    <a:pt x="706298" y="289649"/>
                    <a:pt x="786508" y="347578"/>
                    <a:pt x="799877" y="369859"/>
                  </a:cubicBezTo>
                  <a:cubicBezTo>
                    <a:pt x="813246" y="392140"/>
                    <a:pt x="764228" y="405508"/>
                    <a:pt x="706298" y="369859"/>
                  </a:cubicBezTo>
                  <a:cubicBezTo>
                    <a:pt x="648368" y="334210"/>
                    <a:pt x="528053" y="202755"/>
                    <a:pt x="452298" y="155965"/>
                  </a:cubicBezTo>
                  <a:cubicBezTo>
                    <a:pt x="376544" y="109176"/>
                    <a:pt x="311929" y="98034"/>
                    <a:pt x="251771" y="89122"/>
                  </a:cubicBezTo>
                  <a:cubicBezTo>
                    <a:pt x="191613" y="80210"/>
                    <a:pt x="129227" y="113631"/>
                    <a:pt x="91350" y="102491"/>
                  </a:cubicBezTo>
                  <a:cubicBezTo>
                    <a:pt x="53473" y="91351"/>
                    <a:pt x="0" y="17824"/>
                    <a:pt x="37877" y="891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51" name="Freeform 38"/>
            <p:cNvSpPr>
              <a:spLocks noChangeArrowheads="1"/>
            </p:cNvSpPr>
            <p:nvPr/>
          </p:nvSpPr>
          <p:spPr bwMode="auto">
            <a:xfrm>
              <a:off x="2438400" y="3955627"/>
              <a:ext cx="277707" cy="223520"/>
            </a:xfrm>
            <a:custGeom>
              <a:avLst/>
              <a:gdLst>
                <a:gd name="T0" fmla="*/ 0 w 277707"/>
                <a:gd name="T1" fmla="*/ 118533 h 223520"/>
                <a:gd name="T2" fmla="*/ 71120 w 277707"/>
                <a:gd name="T3" fmla="*/ 209973 h 223520"/>
                <a:gd name="T4" fmla="*/ 172720 w 277707"/>
                <a:gd name="T5" fmla="*/ 189653 h 223520"/>
                <a:gd name="T6" fmla="*/ 274320 w 277707"/>
                <a:gd name="T7" fmla="*/ 6773 h 223520"/>
                <a:gd name="T8" fmla="*/ 193040 w 277707"/>
                <a:gd name="T9" fmla="*/ 149013 h 223520"/>
                <a:gd name="T10" fmla="*/ 101600 w 277707"/>
                <a:gd name="T11" fmla="*/ 138853 h 223520"/>
                <a:gd name="T12" fmla="*/ 50800 w 277707"/>
                <a:gd name="T13" fmla="*/ 27093 h 2235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7707"/>
                <a:gd name="T22" fmla="*/ 0 h 223520"/>
                <a:gd name="T23" fmla="*/ 277707 w 277707"/>
                <a:gd name="T24" fmla="*/ 223520 h 2235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7707" h="223520">
                  <a:moveTo>
                    <a:pt x="0" y="118533"/>
                  </a:moveTo>
                  <a:cubicBezTo>
                    <a:pt x="21166" y="158326"/>
                    <a:pt x="42333" y="198120"/>
                    <a:pt x="71120" y="209973"/>
                  </a:cubicBezTo>
                  <a:cubicBezTo>
                    <a:pt x="99907" y="221826"/>
                    <a:pt x="138853" y="223520"/>
                    <a:pt x="172720" y="189653"/>
                  </a:cubicBezTo>
                  <a:cubicBezTo>
                    <a:pt x="206587" y="155786"/>
                    <a:pt x="270933" y="13546"/>
                    <a:pt x="274320" y="6773"/>
                  </a:cubicBezTo>
                  <a:cubicBezTo>
                    <a:pt x="277707" y="0"/>
                    <a:pt x="221827" y="127000"/>
                    <a:pt x="193040" y="149013"/>
                  </a:cubicBezTo>
                  <a:cubicBezTo>
                    <a:pt x="164253" y="171026"/>
                    <a:pt x="125307" y="159173"/>
                    <a:pt x="101600" y="138853"/>
                  </a:cubicBezTo>
                  <a:cubicBezTo>
                    <a:pt x="77893" y="118533"/>
                    <a:pt x="50800" y="27093"/>
                    <a:pt x="50800" y="27093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52" name="Freeform 39"/>
            <p:cNvSpPr>
              <a:spLocks noChangeArrowheads="1"/>
            </p:cNvSpPr>
            <p:nvPr/>
          </p:nvSpPr>
          <p:spPr bwMode="auto">
            <a:xfrm>
              <a:off x="2694093" y="3992880"/>
              <a:ext cx="231987" cy="242147"/>
            </a:xfrm>
            <a:custGeom>
              <a:avLst/>
              <a:gdLst>
                <a:gd name="T0" fmla="*/ 231987 w 231987"/>
                <a:gd name="T1" fmla="*/ 132080 h 242147"/>
                <a:gd name="T2" fmla="*/ 99907 w 231987"/>
                <a:gd name="T3" fmla="*/ 203200 h 242147"/>
                <a:gd name="T4" fmla="*/ 49107 w 231987"/>
                <a:gd name="T5" fmla="*/ 0 h 242147"/>
                <a:gd name="T6" fmla="*/ 18627 w 231987"/>
                <a:gd name="T7" fmla="*/ 203200 h 242147"/>
                <a:gd name="T8" fmla="*/ 160867 w 231987"/>
                <a:gd name="T9" fmla="*/ 233680 h 242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987"/>
                <a:gd name="T16" fmla="*/ 0 h 242147"/>
                <a:gd name="T17" fmla="*/ 231987 w 231987"/>
                <a:gd name="T18" fmla="*/ 242147 h 242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987" h="242147">
                  <a:moveTo>
                    <a:pt x="231987" y="132080"/>
                  </a:moveTo>
                  <a:cubicBezTo>
                    <a:pt x="181187" y="178646"/>
                    <a:pt x="130387" y="225213"/>
                    <a:pt x="99907" y="203200"/>
                  </a:cubicBezTo>
                  <a:cubicBezTo>
                    <a:pt x="69427" y="181187"/>
                    <a:pt x="62654" y="0"/>
                    <a:pt x="49107" y="0"/>
                  </a:cubicBezTo>
                  <a:cubicBezTo>
                    <a:pt x="35560" y="0"/>
                    <a:pt x="0" y="164253"/>
                    <a:pt x="18627" y="203200"/>
                  </a:cubicBezTo>
                  <a:cubicBezTo>
                    <a:pt x="37254" y="242147"/>
                    <a:pt x="160867" y="233680"/>
                    <a:pt x="160867" y="23368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54" name="Freeform 40"/>
            <p:cNvSpPr>
              <a:spLocks noChangeArrowheads="1"/>
            </p:cNvSpPr>
            <p:nvPr/>
          </p:nvSpPr>
          <p:spPr bwMode="auto">
            <a:xfrm>
              <a:off x="3210560" y="3962400"/>
              <a:ext cx="308187" cy="739987"/>
            </a:xfrm>
            <a:custGeom>
              <a:avLst/>
              <a:gdLst>
                <a:gd name="T0" fmla="*/ 0 w 308187"/>
                <a:gd name="T1" fmla="*/ 0 h 739987"/>
                <a:gd name="T2" fmla="*/ 182880 w 308187"/>
                <a:gd name="T3" fmla="*/ 203200 h 739987"/>
                <a:gd name="T4" fmla="*/ 294640 w 308187"/>
                <a:gd name="T5" fmla="*/ 650240 h 739987"/>
                <a:gd name="T6" fmla="*/ 264160 w 308187"/>
                <a:gd name="T7" fmla="*/ 690880 h 739987"/>
                <a:gd name="T8" fmla="*/ 172720 w 308187"/>
                <a:gd name="T9" fmla="*/ 355600 h 739987"/>
                <a:gd name="T10" fmla="*/ 0 w 308187"/>
                <a:gd name="T11" fmla="*/ 91440 h 73998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8187"/>
                <a:gd name="T19" fmla="*/ 0 h 739987"/>
                <a:gd name="T20" fmla="*/ 308187 w 308187"/>
                <a:gd name="T21" fmla="*/ 739987 h 73998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8187" h="739987">
                  <a:moveTo>
                    <a:pt x="0" y="0"/>
                  </a:moveTo>
                  <a:cubicBezTo>
                    <a:pt x="66886" y="47413"/>
                    <a:pt x="133773" y="94827"/>
                    <a:pt x="182880" y="203200"/>
                  </a:cubicBezTo>
                  <a:cubicBezTo>
                    <a:pt x="231987" y="311573"/>
                    <a:pt x="281093" y="568960"/>
                    <a:pt x="294640" y="650240"/>
                  </a:cubicBezTo>
                  <a:cubicBezTo>
                    <a:pt x="308187" y="731520"/>
                    <a:pt x="284480" y="739987"/>
                    <a:pt x="264160" y="690880"/>
                  </a:cubicBezTo>
                  <a:cubicBezTo>
                    <a:pt x="243840" y="641773"/>
                    <a:pt x="216747" y="455507"/>
                    <a:pt x="172720" y="355600"/>
                  </a:cubicBezTo>
                  <a:cubicBezTo>
                    <a:pt x="128693" y="255693"/>
                    <a:pt x="0" y="91440"/>
                    <a:pt x="0" y="9144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55" name="Freeform 41"/>
            <p:cNvSpPr>
              <a:spLocks noChangeArrowheads="1"/>
            </p:cNvSpPr>
            <p:nvPr/>
          </p:nvSpPr>
          <p:spPr bwMode="auto">
            <a:xfrm>
              <a:off x="3660987" y="4206240"/>
              <a:ext cx="321733" cy="565573"/>
            </a:xfrm>
            <a:custGeom>
              <a:avLst/>
              <a:gdLst>
                <a:gd name="T0" fmla="*/ 311573 w 321733"/>
                <a:gd name="T1" fmla="*/ 0 h 565573"/>
                <a:gd name="T2" fmla="*/ 138853 w 321733"/>
                <a:gd name="T3" fmla="*/ 121920 h 565573"/>
                <a:gd name="T4" fmla="*/ 16933 w 321733"/>
                <a:gd name="T5" fmla="*/ 375920 h 565573"/>
                <a:gd name="T6" fmla="*/ 37253 w 321733"/>
                <a:gd name="T7" fmla="*/ 538480 h 565573"/>
                <a:gd name="T8" fmla="*/ 118533 w 321733"/>
                <a:gd name="T9" fmla="*/ 213360 h 565573"/>
                <a:gd name="T10" fmla="*/ 321733 w 321733"/>
                <a:gd name="T11" fmla="*/ 60960 h 5655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1733"/>
                <a:gd name="T19" fmla="*/ 0 h 565573"/>
                <a:gd name="T20" fmla="*/ 321733 w 321733"/>
                <a:gd name="T21" fmla="*/ 565573 h 5655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1733" h="565573">
                  <a:moveTo>
                    <a:pt x="311573" y="0"/>
                  </a:moveTo>
                  <a:cubicBezTo>
                    <a:pt x="249766" y="29633"/>
                    <a:pt x="187960" y="59267"/>
                    <a:pt x="138853" y="121920"/>
                  </a:cubicBezTo>
                  <a:cubicBezTo>
                    <a:pt x="89746" y="184573"/>
                    <a:pt x="33866" y="306493"/>
                    <a:pt x="16933" y="375920"/>
                  </a:cubicBezTo>
                  <a:cubicBezTo>
                    <a:pt x="0" y="445347"/>
                    <a:pt x="20320" y="565573"/>
                    <a:pt x="37253" y="538480"/>
                  </a:cubicBezTo>
                  <a:cubicBezTo>
                    <a:pt x="54186" y="511387"/>
                    <a:pt x="71120" y="292947"/>
                    <a:pt x="118533" y="213360"/>
                  </a:cubicBezTo>
                  <a:cubicBezTo>
                    <a:pt x="165946" y="133773"/>
                    <a:pt x="321733" y="60960"/>
                    <a:pt x="321733" y="6096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56" name="Freeform 42"/>
            <p:cNvSpPr>
              <a:spLocks noChangeArrowheads="1"/>
            </p:cNvSpPr>
            <p:nvPr/>
          </p:nvSpPr>
          <p:spPr bwMode="auto">
            <a:xfrm>
              <a:off x="1676400" y="4236720"/>
              <a:ext cx="579120" cy="497840"/>
            </a:xfrm>
            <a:custGeom>
              <a:avLst/>
              <a:gdLst>
                <a:gd name="T0" fmla="*/ 0 w 579120"/>
                <a:gd name="T1" fmla="*/ 497840 h 497840"/>
                <a:gd name="T2" fmla="*/ 182880 w 579120"/>
                <a:gd name="T3" fmla="*/ 304800 h 497840"/>
                <a:gd name="T4" fmla="*/ 375920 w 579120"/>
                <a:gd name="T5" fmla="*/ 142240 h 497840"/>
                <a:gd name="T6" fmla="*/ 579120 w 579120"/>
                <a:gd name="T7" fmla="*/ 0 h 4978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9120"/>
                <a:gd name="T13" fmla="*/ 0 h 497840"/>
                <a:gd name="T14" fmla="*/ 579120 w 579120"/>
                <a:gd name="T15" fmla="*/ 497840 h 4978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9120" h="497840">
                  <a:moveTo>
                    <a:pt x="0" y="497840"/>
                  </a:moveTo>
                  <a:cubicBezTo>
                    <a:pt x="60113" y="430953"/>
                    <a:pt x="120227" y="364067"/>
                    <a:pt x="182880" y="304800"/>
                  </a:cubicBezTo>
                  <a:cubicBezTo>
                    <a:pt x="245533" y="245533"/>
                    <a:pt x="309880" y="193040"/>
                    <a:pt x="375920" y="142240"/>
                  </a:cubicBezTo>
                  <a:cubicBezTo>
                    <a:pt x="441960" y="91440"/>
                    <a:pt x="579120" y="0"/>
                    <a:pt x="579120" y="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57" name="Freeform 43"/>
            <p:cNvSpPr>
              <a:spLocks noChangeArrowheads="1"/>
            </p:cNvSpPr>
            <p:nvPr/>
          </p:nvSpPr>
          <p:spPr bwMode="auto">
            <a:xfrm>
              <a:off x="3302000" y="4023360"/>
              <a:ext cx="660400" cy="152400"/>
            </a:xfrm>
            <a:custGeom>
              <a:avLst/>
              <a:gdLst>
                <a:gd name="T0" fmla="*/ 0 w 660400"/>
                <a:gd name="T1" fmla="*/ 0 h 152400"/>
                <a:gd name="T2" fmla="*/ 284480 w 660400"/>
                <a:gd name="T3" fmla="*/ 50800 h 152400"/>
                <a:gd name="T4" fmla="*/ 365760 w 660400"/>
                <a:gd name="T5" fmla="*/ 101600 h 152400"/>
                <a:gd name="T6" fmla="*/ 528320 w 660400"/>
                <a:gd name="T7" fmla="*/ 91440 h 152400"/>
                <a:gd name="T8" fmla="*/ 660400 w 660400"/>
                <a:gd name="T9" fmla="*/ 152400 h 1524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0400"/>
                <a:gd name="T16" fmla="*/ 0 h 152400"/>
                <a:gd name="T17" fmla="*/ 660400 w 660400"/>
                <a:gd name="T18" fmla="*/ 152400 h 1524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0400" h="152400">
                  <a:moveTo>
                    <a:pt x="0" y="0"/>
                  </a:moveTo>
                  <a:cubicBezTo>
                    <a:pt x="111760" y="16933"/>
                    <a:pt x="223520" y="33867"/>
                    <a:pt x="284480" y="50800"/>
                  </a:cubicBezTo>
                  <a:cubicBezTo>
                    <a:pt x="345440" y="67733"/>
                    <a:pt x="325120" y="94827"/>
                    <a:pt x="365760" y="101600"/>
                  </a:cubicBezTo>
                  <a:cubicBezTo>
                    <a:pt x="406400" y="108373"/>
                    <a:pt x="479213" y="82973"/>
                    <a:pt x="528320" y="91440"/>
                  </a:cubicBezTo>
                  <a:cubicBezTo>
                    <a:pt x="577427" y="99907"/>
                    <a:pt x="660400" y="152400"/>
                    <a:pt x="660400" y="15240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58" name="Freeform 44"/>
            <p:cNvSpPr>
              <a:spLocks noChangeArrowheads="1"/>
            </p:cNvSpPr>
            <p:nvPr/>
          </p:nvSpPr>
          <p:spPr bwMode="auto">
            <a:xfrm>
              <a:off x="2519680" y="3921760"/>
              <a:ext cx="396240" cy="182880"/>
            </a:xfrm>
            <a:custGeom>
              <a:avLst/>
              <a:gdLst>
                <a:gd name="T0" fmla="*/ 0 w 396240"/>
                <a:gd name="T1" fmla="*/ 0 h 182880"/>
                <a:gd name="T2" fmla="*/ 182880 w 396240"/>
                <a:gd name="T3" fmla="*/ 50800 h 182880"/>
                <a:gd name="T4" fmla="*/ 396240 w 396240"/>
                <a:gd name="T5" fmla="*/ 182880 h 182880"/>
                <a:gd name="T6" fmla="*/ 0 60000 65536"/>
                <a:gd name="T7" fmla="*/ 0 60000 65536"/>
                <a:gd name="T8" fmla="*/ 0 60000 65536"/>
                <a:gd name="T9" fmla="*/ 0 w 396240"/>
                <a:gd name="T10" fmla="*/ 0 h 182880"/>
                <a:gd name="T11" fmla="*/ 396240 w 396240"/>
                <a:gd name="T12" fmla="*/ 182880 h 1828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6240" h="182880">
                  <a:moveTo>
                    <a:pt x="0" y="0"/>
                  </a:moveTo>
                  <a:cubicBezTo>
                    <a:pt x="58420" y="10160"/>
                    <a:pt x="116840" y="20320"/>
                    <a:pt x="182880" y="50800"/>
                  </a:cubicBezTo>
                  <a:cubicBezTo>
                    <a:pt x="248920" y="81280"/>
                    <a:pt x="396240" y="182880"/>
                    <a:pt x="396240" y="182880"/>
                  </a:cubicBezTo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>
                <a:solidFill>
                  <a:srgbClr val="084489"/>
                </a:solidFill>
              </a:endParaRPr>
            </a:p>
          </p:txBody>
        </p:sp>
      </p:grpSp>
      <p:sp>
        <p:nvSpPr>
          <p:cNvPr id="59" name="Oval 46"/>
          <p:cNvSpPr>
            <a:spLocks noChangeArrowheads="1"/>
          </p:cNvSpPr>
          <p:nvPr/>
        </p:nvSpPr>
        <p:spPr bwMode="auto">
          <a:xfrm>
            <a:off x="6408867" y="3483191"/>
            <a:ext cx="285842" cy="3453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84489"/>
              </a:solidFill>
            </a:endParaRPr>
          </a:p>
        </p:txBody>
      </p:sp>
      <p:sp>
        <p:nvSpPr>
          <p:cNvPr id="60" name="Freeform 50"/>
          <p:cNvSpPr>
            <a:spLocks noChangeArrowheads="1"/>
          </p:cNvSpPr>
          <p:nvPr/>
        </p:nvSpPr>
        <p:spPr bwMode="auto">
          <a:xfrm>
            <a:off x="6543451" y="3095003"/>
            <a:ext cx="247730" cy="381042"/>
          </a:xfrm>
          <a:custGeom>
            <a:avLst/>
            <a:gdLst>
              <a:gd name="T0" fmla="*/ 22930 w 330969"/>
              <a:gd name="T1" fmla="*/ 381000 h 508000"/>
              <a:gd name="T2" fmla="*/ 14331 w 330969"/>
              <a:gd name="T3" fmla="*/ 181841 h 508000"/>
              <a:gd name="T4" fmla="*/ 108919 w 330969"/>
              <a:gd name="T5" fmla="*/ 51954 h 508000"/>
              <a:gd name="T6" fmla="*/ 246501 w 330969"/>
              <a:gd name="T7" fmla="*/ 0 h 508000"/>
              <a:gd name="T8" fmla="*/ 0 60000 65536"/>
              <a:gd name="T9" fmla="*/ 0 60000 65536"/>
              <a:gd name="T10" fmla="*/ 0 60000 65536"/>
              <a:gd name="T11" fmla="*/ 0 60000 65536"/>
              <a:gd name="T12" fmla="*/ 0 w 330969"/>
              <a:gd name="T13" fmla="*/ 0 h 508000"/>
              <a:gd name="T14" fmla="*/ 330969 w 330969"/>
              <a:gd name="T15" fmla="*/ 508000 h 508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0969" h="508000">
                <a:moveTo>
                  <a:pt x="30787" y="508000"/>
                </a:moveTo>
                <a:cubicBezTo>
                  <a:pt x="15393" y="411787"/>
                  <a:pt x="0" y="315575"/>
                  <a:pt x="19242" y="242454"/>
                </a:cubicBezTo>
                <a:cubicBezTo>
                  <a:pt x="38484" y="169333"/>
                  <a:pt x="94288" y="109681"/>
                  <a:pt x="146242" y="69272"/>
                </a:cubicBezTo>
                <a:cubicBezTo>
                  <a:pt x="198196" y="28863"/>
                  <a:pt x="330969" y="0"/>
                  <a:pt x="330969" y="0"/>
                </a:cubicBezTo>
              </a:path>
            </a:pathLst>
          </a:custGeom>
          <a:noFill/>
          <a:ln w="63500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84489"/>
              </a:solidFill>
            </a:endParaRPr>
          </a:p>
        </p:txBody>
      </p:sp>
      <p:sp>
        <p:nvSpPr>
          <p:cNvPr id="61" name="Freeform 51"/>
          <p:cNvSpPr>
            <a:spLocks noChangeArrowheads="1"/>
          </p:cNvSpPr>
          <p:nvPr/>
        </p:nvSpPr>
        <p:spPr bwMode="auto">
          <a:xfrm>
            <a:off x="7666571" y="2999743"/>
            <a:ext cx="484741" cy="1010953"/>
          </a:xfrm>
          <a:custGeom>
            <a:avLst/>
            <a:gdLst>
              <a:gd name="T0" fmla="*/ 0 w 646545"/>
              <a:gd name="T1" fmla="*/ 0 h 1346969"/>
              <a:gd name="T2" fmla="*/ 198760 w 646545"/>
              <a:gd name="T3" fmla="*/ 78074 h 1346969"/>
              <a:gd name="T4" fmla="*/ 224686 w 646545"/>
              <a:gd name="T5" fmla="*/ 373020 h 1346969"/>
              <a:gd name="T6" fmla="*/ 224686 w 646545"/>
              <a:gd name="T7" fmla="*/ 737366 h 1346969"/>
              <a:gd name="T8" fmla="*/ 285178 w 646545"/>
              <a:gd name="T9" fmla="*/ 980263 h 1346969"/>
              <a:gd name="T10" fmla="*/ 414804 w 646545"/>
              <a:gd name="T11" fmla="*/ 928214 h 1346969"/>
              <a:gd name="T12" fmla="*/ 483937 w 646545"/>
              <a:gd name="T13" fmla="*/ 858814 h 13469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46545"/>
              <a:gd name="T22" fmla="*/ 0 h 1346969"/>
              <a:gd name="T23" fmla="*/ 646545 w 646545"/>
              <a:gd name="T24" fmla="*/ 1346969 h 13469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46545" h="1346969">
                <a:moveTo>
                  <a:pt x="0" y="0"/>
                </a:moveTo>
                <a:cubicBezTo>
                  <a:pt x="107757" y="10583"/>
                  <a:pt x="215515" y="21167"/>
                  <a:pt x="265545" y="103909"/>
                </a:cubicBezTo>
                <a:cubicBezTo>
                  <a:pt x="315575" y="186651"/>
                  <a:pt x="294409" y="350212"/>
                  <a:pt x="300182" y="496454"/>
                </a:cubicBezTo>
                <a:cubicBezTo>
                  <a:pt x="305955" y="642696"/>
                  <a:pt x="286712" y="846666"/>
                  <a:pt x="300182" y="981363"/>
                </a:cubicBezTo>
                <a:cubicBezTo>
                  <a:pt x="313652" y="1116060"/>
                  <a:pt x="338667" y="1262303"/>
                  <a:pt x="381000" y="1304636"/>
                </a:cubicBezTo>
                <a:cubicBezTo>
                  <a:pt x="423333" y="1346969"/>
                  <a:pt x="509925" y="1262302"/>
                  <a:pt x="554182" y="1235363"/>
                </a:cubicBezTo>
                <a:cubicBezTo>
                  <a:pt x="598439" y="1208424"/>
                  <a:pt x="646545" y="1143000"/>
                  <a:pt x="646545" y="1143000"/>
                </a:cubicBezTo>
              </a:path>
            </a:pathLst>
          </a:custGeom>
          <a:noFill/>
          <a:ln w="63500">
            <a:solidFill>
              <a:srgbClr val="3366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84489"/>
              </a:solidFill>
            </a:endParaRPr>
          </a:p>
        </p:txBody>
      </p:sp>
      <p:sp>
        <p:nvSpPr>
          <p:cNvPr id="62" name="Rectangle 48"/>
          <p:cNvSpPr>
            <a:spLocks noChangeArrowheads="1"/>
          </p:cNvSpPr>
          <p:nvPr/>
        </p:nvSpPr>
        <p:spPr bwMode="auto">
          <a:xfrm rot="3339213">
            <a:off x="8100701" y="3838625"/>
            <a:ext cx="65492" cy="6907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84489"/>
              </a:solidFill>
            </a:endParaRPr>
          </a:p>
        </p:txBody>
      </p:sp>
      <p:sp>
        <p:nvSpPr>
          <p:cNvPr id="63" name="Rectangle 49"/>
          <p:cNvSpPr>
            <a:spLocks noChangeArrowheads="1"/>
          </p:cNvSpPr>
          <p:nvPr/>
        </p:nvSpPr>
        <p:spPr bwMode="auto">
          <a:xfrm rot="3339213">
            <a:off x="7995297" y="3917810"/>
            <a:ext cx="65491" cy="7027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84489"/>
              </a:solidFill>
            </a:endParaRPr>
          </a:p>
        </p:txBody>
      </p:sp>
      <p:sp>
        <p:nvSpPr>
          <p:cNvPr id="64" name="Freeform 52"/>
          <p:cNvSpPr>
            <a:spLocks noChangeArrowheads="1"/>
          </p:cNvSpPr>
          <p:nvPr/>
        </p:nvSpPr>
        <p:spPr bwMode="auto">
          <a:xfrm>
            <a:off x="8165604" y="3559399"/>
            <a:ext cx="195326" cy="201238"/>
          </a:xfrm>
          <a:custGeom>
            <a:avLst/>
            <a:gdLst>
              <a:gd name="T0" fmla="*/ 2906 w 259773"/>
              <a:gd name="T1" fmla="*/ 107779 h 267469"/>
              <a:gd name="T2" fmla="*/ 20339 w 259773"/>
              <a:gd name="T3" fmla="*/ 11652 h 267469"/>
              <a:gd name="T4" fmla="*/ 116226 w 259773"/>
              <a:gd name="T5" fmla="*/ 37868 h 267469"/>
              <a:gd name="T6" fmla="*/ 151094 w 259773"/>
              <a:gd name="T7" fmla="*/ 125257 h 267469"/>
              <a:gd name="T8" fmla="*/ 185961 w 259773"/>
              <a:gd name="T9" fmla="*/ 168952 h 267469"/>
              <a:gd name="T10" fmla="*/ 90075 w 259773"/>
              <a:gd name="T11" fmla="*/ 142734 h 267469"/>
              <a:gd name="T12" fmla="*/ 37773 w 259773"/>
              <a:gd name="T13" fmla="*/ 195168 h 267469"/>
              <a:gd name="T14" fmla="*/ 2906 w 259773"/>
              <a:gd name="T15" fmla="*/ 107779 h 2674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9773"/>
              <a:gd name="T25" fmla="*/ 0 h 267469"/>
              <a:gd name="T26" fmla="*/ 259773 w 259773"/>
              <a:gd name="T27" fmla="*/ 267469 h 2674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9773" h="267469">
                <a:moveTo>
                  <a:pt x="3848" y="142394"/>
                </a:moveTo>
                <a:cubicBezTo>
                  <a:pt x="0" y="101985"/>
                  <a:pt x="1924" y="30788"/>
                  <a:pt x="26939" y="15394"/>
                </a:cubicBezTo>
                <a:cubicBezTo>
                  <a:pt x="51954" y="0"/>
                  <a:pt x="125075" y="25015"/>
                  <a:pt x="153939" y="50030"/>
                </a:cubicBezTo>
                <a:cubicBezTo>
                  <a:pt x="182803" y="75045"/>
                  <a:pt x="184727" y="136621"/>
                  <a:pt x="200121" y="165485"/>
                </a:cubicBezTo>
                <a:cubicBezTo>
                  <a:pt x="215515" y="194349"/>
                  <a:pt x="259773" y="219364"/>
                  <a:pt x="246303" y="223212"/>
                </a:cubicBezTo>
                <a:cubicBezTo>
                  <a:pt x="232833" y="227060"/>
                  <a:pt x="152015" y="182802"/>
                  <a:pt x="119303" y="188575"/>
                </a:cubicBezTo>
                <a:cubicBezTo>
                  <a:pt x="86591" y="194348"/>
                  <a:pt x="75045" y="267469"/>
                  <a:pt x="50030" y="257848"/>
                </a:cubicBezTo>
                <a:cubicBezTo>
                  <a:pt x="25015" y="248227"/>
                  <a:pt x="7696" y="182803"/>
                  <a:pt x="3848" y="142394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84489"/>
              </a:solidFill>
            </a:endParaRPr>
          </a:p>
        </p:txBody>
      </p:sp>
      <p:sp>
        <p:nvSpPr>
          <p:cNvPr id="65" name="Freeform 53"/>
          <p:cNvSpPr>
            <a:spLocks noChangeArrowheads="1"/>
          </p:cNvSpPr>
          <p:nvPr/>
        </p:nvSpPr>
        <p:spPr bwMode="auto">
          <a:xfrm>
            <a:off x="8150121" y="3827320"/>
            <a:ext cx="257258" cy="775183"/>
          </a:xfrm>
          <a:custGeom>
            <a:avLst/>
            <a:gdLst>
              <a:gd name="T0" fmla="*/ 114395 w 342516"/>
              <a:gd name="T1" fmla="*/ 12993 h 1033318"/>
              <a:gd name="T2" fmla="*/ 88331 w 342516"/>
              <a:gd name="T3" fmla="*/ 82295 h 1033318"/>
              <a:gd name="T4" fmla="*/ 166524 w 342516"/>
              <a:gd name="T5" fmla="*/ 264212 h 1033318"/>
              <a:gd name="T6" fmla="*/ 201278 w 342516"/>
              <a:gd name="T7" fmla="*/ 506769 h 1033318"/>
              <a:gd name="T8" fmla="*/ 105707 w 342516"/>
              <a:gd name="T9" fmla="*/ 628047 h 1033318"/>
              <a:gd name="T10" fmla="*/ 105707 w 342516"/>
              <a:gd name="T11" fmla="*/ 628047 h 1033318"/>
              <a:gd name="T12" fmla="*/ 18824 w 342516"/>
              <a:gd name="T13" fmla="*/ 757988 h 1033318"/>
              <a:gd name="T14" fmla="*/ 218655 w 342516"/>
              <a:gd name="T15" fmla="*/ 731999 h 1033318"/>
              <a:gd name="T16" fmla="*/ 253408 w 342516"/>
              <a:gd name="T17" fmla="*/ 515432 h 1033318"/>
              <a:gd name="T18" fmla="*/ 227343 w 342516"/>
              <a:gd name="T19" fmla="*/ 316190 h 1033318"/>
              <a:gd name="T20" fmla="*/ 192589 w 342516"/>
              <a:gd name="T21" fmla="*/ 160260 h 1033318"/>
              <a:gd name="T22" fmla="*/ 114395 w 342516"/>
              <a:gd name="T23" fmla="*/ 12993 h 10333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2516"/>
              <a:gd name="T37" fmla="*/ 0 h 1033318"/>
              <a:gd name="T38" fmla="*/ 342516 w 342516"/>
              <a:gd name="T39" fmla="*/ 1033318 h 10333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2516" h="1033318">
                <a:moveTo>
                  <a:pt x="152015" y="17318"/>
                </a:moveTo>
                <a:cubicBezTo>
                  <a:pt x="128924" y="0"/>
                  <a:pt x="105834" y="53878"/>
                  <a:pt x="117379" y="109681"/>
                </a:cubicBezTo>
                <a:cubicBezTo>
                  <a:pt x="128925" y="165484"/>
                  <a:pt x="196273" y="257848"/>
                  <a:pt x="221288" y="352136"/>
                </a:cubicBezTo>
                <a:cubicBezTo>
                  <a:pt x="246303" y="446424"/>
                  <a:pt x="280940" y="594591"/>
                  <a:pt x="267470" y="675409"/>
                </a:cubicBezTo>
                <a:cubicBezTo>
                  <a:pt x="254000" y="756227"/>
                  <a:pt x="140470" y="837045"/>
                  <a:pt x="140470" y="837045"/>
                </a:cubicBezTo>
                <a:cubicBezTo>
                  <a:pt x="121228" y="865909"/>
                  <a:pt x="0" y="987136"/>
                  <a:pt x="25015" y="1010227"/>
                </a:cubicBezTo>
                <a:cubicBezTo>
                  <a:pt x="50030" y="1033318"/>
                  <a:pt x="238606" y="1029469"/>
                  <a:pt x="290561" y="975590"/>
                </a:cubicBezTo>
                <a:cubicBezTo>
                  <a:pt x="342516" y="921711"/>
                  <a:pt x="334819" y="779317"/>
                  <a:pt x="336743" y="686954"/>
                </a:cubicBezTo>
                <a:cubicBezTo>
                  <a:pt x="338667" y="594591"/>
                  <a:pt x="315576" y="500303"/>
                  <a:pt x="302106" y="421409"/>
                </a:cubicBezTo>
                <a:cubicBezTo>
                  <a:pt x="288636" y="342515"/>
                  <a:pt x="279015" y="280939"/>
                  <a:pt x="255924" y="213590"/>
                </a:cubicBezTo>
                <a:cubicBezTo>
                  <a:pt x="232833" y="146242"/>
                  <a:pt x="175106" y="34636"/>
                  <a:pt x="152015" y="1731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84489"/>
              </a:solidFill>
            </a:endParaRPr>
          </a:p>
        </p:txBody>
      </p:sp>
      <p:pic>
        <p:nvPicPr>
          <p:cNvPr id="37" name="Picture 4" descr="Screen shot 2010-01-12 at 11.18.26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97" b="67299" l="29211" r="65672">
                        <a14:foregroundMark x1="60235" y1="38540" x2="60554" y2="41022"/>
                      </a14:backgroundRemoval>
                    </a14:imgEffect>
                  </a14:imgLayer>
                </a14:imgProps>
              </a:ext>
            </a:extLst>
          </a:blip>
          <a:srcRect l="28696" t="28693" r="33231" b="31171"/>
          <a:stretch>
            <a:fillRect/>
          </a:stretch>
        </p:blipFill>
        <p:spPr bwMode="auto">
          <a:xfrm rot="-5400000">
            <a:off x="4814668" y="1627075"/>
            <a:ext cx="465394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0" name="Group 69"/>
          <p:cNvGrpSpPr/>
          <p:nvPr/>
        </p:nvGrpSpPr>
        <p:grpSpPr>
          <a:xfrm>
            <a:off x="278141" y="3945018"/>
            <a:ext cx="7783513" cy="2672828"/>
            <a:chOff x="962025" y="3640660"/>
            <a:chExt cx="7783513" cy="2672828"/>
          </a:xfrm>
        </p:grpSpPr>
        <p:sp>
          <p:nvSpPr>
            <p:cNvPr id="72" name="Freeform 71"/>
            <p:cNvSpPr>
              <a:spLocks noChangeArrowheads="1"/>
            </p:cNvSpPr>
            <p:nvPr/>
          </p:nvSpPr>
          <p:spPr bwMode="auto">
            <a:xfrm>
              <a:off x="4405313" y="5175250"/>
              <a:ext cx="3168650" cy="1138238"/>
            </a:xfrm>
            <a:custGeom>
              <a:avLst/>
              <a:gdLst>
                <a:gd name="T0" fmla="*/ 3169119 w 2985040"/>
                <a:gd name="T1" fmla="*/ 992325 h 1095488"/>
                <a:gd name="T2" fmla="*/ 2204604 w 2985040"/>
                <a:gd name="T3" fmla="*/ 1107937 h 1095488"/>
                <a:gd name="T4" fmla="*/ 1151512 w 2985040"/>
                <a:gd name="T5" fmla="*/ 809275 h 1095488"/>
                <a:gd name="T6" fmla="*/ 531467 w 2985040"/>
                <a:gd name="T7" fmla="*/ 481711 h 1095488"/>
                <a:gd name="T8" fmla="*/ 0 w 2985040"/>
                <a:gd name="T9" fmla="*/ 0 h 10954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5040"/>
                <a:gd name="T16" fmla="*/ 0 h 1095488"/>
                <a:gd name="T17" fmla="*/ 2985040 w 2985040"/>
                <a:gd name="T18" fmla="*/ 1095488 h 10954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5040" h="1095488">
                  <a:moveTo>
                    <a:pt x="2985040" y="954882"/>
                  </a:moveTo>
                  <a:cubicBezTo>
                    <a:pt x="2689162" y="1025185"/>
                    <a:pt x="2393285" y="1095488"/>
                    <a:pt x="2076549" y="1066131"/>
                  </a:cubicBezTo>
                  <a:cubicBezTo>
                    <a:pt x="1759813" y="1036774"/>
                    <a:pt x="1347285" y="879172"/>
                    <a:pt x="1084626" y="778739"/>
                  </a:cubicBezTo>
                  <a:cubicBezTo>
                    <a:pt x="821967" y="678306"/>
                    <a:pt x="681368" y="593325"/>
                    <a:pt x="500597" y="463535"/>
                  </a:cubicBezTo>
                  <a:cubicBezTo>
                    <a:pt x="319826" y="333745"/>
                    <a:pt x="0" y="0"/>
                    <a:pt x="0" y="0"/>
                  </a:cubicBezTo>
                </a:path>
              </a:pathLst>
            </a:custGeom>
            <a:noFill/>
            <a:ln w="76200">
              <a:solidFill>
                <a:srgbClr val="7F7F7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3086950" y="3742608"/>
              <a:ext cx="2524104" cy="891268"/>
            </a:xfrm>
            <a:custGeom>
              <a:avLst/>
              <a:gdLst>
                <a:gd name="connsiteX0" fmla="*/ 539223 w 2524614"/>
                <a:gd name="connsiteY0" fmla="*/ 339925 h 891532"/>
                <a:gd name="connsiteX1" fmla="*/ 817332 w 2524614"/>
                <a:gd name="connsiteY1" fmla="*/ 237947 h 891532"/>
                <a:gd name="connsiteX2" fmla="*/ 1086171 w 2524614"/>
                <a:gd name="connsiteY2" fmla="*/ 145240 h 891532"/>
                <a:gd name="connsiteX3" fmla="*/ 1280848 w 2524614"/>
                <a:gd name="connsiteY3" fmla="*/ 89616 h 891532"/>
                <a:gd name="connsiteX4" fmla="*/ 1494065 w 2524614"/>
                <a:gd name="connsiteY4" fmla="*/ 61804 h 891532"/>
                <a:gd name="connsiteX5" fmla="*/ 1753633 w 2524614"/>
                <a:gd name="connsiteY5" fmla="*/ 15450 h 891532"/>
                <a:gd name="connsiteX6" fmla="*/ 1985391 w 2524614"/>
                <a:gd name="connsiteY6" fmla="*/ 6180 h 891532"/>
                <a:gd name="connsiteX7" fmla="*/ 2309852 w 2524614"/>
                <a:gd name="connsiteY7" fmla="*/ 52533 h 891532"/>
                <a:gd name="connsiteX8" fmla="*/ 2467447 w 2524614"/>
                <a:gd name="connsiteY8" fmla="*/ 173052 h 891532"/>
                <a:gd name="connsiteX9" fmla="*/ 2523069 w 2524614"/>
                <a:gd name="connsiteY9" fmla="*/ 321383 h 891532"/>
                <a:gd name="connsiteX10" fmla="*/ 2476717 w 2524614"/>
                <a:gd name="connsiteY10" fmla="*/ 516068 h 891532"/>
                <a:gd name="connsiteX11" fmla="*/ 2356203 w 2524614"/>
                <a:gd name="connsiteY11" fmla="*/ 645858 h 891532"/>
                <a:gd name="connsiteX12" fmla="*/ 2022472 w 2524614"/>
                <a:gd name="connsiteY12" fmla="*/ 720023 h 891532"/>
                <a:gd name="connsiteX13" fmla="*/ 1827796 w 2524614"/>
                <a:gd name="connsiteY13" fmla="*/ 757106 h 891532"/>
                <a:gd name="connsiteX14" fmla="*/ 1651660 w 2524614"/>
                <a:gd name="connsiteY14" fmla="*/ 775648 h 891532"/>
                <a:gd name="connsiteX15" fmla="*/ 1642390 w 2524614"/>
                <a:gd name="connsiteY15" fmla="*/ 664399 h 891532"/>
                <a:gd name="connsiteX16" fmla="*/ 1540416 w 2524614"/>
                <a:gd name="connsiteY16" fmla="*/ 553151 h 891532"/>
                <a:gd name="connsiteX17" fmla="*/ 1633119 w 2524614"/>
                <a:gd name="connsiteY17" fmla="*/ 451173 h 891532"/>
                <a:gd name="connsiteX18" fmla="*/ 1642390 w 2524614"/>
                <a:gd name="connsiteY18" fmla="*/ 302842 h 891532"/>
                <a:gd name="connsiteX19" fmla="*/ 1605308 w 2524614"/>
                <a:gd name="connsiteY19" fmla="*/ 228676 h 891532"/>
                <a:gd name="connsiteX20" fmla="*/ 1410632 w 2524614"/>
                <a:gd name="connsiteY20" fmla="*/ 265759 h 891532"/>
                <a:gd name="connsiteX21" fmla="*/ 1382821 w 2524614"/>
                <a:gd name="connsiteY21" fmla="*/ 321383 h 891532"/>
                <a:gd name="connsiteX22" fmla="*/ 1429173 w 2524614"/>
                <a:gd name="connsiteY22" fmla="*/ 432632 h 891532"/>
                <a:gd name="connsiteX23" fmla="*/ 1364280 w 2524614"/>
                <a:gd name="connsiteY23" fmla="*/ 543880 h 891532"/>
                <a:gd name="connsiteX24" fmla="*/ 1382821 w 2524614"/>
                <a:gd name="connsiteY24" fmla="*/ 645858 h 891532"/>
                <a:gd name="connsiteX25" fmla="*/ 1401362 w 2524614"/>
                <a:gd name="connsiteY25" fmla="*/ 738565 h 891532"/>
                <a:gd name="connsiteX26" fmla="*/ 947117 w 2524614"/>
                <a:gd name="connsiteY26" fmla="*/ 849813 h 891532"/>
                <a:gd name="connsiteX27" fmla="*/ 465061 w 2524614"/>
                <a:gd name="connsiteY27" fmla="*/ 868355 h 891532"/>
                <a:gd name="connsiteX28" fmla="*/ 149870 w 2524614"/>
                <a:gd name="connsiteY28" fmla="*/ 868355 h 891532"/>
                <a:gd name="connsiteX29" fmla="*/ 1545 w 2524614"/>
                <a:gd name="connsiteY29" fmla="*/ 729294 h 891532"/>
                <a:gd name="connsiteX30" fmla="*/ 159140 w 2524614"/>
                <a:gd name="connsiteY30" fmla="*/ 562422 h 891532"/>
                <a:gd name="connsiteX31" fmla="*/ 353817 w 2524614"/>
                <a:gd name="connsiteY31" fmla="*/ 441903 h 891532"/>
                <a:gd name="connsiteX32" fmla="*/ 539223 w 2524614"/>
                <a:gd name="connsiteY32" fmla="*/ 339925 h 891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24614" h="891532">
                  <a:moveTo>
                    <a:pt x="539223" y="339925"/>
                  </a:moveTo>
                  <a:cubicBezTo>
                    <a:pt x="616476" y="305932"/>
                    <a:pt x="726174" y="270394"/>
                    <a:pt x="817332" y="237947"/>
                  </a:cubicBezTo>
                  <a:cubicBezTo>
                    <a:pt x="908490" y="205500"/>
                    <a:pt x="1008918" y="169962"/>
                    <a:pt x="1086171" y="145240"/>
                  </a:cubicBezTo>
                  <a:cubicBezTo>
                    <a:pt x="1163424" y="120518"/>
                    <a:pt x="1212866" y="103522"/>
                    <a:pt x="1280848" y="89616"/>
                  </a:cubicBezTo>
                  <a:cubicBezTo>
                    <a:pt x="1348830" y="75710"/>
                    <a:pt x="1415268" y="74165"/>
                    <a:pt x="1494065" y="61804"/>
                  </a:cubicBezTo>
                  <a:cubicBezTo>
                    <a:pt x="1572862" y="49443"/>
                    <a:pt x="1671745" y="24721"/>
                    <a:pt x="1753633" y="15450"/>
                  </a:cubicBezTo>
                  <a:cubicBezTo>
                    <a:pt x="1835521" y="6179"/>
                    <a:pt x="1892688" y="0"/>
                    <a:pt x="1985391" y="6180"/>
                  </a:cubicBezTo>
                  <a:cubicBezTo>
                    <a:pt x="2078094" y="12360"/>
                    <a:pt x="2229509" y="24721"/>
                    <a:pt x="2309852" y="52533"/>
                  </a:cubicBezTo>
                  <a:cubicBezTo>
                    <a:pt x="2390195" y="80345"/>
                    <a:pt x="2431911" y="128244"/>
                    <a:pt x="2467447" y="173052"/>
                  </a:cubicBezTo>
                  <a:cubicBezTo>
                    <a:pt x="2502983" y="217860"/>
                    <a:pt x="2521524" y="264214"/>
                    <a:pt x="2523069" y="321383"/>
                  </a:cubicBezTo>
                  <a:cubicBezTo>
                    <a:pt x="2524614" y="378552"/>
                    <a:pt x="2504528" y="461989"/>
                    <a:pt x="2476717" y="516068"/>
                  </a:cubicBezTo>
                  <a:cubicBezTo>
                    <a:pt x="2448906" y="570147"/>
                    <a:pt x="2431910" y="611866"/>
                    <a:pt x="2356203" y="645858"/>
                  </a:cubicBezTo>
                  <a:cubicBezTo>
                    <a:pt x="2280496" y="679850"/>
                    <a:pt x="2110540" y="701482"/>
                    <a:pt x="2022472" y="720023"/>
                  </a:cubicBezTo>
                  <a:cubicBezTo>
                    <a:pt x="1934404" y="738564"/>
                    <a:pt x="1889598" y="747835"/>
                    <a:pt x="1827796" y="757106"/>
                  </a:cubicBezTo>
                  <a:cubicBezTo>
                    <a:pt x="1765994" y="766377"/>
                    <a:pt x="1682561" y="791099"/>
                    <a:pt x="1651660" y="775648"/>
                  </a:cubicBezTo>
                  <a:cubicBezTo>
                    <a:pt x="1620759" y="760197"/>
                    <a:pt x="1660931" y="701482"/>
                    <a:pt x="1642390" y="664399"/>
                  </a:cubicBezTo>
                  <a:cubicBezTo>
                    <a:pt x="1623849" y="627316"/>
                    <a:pt x="1541961" y="588689"/>
                    <a:pt x="1540416" y="553151"/>
                  </a:cubicBezTo>
                  <a:cubicBezTo>
                    <a:pt x="1538871" y="517613"/>
                    <a:pt x="1616123" y="492891"/>
                    <a:pt x="1633119" y="451173"/>
                  </a:cubicBezTo>
                  <a:cubicBezTo>
                    <a:pt x="1650115" y="409455"/>
                    <a:pt x="1647025" y="339925"/>
                    <a:pt x="1642390" y="302842"/>
                  </a:cubicBezTo>
                  <a:cubicBezTo>
                    <a:pt x="1637755" y="265759"/>
                    <a:pt x="1643934" y="234856"/>
                    <a:pt x="1605308" y="228676"/>
                  </a:cubicBezTo>
                  <a:cubicBezTo>
                    <a:pt x="1566682" y="222496"/>
                    <a:pt x="1447713" y="250308"/>
                    <a:pt x="1410632" y="265759"/>
                  </a:cubicBezTo>
                  <a:cubicBezTo>
                    <a:pt x="1373551" y="281210"/>
                    <a:pt x="1379731" y="293571"/>
                    <a:pt x="1382821" y="321383"/>
                  </a:cubicBezTo>
                  <a:cubicBezTo>
                    <a:pt x="1385911" y="349195"/>
                    <a:pt x="1432263" y="395549"/>
                    <a:pt x="1429173" y="432632"/>
                  </a:cubicBezTo>
                  <a:cubicBezTo>
                    <a:pt x="1426083" y="469715"/>
                    <a:pt x="1372005" y="508342"/>
                    <a:pt x="1364280" y="543880"/>
                  </a:cubicBezTo>
                  <a:cubicBezTo>
                    <a:pt x="1356555" y="579418"/>
                    <a:pt x="1376641" y="613411"/>
                    <a:pt x="1382821" y="645858"/>
                  </a:cubicBezTo>
                  <a:cubicBezTo>
                    <a:pt x="1389001" y="678305"/>
                    <a:pt x="1473979" y="704573"/>
                    <a:pt x="1401362" y="738565"/>
                  </a:cubicBezTo>
                  <a:cubicBezTo>
                    <a:pt x="1328745" y="772558"/>
                    <a:pt x="1103167" y="828181"/>
                    <a:pt x="947117" y="849813"/>
                  </a:cubicBezTo>
                  <a:cubicBezTo>
                    <a:pt x="791067" y="871445"/>
                    <a:pt x="597935" y="865265"/>
                    <a:pt x="465061" y="868355"/>
                  </a:cubicBezTo>
                  <a:cubicBezTo>
                    <a:pt x="332187" y="871445"/>
                    <a:pt x="227123" y="891532"/>
                    <a:pt x="149870" y="868355"/>
                  </a:cubicBezTo>
                  <a:cubicBezTo>
                    <a:pt x="72617" y="845178"/>
                    <a:pt x="0" y="780283"/>
                    <a:pt x="1545" y="729294"/>
                  </a:cubicBezTo>
                  <a:cubicBezTo>
                    <a:pt x="3090" y="678305"/>
                    <a:pt x="100428" y="610320"/>
                    <a:pt x="159140" y="562422"/>
                  </a:cubicBezTo>
                  <a:cubicBezTo>
                    <a:pt x="217852" y="514524"/>
                    <a:pt x="293560" y="475896"/>
                    <a:pt x="353817" y="441903"/>
                  </a:cubicBezTo>
                  <a:cubicBezTo>
                    <a:pt x="414074" y="407910"/>
                    <a:pt x="461970" y="373918"/>
                    <a:pt x="539223" y="339925"/>
                  </a:cubicBezTo>
                  <a:close/>
                </a:path>
              </a:pathLst>
            </a:custGeom>
            <a:scene3d>
              <a:camera prst="obliqueBottomLeft">
                <a:rot lat="0" lon="0" rev="0"/>
              </a:camera>
              <a:lightRig rig="threePt" dir="t"/>
            </a:scene3d>
            <a:sp3d>
              <a:bevelT w="1016000" h="1016000"/>
              <a:bevelB w="1016000" h="1016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3232156" y="3662285"/>
              <a:ext cx="3373711" cy="1861315"/>
            </a:xfrm>
            <a:custGeom>
              <a:avLst/>
              <a:gdLst>
                <a:gd name="connsiteX0" fmla="*/ 3295594 w 3374392"/>
                <a:gd name="connsiteY0" fmla="*/ 1773794 h 1861866"/>
                <a:gd name="connsiteX1" fmla="*/ 2841349 w 3374392"/>
                <a:gd name="connsiteY1" fmla="*/ 1783065 h 1861866"/>
                <a:gd name="connsiteX2" fmla="*/ 2266590 w 3374392"/>
                <a:gd name="connsiteY2" fmla="*/ 1773794 h 1861866"/>
                <a:gd name="connsiteX3" fmla="*/ 1515695 w 3374392"/>
                <a:gd name="connsiteY3" fmla="*/ 1783065 h 1861866"/>
                <a:gd name="connsiteX4" fmla="*/ 913125 w 3374392"/>
                <a:gd name="connsiteY4" fmla="*/ 1783065 h 1861866"/>
                <a:gd name="connsiteX5" fmla="*/ 542313 w 3374392"/>
                <a:gd name="connsiteY5" fmla="*/ 1783065 h 1861866"/>
                <a:gd name="connsiteX6" fmla="*/ 329096 w 3374392"/>
                <a:gd name="connsiteY6" fmla="*/ 1783065 h 1861866"/>
                <a:gd name="connsiteX7" fmla="*/ 273474 w 3374392"/>
                <a:gd name="connsiteY7" fmla="*/ 1783065 h 1861866"/>
                <a:gd name="connsiteX8" fmla="*/ 143690 w 3374392"/>
                <a:gd name="connsiteY8" fmla="*/ 1690358 h 1861866"/>
                <a:gd name="connsiteX9" fmla="*/ 69527 w 3374392"/>
                <a:gd name="connsiteY9" fmla="*/ 1597651 h 1861866"/>
                <a:gd name="connsiteX10" fmla="*/ 4635 w 3374392"/>
                <a:gd name="connsiteY10" fmla="*/ 1495673 h 1861866"/>
                <a:gd name="connsiteX11" fmla="*/ 50987 w 3374392"/>
                <a:gd name="connsiteY11" fmla="*/ 1356612 h 1861866"/>
                <a:gd name="connsiteX12" fmla="*/ 310555 w 3374392"/>
                <a:gd name="connsiteY12" fmla="*/ 1152657 h 1861866"/>
                <a:gd name="connsiteX13" fmla="*/ 440340 w 3374392"/>
                <a:gd name="connsiteY13" fmla="*/ 1115574 h 1861866"/>
                <a:gd name="connsiteX14" fmla="*/ 403258 w 3374392"/>
                <a:gd name="connsiteY14" fmla="*/ 1217552 h 1861866"/>
                <a:gd name="connsiteX15" fmla="*/ 458880 w 3374392"/>
                <a:gd name="connsiteY15" fmla="*/ 1319530 h 1861866"/>
                <a:gd name="connsiteX16" fmla="*/ 403258 w 3374392"/>
                <a:gd name="connsiteY16" fmla="*/ 1393695 h 1861866"/>
                <a:gd name="connsiteX17" fmla="*/ 542313 w 3374392"/>
                <a:gd name="connsiteY17" fmla="*/ 1523485 h 1861866"/>
                <a:gd name="connsiteX18" fmla="*/ 523772 w 3374392"/>
                <a:gd name="connsiteY18" fmla="*/ 1606921 h 1861866"/>
                <a:gd name="connsiteX19" fmla="*/ 662827 w 3374392"/>
                <a:gd name="connsiteY19" fmla="*/ 1606921 h 1861866"/>
                <a:gd name="connsiteX20" fmla="*/ 681368 w 3374392"/>
                <a:gd name="connsiteY20" fmla="*/ 1477132 h 1861866"/>
                <a:gd name="connsiteX21" fmla="*/ 625746 w 3374392"/>
                <a:gd name="connsiteY21" fmla="*/ 1384425 h 1861866"/>
                <a:gd name="connsiteX22" fmla="*/ 672097 w 3374392"/>
                <a:gd name="connsiteY22" fmla="*/ 1319530 h 1861866"/>
                <a:gd name="connsiteX23" fmla="*/ 635016 w 3374392"/>
                <a:gd name="connsiteY23" fmla="*/ 1245364 h 1861866"/>
                <a:gd name="connsiteX24" fmla="*/ 690638 w 3374392"/>
                <a:gd name="connsiteY24" fmla="*/ 1134116 h 1861866"/>
                <a:gd name="connsiteX25" fmla="*/ 838963 w 3374392"/>
                <a:gd name="connsiteY25" fmla="*/ 1217552 h 1861866"/>
                <a:gd name="connsiteX26" fmla="*/ 950206 w 3374392"/>
                <a:gd name="connsiteY26" fmla="*/ 1365883 h 1861866"/>
                <a:gd name="connsiteX27" fmla="*/ 1422992 w 3374392"/>
                <a:gd name="connsiteY27" fmla="*/ 1542026 h 1861866"/>
                <a:gd name="connsiteX28" fmla="*/ 1812345 w 3374392"/>
                <a:gd name="connsiteY28" fmla="*/ 1579109 h 1861866"/>
                <a:gd name="connsiteX29" fmla="*/ 2248050 w 3374392"/>
                <a:gd name="connsiteY29" fmla="*/ 1532756 h 1861866"/>
                <a:gd name="connsiteX30" fmla="*/ 2618862 w 3374392"/>
                <a:gd name="connsiteY30" fmla="*/ 1412237 h 1861866"/>
                <a:gd name="connsiteX31" fmla="*/ 2748646 w 3374392"/>
                <a:gd name="connsiteY31" fmla="*/ 1041409 h 1861866"/>
                <a:gd name="connsiteX32" fmla="*/ 2702295 w 3374392"/>
                <a:gd name="connsiteY32" fmla="*/ 874536 h 1861866"/>
                <a:gd name="connsiteX33" fmla="*/ 2896971 w 3374392"/>
                <a:gd name="connsiteY33" fmla="*/ 244129 h 1861866"/>
                <a:gd name="connsiteX34" fmla="*/ 3119459 w 3374392"/>
                <a:gd name="connsiteY34" fmla="*/ 123609 h 1861866"/>
                <a:gd name="connsiteX35" fmla="*/ 3295594 w 3374392"/>
                <a:gd name="connsiteY35" fmla="*/ 77256 h 1861866"/>
                <a:gd name="connsiteX36" fmla="*/ 3277054 w 3374392"/>
                <a:gd name="connsiteY36" fmla="*/ 587144 h 1861866"/>
                <a:gd name="connsiteX37" fmla="*/ 3314135 w 3374392"/>
                <a:gd name="connsiteY37" fmla="*/ 1254635 h 1861866"/>
                <a:gd name="connsiteX38" fmla="*/ 3295594 w 3374392"/>
                <a:gd name="connsiteY38" fmla="*/ 1773794 h 1861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374392" h="1861866">
                  <a:moveTo>
                    <a:pt x="3295594" y="1773794"/>
                  </a:moveTo>
                  <a:cubicBezTo>
                    <a:pt x="3216796" y="1861866"/>
                    <a:pt x="3012850" y="1783065"/>
                    <a:pt x="2841349" y="1783065"/>
                  </a:cubicBezTo>
                  <a:cubicBezTo>
                    <a:pt x="2669848" y="1783065"/>
                    <a:pt x="2487532" y="1773794"/>
                    <a:pt x="2266590" y="1773794"/>
                  </a:cubicBezTo>
                  <a:cubicBezTo>
                    <a:pt x="2045648" y="1773794"/>
                    <a:pt x="1515695" y="1783065"/>
                    <a:pt x="1515695" y="1783065"/>
                  </a:cubicBezTo>
                  <a:lnTo>
                    <a:pt x="913125" y="1783065"/>
                  </a:lnTo>
                  <a:lnTo>
                    <a:pt x="542313" y="1783065"/>
                  </a:lnTo>
                  <a:lnTo>
                    <a:pt x="329096" y="1783065"/>
                  </a:lnTo>
                  <a:cubicBezTo>
                    <a:pt x="284290" y="1783065"/>
                    <a:pt x="304375" y="1798516"/>
                    <a:pt x="273474" y="1783065"/>
                  </a:cubicBezTo>
                  <a:cubicBezTo>
                    <a:pt x="242573" y="1767614"/>
                    <a:pt x="177681" y="1721260"/>
                    <a:pt x="143690" y="1690358"/>
                  </a:cubicBezTo>
                  <a:cubicBezTo>
                    <a:pt x="109699" y="1659456"/>
                    <a:pt x="92703" y="1630099"/>
                    <a:pt x="69527" y="1597651"/>
                  </a:cubicBezTo>
                  <a:cubicBezTo>
                    <a:pt x="46351" y="1565203"/>
                    <a:pt x="7725" y="1535846"/>
                    <a:pt x="4635" y="1495673"/>
                  </a:cubicBezTo>
                  <a:cubicBezTo>
                    <a:pt x="1545" y="1455500"/>
                    <a:pt x="0" y="1413781"/>
                    <a:pt x="50987" y="1356612"/>
                  </a:cubicBezTo>
                  <a:cubicBezTo>
                    <a:pt x="101974" y="1299443"/>
                    <a:pt x="245663" y="1192830"/>
                    <a:pt x="310555" y="1152657"/>
                  </a:cubicBezTo>
                  <a:cubicBezTo>
                    <a:pt x="375447" y="1112484"/>
                    <a:pt x="424890" y="1104758"/>
                    <a:pt x="440340" y="1115574"/>
                  </a:cubicBezTo>
                  <a:cubicBezTo>
                    <a:pt x="455791" y="1126390"/>
                    <a:pt x="400168" y="1183559"/>
                    <a:pt x="403258" y="1217552"/>
                  </a:cubicBezTo>
                  <a:cubicBezTo>
                    <a:pt x="406348" y="1251545"/>
                    <a:pt x="458880" y="1290173"/>
                    <a:pt x="458880" y="1319530"/>
                  </a:cubicBezTo>
                  <a:cubicBezTo>
                    <a:pt x="458880" y="1348887"/>
                    <a:pt x="389353" y="1359703"/>
                    <a:pt x="403258" y="1393695"/>
                  </a:cubicBezTo>
                  <a:cubicBezTo>
                    <a:pt x="417163" y="1427687"/>
                    <a:pt x="522227" y="1487948"/>
                    <a:pt x="542313" y="1523485"/>
                  </a:cubicBezTo>
                  <a:cubicBezTo>
                    <a:pt x="562399" y="1559022"/>
                    <a:pt x="503686" y="1593015"/>
                    <a:pt x="523772" y="1606921"/>
                  </a:cubicBezTo>
                  <a:cubicBezTo>
                    <a:pt x="543858" y="1620827"/>
                    <a:pt x="636561" y="1628553"/>
                    <a:pt x="662827" y="1606921"/>
                  </a:cubicBezTo>
                  <a:cubicBezTo>
                    <a:pt x="689093" y="1585290"/>
                    <a:pt x="687548" y="1514215"/>
                    <a:pt x="681368" y="1477132"/>
                  </a:cubicBezTo>
                  <a:cubicBezTo>
                    <a:pt x="675188" y="1440049"/>
                    <a:pt x="627291" y="1410692"/>
                    <a:pt x="625746" y="1384425"/>
                  </a:cubicBezTo>
                  <a:cubicBezTo>
                    <a:pt x="624201" y="1358158"/>
                    <a:pt x="670552" y="1342707"/>
                    <a:pt x="672097" y="1319530"/>
                  </a:cubicBezTo>
                  <a:cubicBezTo>
                    <a:pt x="673642" y="1296353"/>
                    <a:pt x="631926" y="1276266"/>
                    <a:pt x="635016" y="1245364"/>
                  </a:cubicBezTo>
                  <a:cubicBezTo>
                    <a:pt x="638106" y="1214462"/>
                    <a:pt x="656647" y="1138751"/>
                    <a:pt x="690638" y="1134116"/>
                  </a:cubicBezTo>
                  <a:cubicBezTo>
                    <a:pt x="724629" y="1129481"/>
                    <a:pt x="795702" y="1178924"/>
                    <a:pt x="838963" y="1217552"/>
                  </a:cubicBezTo>
                  <a:cubicBezTo>
                    <a:pt x="882224" y="1256180"/>
                    <a:pt x="852868" y="1311804"/>
                    <a:pt x="950206" y="1365883"/>
                  </a:cubicBezTo>
                  <a:cubicBezTo>
                    <a:pt x="1047544" y="1419962"/>
                    <a:pt x="1279302" y="1506488"/>
                    <a:pt x="1422992" y="1542026"/>
                  </a:cubicBezTo>
                  <a:cubicBezTo>
                    <a:pt x="1566682" y="1577564"/>
                    <a:pt x="1674835" y="1580654"/>
                    <a:pt x="1812345" y="1579109"/>
                  </a:cubicBezTo>
                  <a:cubicBezTo>
                    <a:pt x="1949855" y="1577564"/>
                    <a:pt x="2113631" y="1560568"/>
                    <a:pt x="2248050" y="1532756"/>
                  </a:cubicBezTo>
                  <a:cubicBezTo>
                    <a:pt x="2382469" y="1504944"/>
                    <a:pt x="2535429" y="1494128"/>
                    <a:pt x="2618862" y="1412237"/>
                  </a:cubicBezTo>
                  <a:cubicBezTo>
                    <a:pt x="2702295" y="1330346"/>
                    <a:pt x="2734741" y="1131026"/>
                    <a:pt x="2748646" y="1041409"/>
                  </a:cubicBezTo>
                  <a:cubicBezTo>
                    <a:pt x="2762551" y="951792"/>
                    <a:pt x="2677574" y="1007416"/>
                    <a:pt x="2702295" y="874536"/>
                  </a:cubicBezTo>
                  <a:cubicBezTo>
                    <a:pt x="2727016" y="741656"/>
                    <a:pt x="2827444" y="369284"/>
                    <a:pt x="2896971" y="244129"/>
                  </a:cubicBezTo>
                  <a:cubicBezTo>
                    <a:pt x="2966498" y="118975"/>
                    <a:pt x="3053022" y="151421"/>
                    <a:pt x="3119459" y="123609"/>
                  </a:cubicBezTo>
                  <a:cubicBezTo>
                    <a:pt x="3185896" y="95797"/>
                    <a:pt x="3269328" y="0"/>
                    <a:pt x="3295594" y="77256"/>
                  </a:cubicBezTo>
                  <a:cubicBezTo>
                    <a:pt x="3321860" y="154512"/>
                    <a:pt x="3273964" y="390914"/>
                    <a:pt x="3277054" y="587144"/>
                  </a:cubicBezTo>
                  <a:cubicBezTo>
                    <a:pt x="3280144" y="783374"/>
                    <a:pt x="3311045" y="1053770"/>
                    <a:pt x="3314135" y="1254635"/>
                  </a:cubicBezTo>
                  <a:cubicBezTo>
                    <a:pt x="3317225" y="1455500"/>
                    <a:pt x="3374392" y="1685722"/>
                    <a:pt x="3295594" y="1773794"/>
                  </a:cubicBezTo>
                  <a:close/>
                </a:path>
              </a:pathLst>
            </a:custGeom>
            <a:scene3d>
              <a:camera prst="obliqueBottomLeft">
                <a:rot lat="0" lon="0" rev="0"/>
              </a:camera>
              <a:lightRig rig="threePt" dir="t"/>
            </a:scene3d>
            <a:sp3d>
              <a:bevelT w="1016000" h="1016000"/>
              <a:bevelB w="1016000" h="1016000" prst="cross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4404613" y="3640660"/>
              <a:ext cx="1223433" cy="89589"/>
            </a:xfrm>
            <a:custGeom>
              <a:avLst/>
              <a:gdLst>
                <a:gd name="connsiteX0" fmla="*/ 0 w 1223680"/>
                <a:gd name="connsiteY0" fmla="*/ 52533 h 89616"/>
                <a:gd name="connsiteX1" fmla="*/ 343001 w 1223680"/>
                <a:gd name="connsiteY1" fmla="*/ 24721 h 89616"/>
                <a:gd name="connsiteX2" fmla="*/ 686003 w 1223680"/>
                <a:gd name="connsiteY2" fmla="*/ 6180 h 89616"/>
                <a:gd name="connsiteX3" fmla="*/ 1047545 w 1223680"/>
                <a:gd name="connsiteY3" fmla="*/ 61804 h 89616"/>
                <a:gd name="connsiteX4" fmla="*/ 1223680 w 1223680"/>
                <a:gd name="connsiteY4" fmla="*/ 89616 h 89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680" h="89616">
                  <a:moveTo>
                    <a:pt x="0" y="52533"/>
                  </a:moveTo>
                  <a:lnTo>
                    <a:pt x="343001" y="24721"/>
                  </a:lnTo>
                  <a:cubicBezTo>
                    <a:pt x="457335" y="16996"/>
                    <a:pt x="568579" y="0"/>
                    <a:pt x="686003" y="6180"/>
                  </a:cubicBezTo>
                  <a:cubicBezTo>
                    <a:pt x="803427" y="12360"/>
                    <a:pt x="1047545" y="61804"/>
                    <a:pt x="1047545" y="61804"/>
                  </a:cubicBezTo>
                  <a:lnTo>
                    <a:pt x="1223680" y="89616"/>
                  </a:lnTo>
                </a:path>
              </a:pathLst>
            </a:custGeom>
            <a:ln>
              <a:solidFill>
                <a:srgbClr val="FFFF00"/>
              </a:solidFill>
              <a:tailEnd type="triangle"/>
            </a:ln>
            <a:scene3d>
              <a:camera prst="obliqueBottomLef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5414872" y="4017557"/>
              <a:ext cx="389274" cy="509737"/>
            </a:xfrm>
            <a:custGeom>
              <a:avLst/>
              <a:gdLst>
                <a:gd name="connsiteX0" fmla="*/ 389353 w 389353"/>
                <a:gd name="connsiteY0" fmla="*/ 0 h 509888"/>
                <a:gd name="connsiteX1" fmla="*/ 333731 w 389353"/>
                <a:gd name="connsiteY1" fmla="*/ 222497 h 509888"/>
                <a:gd name="connsiteX2" fmla="*/ 185407 w 389353"/>
                <a:gd name="connsiteY2" fmla="*/ 435723 h 509888"/>
                <a:gd name="connsiteX3" fmla="*/ 0 w 389353"/>
                <a:gd name="connsiteY3" fmla="*/ 509888 h 50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9353" h="509888">
                  <a:moveTo>
                    <a:pt x="389353" y="0"/>
                  </a:moveTo>
                  <a:cubicBezTo>
                    <a:pt x="378537" y="74938"/>
                    <a:pt x="367722" y="149877"/>
                    <a:pt x="333731" y="222497"/>
                  </a:cubicBezTo>
                  <a:cubicBezTo>
                    <a:pt x="299740" y="295118"/>
                    <a:pt x="241029" y="387825"/>
                    <a:pt x="185407" y="435723"/>
                  </a:cubicBezTo>
                  <a:cubicBezTo>
                    <a:pt x="129785" y="483621"/>
                    <a:pt x="0" y="509888"/>
                    <a:pt x="0" y="509888"/>
                  </a:cubicBezTo>
                </a:path>
              </a:pathLst>
            </a:custGeom>
            <a:ln>
              <a:solidFill>
                <a:srgbClr val="FFFF00"/>
              </a:solidFill>
              <a:tailEnd type="triangle"/>
            </a:ln>
            <a:scene3d>
              <a:camera prst="obliqueBottomLef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4172902" y="4666314"/>
              <a:ext cx="1564822" cy="509737"/>
            </a:xfrm>
            <a:custGeom>
              <a:avLst/>
              <a:gdLst>
                <a:gd name="connsiteX0" fmla="*/ 0 w 1565138"/>
                <a:gd name="connsiteY0" fmla="*/ 194685 h 509888"/>
                <a:gd name="connsiteX1" fmla="*/ 296650 w 1565138"/>
                <a:gd name="connsiteY1" fmla="*/ 380099 h 509888"/>
                <a:gd name="connsiteX2" fmla="*/ 704544 w 1565138"/>
                <a:gd name="connsiteY2" fmla="*/ 491347 h 509888"/>
                <a:gd name="connsiteX3" fmla="*/ 1121707 w 1565138"/>
                <a:gd name="connsiteY3" fmla="*/ 491347 h 509888"/>
                <a:gd name="connsiteX4" fmla="*/ 1399817 w 1565138"/>
                <a:gd name="connsiteY4" fmla="*/ 435723 h 509888"/>
                <a:gd name="connsiteX5" fmla="*/ 1548142 w 1565138"/>
                <a:gd name="connsiteY5" fmla="*/ 222497 h 509888"/>
                <a:gd name="connsiteX6" fmla="*/ 1501790 w 1565138"/>
                <a:gd name="connsiteY6" fmla="*/ 0 h 50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65138" h="509888">
                  <a:moveTo>
                    <a:pt x="0" y="194685"/>
                  </a:moveTo>
                  <a:cubicBezTo>
                    <a:pt x="89613" y="262670"/>
                    <a:pt x="179226" y="330655"/>
                    <a:pt x="296650" y="380099"/>
                  </a:cubicBezTo>
                  <a:cubicBezTo>
                    <a:pt x="414074" y="429543"/>
                    <a:pt x="567035" y="472806"/>
                    <a:pt x="704544" y="491347"/>
                  </a:cubicBezTo>
                  <a:cubicBezTo>
                    <a:pt x="842054" y="509888"/>
                    <a:pt x="1005828" y="500618"/>
                    <a:pt x="1121707" y="491347"/>
                  </a:cubicBezTo>
                  <a:cubicBezTo>
                    <a:pt x="1237586" y="482076"/>
                    <a:pt x="1328745" y="480531"/>
                    <a:pt x="1399817" y="435723"/>
                  </a:cubicBezTo>
                  <a:cubicBezTo>
                    <a:pt x="1470889" y="390915"/>
                    <a:pt x="1531147" y="295118"/>
                    <a:pt x="1548142" y="222497"/>
                  </a:cubicBezTo>
                  <a:cubicBezTo>
                    <a:pt x="1565138" y="149877"/>
                    <a:pt x="1501790" y="0"/>
                    <a:pt x="1501790" y="0"/>
                  </a:cubicBezTo>
                </a:path>
              </a:pathLst>
            </a:custGeom>
            <a:ln>
              <a:solidFill>
                <a:srgbClr val="FFFF00"/>
              </a:solidFill>
              <a:tailEnd type="triangle"/>
            </a:ln>
            <a:scene3d>
              <a:camera prst="obliqueBottomLef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2955647" y="4249255"/>
              <a:ext cx="1560188" cy="488113"/>
            </a:xfrm>
            <a:custGeom>
              <a:avLst/>
              <a:gdLst>
                <a:gd name="connsiteX0" fmla="*/ 1560503 w 1560503"/>
                <a:gd name="connsiteY0" fmla="*/ 352287 h 488257"/>
                <a:gd name="connsiteX1" fmla="*/ 995014 w 1560503"/>
                <a:gd name="connsiteY1" fmla="*/ 417182 h 488257"/>
                <a:gd name="connsiteX2" fmla="*/ 448066 w 1560503"/>
                <a:gd name="connsiteY2" fmla="*/ 482077 h 488257"/>
                <a:gd name="connsiteX3" fmla="*/ 49442 w 1560503"/>
                <a:gd name="connsiteY3" fmla="*/ 407911 h 488257"/>
                <a:gd name="connsiteX4" fmla="*/ 151416 w 1560503"/>
                <a:gd name="connsiteY4" fmla="*/ 0 h 48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0503" h="488257">
                  <a:moveTo>
                    <a:pt x="1560503" y="352287"/>
                  </a:moveTo>
                  <a:lnTo>
                    <a:pt x="995014" y="417182"/>
                  </a:lnTo>
                  <a:cubicBezTo>
                    <a:pt x="809608" y="438814"/>
                    <a:pt x="605661" y="483622"/>
                    <a:pt x="448066" y="482077"/>
                  </a:cubicBezTo>
                  <a:cubicBezTo>
                    <a:pt x="290471" y="480532"/>
                    <a:pt x="98884" y="488257"/>
                    <a:pt x="49442" y="407911"/>
                  </a:cubicBezTo>
                  <a:cubicBezTo>
                    <a:pt x="0" y="327565"/>
                    <a:pt x="151416" y="0"/>
                    <a:pt x="151416" y="0"/>
                  </a:cubicBezTo>
                </a:path>
              </a:pathLst>
            </a:custGeom>
            <a:ln>
              <a:solidFill>
                <a:srgbClr val="FFFF00"/>
              </a:solidFill>
              <a:tailEnd type="triangle"/>
            </a:ln>
            <a:scene3d>
              <a:camera prst="obliqueBottomLef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3076137" y="4833136"/>
              <a:ext cx="206996" cy="472666"/>
            </a:xfrm>
            <a:custGeom>
              <a:avLst/>
              <a:gdLst>
                <a:gd name="connsiteX0" fmla="*/ 207038 w 207038"/>
                <a:gd name="connsiteY0" fmla="*/ 0 h 472806"/>
                <a:gd name="connsiteX1" fmla="*/ 21631 w 207038"/>
                <a:gd name="connsiteY1" fmla="*/ 231768 h 472806"/>
                <a:gd name="connsiteX2" fmla="*/ 77253 w 207038"/>
                <a:gd name="connsiteY2" fmla="*/ 472806 h 472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038" h="472806">
                  <a:moveTo>
                    <a:pt x="207038" y="0"/>
                  </a:moveTo>
                  <a:cubicBezTo>
                    <a:pt x="125150" y="76483"/>
                    <a:pt x="43262" y="152967"/>
                    <a:pt x="21631" y="231768"/>
                  </a:cubicBezTo>
                  <a:cubicBezTo>
                    <a:pt x="0" y="310569"/>
                    <a:pt x="77253" y="472806"/>
                    <a:pt x="77253" y="472806"/>
                  </a:cubicBezTo>
                </a:path>
              </a:pathLst>
            </a:custGeom>
            <a:ln>
              <a:solidFill>
                <a:srgbClr val="FFFF00"/>
              </a:solidFill>
              <a:tailEnd type="triangle"/>
            </a:ln>
            <a:scene3d>
              <a:camera prst="obliqueBottomLef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4299572" y="4601438"/>
              <a:ext cx="1311483" cy="463397"/>
            </a:xfrm>
            <a:custGeom>
              <a:avLst/>
              <a:gdLst>
                <a:gd name="connsiteX0" fmla="*/ 46352 w 1311748"/>
                <a:gd name="connsiteY0" fmla="*/ 61804 h 463534"/>
                <a:gd name="connsiteX1" fmla="*/ 352272 w 1311748"/>
                <a:gd name="connsiteY1" fmla="*/ 61804 h 463534"/>
                <a:gd name="connsiteX2" fmla="*/ 825057 w 1311748"/>
                <a:gd name="connsiteY2" fmla="*/ 6180 h 463534"/>
                <a:gd name="connsiteX3" fmla="*/ 1001193 w 1311748"/>
                <a:gd name="connsiteY3" fmla="*/ 24721 h 463534"/>
                <a:gd name="connsiteX4" fmla="*/ 1195870 w 1311748"/>
                <a:gd name="connsiteY4" fmla="*/ 43263 h 463534"/>
                <a:gd name="connsiteX5" fmla="*/ 1307113 w 1311748"/>
                <a:gd name="connsiteY5" fmla="*/ 219406 h 463534"/>
                <a:gd name="connsiteX6" fmla="*/ 1223681 w 1311748"/>
                <a:gd name="connsiteY6" fmla="*/ 414091 h 463534"/>
                <a:gd name="connsiteX7" fmla="*/ 871409 w 1311748"/>
                <a:gd name="connsiteY7" fmla="*/ 460444 h 463534"/>
                <a:gd name="connsiteX8" fmla="*/ 584029 w 1311748"/>
                <a:gd name="connsiteY8" fmla="*/ 432632 h 463534"/>
                <a:gd name="connsiteX9" fmla="*/ 268839 w 1311748"/>
                <a:gd name="connsiteY9" fmla="*/ 321384 h 463534"/>
                <a:gd name="connsiteX10" fmla="*/ 120514 w 1311748"/>
                <a:gd name="connsiteY10" fmla="*/ 237947 h 463534"/>
                <a:gd name="connsiteX11" fmla="*/ 9270 w 1311748"/>
                <a:gd name="connsiteY11" fmla="*/ 98887 h 463534"/>
                <a:gd name="connsiteX12" fmla="*/ 176136 w 1311748"/>
                <a:gd name="connsiteY12" fmla="*/ 71075 h 463534"/>
                <a:gd name="connsiteX13" fmla="*/ 333731 w 1311748"/>
                <a:gd name="connsiteY13" fmla="*/ 71075 h 46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1748" h="463534">
                  <a:moveTo>
                    <a:pt x="46352" y="61804"/>
                  </a:moveTo>
                  <a:cubicBezTo>
                    <a:pt x="134420" y="66439"/>
                    <a:pt x="222488" y="71075"/>
                    <a:pt x="352272" y="61804"/>
                  </a:cubicBezTo>
                  <a:cubicBezTo>
                    <a:pt x="482056" y="52533"/>
                    <a:pt x="716904" y="12361"/>
                    <a:pt x="825057" y="6180"/>
                  </a:cubicBezTo>
                  <a:cubicBezTo>
                    <a:pt x="933211" y="0"/>
                    <a:pt x="1001193" y="24721"/>
                    <a:pt x="1001193" y="24721"/>
                  </a:cubicBezTo>
                  <a:lnTo>
                    <a:pt x="1195870" y="43263"/>
                  </a:lnTo>
                  <a:cubicBezTo>
                    <a:pt x="1246857" y="75711"/>
                    <a:pt x="1302478" y="157601"/>
                    <a:pt x="1307113" y="219406"/>
                  </a:cubicBezTo>
                  <a:cubicBezTo>
                    <a:pt x="1311748" y="281211"/>
                    <a:pt x="1296298" y="373918"/>
                    <a:pt x="1223681" y="414091"/>
                  </a:cubicBezTo>
                  <a:cubicBezTo>
                    <a:pt x="1151064" y="454264"/>
                    <a:pt x="978018" y="457354"/>
                    <a:pt x="871409" y="460444"/>
                  </a:cubicBezTo>
                  <a:cubicBezTo>
                    <a:pt x="764800" y="463534"/>
                    <a:pt x="684457" y="455809"/>
                    <a:pt x="584029" y="432632"/>
                  </a:cubicBezTo>
                  <a:cubicBezTo>
                    <a:pt x="483601" y="409455"/>
                    <a:pt x="346091" y="353831"/>
                    <a:pt x="268839" y="321384"/>
                  </a:cubicBezTo>
                  <a:cubicBezTo>
                    <a:pt x="191587" y="288937"/>
                    <a:pt x="163776" y="275030"/>
                    <a:pt x="120514" y="237947"/>
                  </a:cubicBezTo>
                  <a:cubicBezTo>
                    <a:pt x="77253" y="200864"/>
                    <a:pt x="0" y="126699"/>
                    <a:pt x="9270" y="98887"/>
                  </a:cubicBezTo>
                  <a:cubicBezTo>
                    <a:pt x="18540" y="71075"/>
                    <a:pt x="122059" y="75710"/>
                    <a:pt x="176136" y="71075"/>
                  </a:cubicBezTo>
                  <a:cubicBezTo>
                    <a:pt x="230213" y="66440"/>
                    <a:pt x="333731" y="71075"/>
                    <a:pt x="333731" y="7107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scene3d>
              <a:camera prst="obliqueBottomLef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</a:endParaRPr>
            </a:p>
          </p:txBody>
        </p:sp>
        <p:sp>
          <p:nvSpPr>
            <p:cNvPr id="81" name="Freeform 80"/>
            <p:cNvSpPr>
              <a:spLocks noChangeArrowheads="1"/>
            </p:cNvSpPr>
            <p:nvPr/>
          </p:nvSpPr>
          <p:spPr bwMode="auto">
            <a:xfrm>
              <a:off x="1808163" y="3743325"/>
              <a:ext cx="2076450" cy="593725"/>
            </a:xfrm>
            <a:custGeom>
              <a:avLst/>
              <a:gdLst>
                <a:gd name="T0" fmla="*/ 0 w 2076549"/>
                <a:gd name="T1" fmla="*/ 94088 h 594870"/>
                <a:gd name="T2" fmla="*/ 398663 w 2076549"/>
                <a:gd name="T3" fmla="*/ 29306 h 594870"/>
                <a:gd name="T4" fmla="*/ 1131091 w 2076549"/>
                <a:gd name="T5" fmla="*/ 47816 h 594870"/>
                <a:gd name="T6" fmla="*/ 1789348 w 2076549"/>
                <a:gd name="T7" fmla="*/ 316197 h 594870"/>
                <a:gd name="T8" fmla="*/ 2076757 w 2076549"/>
                <a:gd name="T9" fmla="*/ 593833 h 5948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6549"/>
                <a:gd name="T16" fmla="*/ 0 h 594870"/>
                <a:gd name="T17" fmla="*/ 2076549 w 2076549"/>
                <a:gd name="T18" fmla="*/ 594870 h 5948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6549" h="594870">
                  <a:moveTo>
                    <a:pt x="0" y="94252"/>
                  </a:moveTo>
                  <a:cubicBezTo>
                    <a:pt x="105063" y="65667"/>
                    <a:pt x="210127" y="37082"/>
                    <a:pt x="398623" y="29357"/>
                  </a:cubicBezTo>
                  <a:cubicBezTo>
                    <a:pt x="587119" y="21632"/>
                    <a:pt x="899220" y="0"/>
                    <a:pt x="1130978" y="47899"/>
                  </a:cubicBezTo>
                  <a:cubicBezTo>
                    <a:pt x="1362736" y="95798"/>
                    <a:pt x="1631574" y="225587"/>
                    <a:pt x="1789169" y="316749"/>
                  </a:cubicBezTo>
                  <a:cubicBezTo>
                    <a:pt x="1946764" y="407911"/>
                    <a:pt x="2076549" y="594870"/>
                    <a:pt x="2076549" y="594870"/>
                  </a:cubicBezTo>
                </a:path>
              </a:pathLst>
            </a:custGeom>
            <a:noFill/>
            <a:ln w="76200">
              <a:solidFill>
                <a:srgbClr val="7F7F7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Freeform 81"/>
            <p:cNvSpPr>
              <a:spLocks noChangeArrowheads="1"/>
            </p:cNvSpPr>
            <p:nvPr/>
          </p:nvSpPr>
          <p:spPr bwMode="auto">
            <a:xfrm>
              <a:off x="3790950" y="4216400"/>
              <a:ext cx="96838" cy="130175"/>
            </a:xfrm>
            <a:custGeom>
              <a:avLst/>
              <a:gdLst>
                <a:gd name="T0" fmla="*/ 0 w 95793"/>
                <a:gd name="T1" fmla="*/ 0 h 129789"/>
                <a:gd name="T2" fmla="*/ 84355 w 95793"/>
                <a:gd name="T3" fmla="*/ 111599 h 129789"/>
                <a:gd name="T4" fmla="*/ 74982 w 95793"/>
                <a:gd name="T5" fmla="*/ 111599 h 129789"/>
                <a:gd name="T6" fmla="*/ 0 60000 65536"/>
                <a:gd name="T7" fmla="*/ 0 60000 65536"/>
                <a:gd name="T8" fmla="*/ 0 60000 65536"/>
                <a:gd name="T9" fmla="*/ 0 w 95793"/>
                <a:gd name="T10" fmla="*/ 0 h 129789"/>
                <a:gd name="T11" fmla="*/ 95793 w 95793"/>
                <a:gd name="T12" fmla="*/ 129789 h 1297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793" h="129789">
                  <a:moveTo>
                    <a:pt x="0" y="0"/>
                  </a:moveTo>
                  <a:cubicBezTo>
                    <a:pt x="35536" y="46353"/>
                    <a:pt x="71073" y="92707"/>
                    <a:pt x="83433" y="111248"/>
                  </a:cubicBezTo>
                  <a:cubicBezTo>
                    <a:pt x="95793" y="129789"/>
                    <a:pt x="74162" y="111248"/>
                    <a:pt x="74162" y="11124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" name="Freeform 82"/>
            <p:cNvSpPr>
              <a:spLocks noChangeArrowheads="1"/>
            </p:cNvSpPr>
            <p:nvPr/>
          </p:nvSpPr>
          <p:spPr bwMode="auto">
            <a:xfrm flipH="1" flipV="1">
              <a:off x="4392613" y="5184775"/>
              <a:ext cx="120650" cy="111125"/>
            </a:xfrm>
            <a:custGeom>
              <a:avLst/>
              <a:gdLst>
                <a:gd name="T0" fmla="*/ 0 w 95793"/>
                <a:gd name="T1" fmla="*/ 0 h 129789"/>
                <a:gd name="T2" fmla="*/ 105098 w 95793"/>
                <a:gd name="T3" fmla="*/ 95267 h 129789"/>
                <a:gd name="T4" fmla="*/ 93420 w 95793"/>
                <a:gd name="T5" fmla="*/ 95267 h 129789"/>
                <a:gd name="T6" fmla="*/ 0 60000 65536"/>
                <a:gd name="T7" fmla="*/ 0 60000 65536"/>
                <a:gd name="T8" fmla="*/ 0 60000 65536"/>
                <a:gd name="T9" fmla="*/ 0 w 95793"/>
                <a:gd name="T10" fmla="*/ 0 h 129789"/>
                <a:gd name="T11" fmla="*/ 95793 w 95793"/>
                <a:gd name="T12" fmla="*/ 129789 h 1297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793" h="129789">
                  <a:moveTo>
                    <a:pt x="0" y="0"/>
                  </a:moveTo>
                  <a:cubicBezTo>
                    <a:pt x="35536" y="46353"/>
                    <a:pt x="71073" y="92707"/>
                    <a:pt x="83433" y="111248"/>
                  </a:cubicBezTo>
                  <a:cubicBezTo>
                    <a:pt x="95793" y="129789"/>
                    <a:pt x="74162" y="111248"/>
                    <a:pt x="74162" y="111248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" name="TextBox 90"/>
            <p:cNvSpPr txBox="1">
              <a:spLocks noChangeArrowheads="1"/>
            </p:cNvSpPr>
            <p:nvPr/>
          </p:nvSpPr>
          <p:spPr bwMode="auto">
            <a:xfrm>
              <a:off x="6777038" y="5557838"/>
              <a:ext cx="1968500" cy="585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rgbClr val="084489"/>
                  </a:solidFill>
                  <a:latin typeface="Garamond" charset="0"/>
                  <a:ea typeface="Garamond" charset="0"/>
                  <a:cs typeface="Garamond" charset="0"/>
                </a:rPr>
                <a:t>Endocardial Mapping </a:t>
              </a:r>
            </a:p>
            <a:p>
              <a:pPr algn="ctr" eaLnBrk="0" hangingPunct="0"/>
              <a:r>
                <a:rPr lang="en-US" sz="1600">
                  <a:solidFill>
                    <a:srgbClr val="084489"/>
                  </a:solidFill>
                  <a:latin typeface="Garamond" charset="0"/>
                  <a:ea typeface="Garamond" charset="0"/>
                  <a:cs typeface="Garamond" charset="0"/>
                </a:rPr>
                <a:t>Catheter</a:t>
              </a:r>
            </a:p>
          </p:txBody>
        </p:sp>
        <p:sp>
          <p:nvSpPr>
            <p:cNvPr id="85" name="Freeform 84"/>
            <p:cNvSpPr>
              <a:spLocks noChangeArrowheads="1"/>
            </p:cNvSpPr>
            <p:nvPr/>
          </p:nvSpPr>
          <p:spPr bwMode="auto">
            <a:xfrm>
              <a:off x="4264025" y="3846513"/>
              <a:ext cx="247650" cy="463550"/>
            </a:xfrm>
            <a:custGeom>
              <a:avLst/>
              <a:gdLst>
                <a:gd name="T0" fmla="*/ 0 w 247208"/>
                <a:gd name="T1" fmla="*/ 0 h 463535"/>
                <a:gd name="T2" fmla="*/ 130035 w 247208"/>
                <a:gd name="T3" fmla="*/ 46363 h 463535"/>
                <a:gd name="T4" fmla="*/ 232206 w 247208"/>
                <a:gd name="T5" fmla="*/ 111272 h 463535"/>
                <a:gd name="T6" fmla="*/ 222918 w 247208"/>
                <a:gd name="T7" fmla="*/ 268907 h 463535"/>
                <a:gd name="T8" fmla="*/ 176477 w 247208"/>
                <a:gd name="T9" fmla="*/ 352361 h 463535"/>
                <a:gd name="T10" fmla="*/ 130035 w 247208"/>
                <a:gd name="T11" fmla="*/ 463634 h 4635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7208"/>
                <a:gd name="T19" fmla="*/ 0 h 463535"/>
                <a:gd name="T20" fmla="*/ 247208 w 247208"/>
                <a:gd name="T21" fmla="*/ 463535 h 4635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7208" h="463535">
                  <a:moveTo>
                    <a:pt x="0" y="0"/>
                  </a:moveTo>
                  <a:cubicBezTo>
                    <a:pt x="45579" y="13906"/>
                    <a:pt x="91158" y="27812"/>
                    <a:pt x="129784" y="46353"/>
                  </a:cubicBezTo>
                  <a:cubicBezTo>
                    <a:pt x="168410" y="64894"/>
                    <a:pt x="216307" y="74165"/>
                    <a:pt x="231757" y="111248"/>
                  </a:cubicBezTo>
                  <a:cubicBezTo>
                    <a:pt x="247208" y="148331"/>
                    <a:pt x="231757" y="228677"/>
                    <a:pt x="222487" y="268850"/>
                  </a:cubicBezTo>
                  <a:cubicBezTo>
                    <a:pt x="213217" y="309023"/>
                    <a:pt x="191587" y="319839"/>
                    <a:pt x="176136" y="352286"/>
                  </a:cubicBezTo>
                  <a:cubicBezTo>
                    <a:pt x="160686" y="384734"/>
                    <a:pt x="129784" y="463535"/>
                    <a:pt x="129784" y="463535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" name="Freeform 85"/>
            <p:cNvSpPr>
              <a:spLocks noChangeArrowheads="1"/>
            </p:cNvSpPr>
            <p:nvPr/>
          </p:nvSpPr>
          <p:spPr bwMode="auto">
            <a:xfrm>
              <a:off x="4554538" y="4522788"/>
              <a:ext cx="361950" cy="541337"/>
            </a:xfrm>
            <a:custGeom>
              <a:avLst/>
              <a:gdLst>
                <a:gd name="T0" fmla="*/ 34034 w 361542"/>
                <a:gd name="T1" fmla="*/ 540633 h 557067"/>
                <a:gd name="T2" fmla="*/ 24753 w 361542"/>
                <a:gd name="T3" fmla="*/ 538432 h 557067"/>
                <a:gd name="T4" fmla="*/ 182549 w 361542"/>
                <a:gd name="T5" fmla="*/ 522611 h 557067"/>
                <a:gd name="T6" fmla="*/ 182549 w 361542"/>
                <a:gd name="T7" fmla="*/ 459538 h 557067"/>
                <a:gd name="T8" fmla="*/ 117574 w 361542"/>
                <a:gd name="T9" fmla="*/ 387454 h 557067"/>
                <a:gd name="T10" fmla="*/ 191832 w 361542"/>
                <a:gd name="T11" fmla="*/ 351411 h 557067"/>
                <a:gd name="T12" fmla="*/ 275370 w 361542"/>
                <a:gd name="T13" fmla="*/ 324380 h 557067"/>
                <a:gd name="T14" fmla="*/ 201114 w 361542"/>
                <a:gd name="T15" fmla="*/ 234274 h 557067"/>
                <a:gd name="T16" fmla="*/ 191832 w 361542"/>
                <a:gd name="T17" fmla="*/ 189222 h 557067"/>
                <a:gd name="T18" fmla="*/ 312500 w 361542"/>
                <a:gd name="T19" fmla="*/ 171200 h 557067"/>
                <a:gd name="T20" fmla="*/ 358910 w 361542"/>
                <a:gd name="T21" fmla="*/ 117137 h 557067"/>
                <a:gd name="T22" fmla="*/ 331064 w 361542"/>
                <a:gd name="T23" fmla="*/ 54063 h 557067"/>
                <a:gd name="T24" fmla="*/ 275370 w 361542"/>
                <a:gd name="T25" fmla="*/ 9011 h 557067"/>
                <a:gd name="T26" fmla="*/ 266089 w 361542"/>
                <a:gd name="T27" fmla="*/ 0 h 5570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1542"/>
                <a:gd name="T43" fmla="*/ 0 h 557067"/>
                <a:gd name="T44" fmla="*/ 361542 w 361542"/>
                <a:gd name="T45" fmla="*/ 557067 h 5570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1542" h="557067">
                  <a:moveTo>
                    <a:pt x="33991" y="556242"/>
                  </a:moveTo>
                  <a:cubicBezTo>
                    <a:pt x="32446" y="555865"/>
                    <a:pt x="0" y="557067"/>
                    <a:pt x="24721" y="553977"/>
                  </a:cubicBezTo>
                  <a:cubicBezTo>
                    <a:pt x="49442" y="550887"/>
                    <a:pt x="156050" y="551229"/>
                    <a:pt x="182316" y="537700"/>
                  </a:cubicBezTo>
                  <a:cubicBezTo>
                    <a:pt x="208582" y="524172"/>
                    <a:pt x="193131" y="495983"/>
                    <a:pt x="182316" y="472806"/>
                  </a:cubicBezTo>
                  <a:cubicBezTo>
                    <a:pt x="171501" y="449629"/>
                    <a:pt x="115879" y="417181"/>
                    <a:pt x="117424" y="398640"/>
                  </a:cubicBezTo>
                  <a:cubicBezTo>
                    <a:pt x="118969" y="380099"/>
                    <a:pt x="165321" y="372373"/>
                    <a:pt x="191587" y="361557"/>
                  </a:cubicBezTo>
                  <a:cubicBezTo>
                    <a:pt x="217853" y="350741"/>
                    <a:pt x="273474" y="353831"/>
                    <a:pt x="275019" y="333745"/>
                  </a:cubicBezTo>
                  <a:cubicBezTo>
                    <a:pt x="276564" y="313659"/>
                    <a:pt x="214762" y="264215"/>
                    <a:pt x="200857" y="241038"/>
                  </a:cubicBezTo>
                  <a:cubicBezTo>
                    <a:pt x="186952" y="217861"/>
                    <a:pt x="173046" y="205501"/>
                    <a:pt x="191587" y="194685"/>
                  </a:cubicBezTo>
                  <a:cubicBezTo>
                    <a:pt x="210128" y="183869"/>
                    <a:pt x="284290" y="188504"/>
                    <a:pt x="312101" y="176143"/>
                  </a:cubicBezTo>
                  <a:cubicBezTo>
                    <a:pt x="339912" y="163782"/>
                    <a:pt x="355362" y="140606"/>
                    <a:pt x="358452" y="120519"/>
                  </a:cubicBezTo>
                  <a:cubicBezTo>
                    <a:pt x="361542" y="100433"/>
                    <a:pt x="344546" y="74165"/>
                    <a:pt x="330641" y="55624"/>
                  </a:cubicBezTo>
                  <a:cubicBezTo>
                    <a:pt x="316736" y="37083"/>
                    <a:pt x="285834" y="18542"/>
                    <a:pt x="275019" y="9271"/>
                  </a:cubicBezTo>
                  <a:cubicBezTo>
                    <a:pt x="264204" y="0"/>
                    <a:pt x="265749" y="0"/>
                    <a:pt x="265749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" name="Freeform 86"/>
            <p:cNvSpPr>
              <a:spLocks noChangeArrowheads="1"/>
            </p:cNvSpPr>
            <p:nvPr/>
          </p:nvSpPr>
          <p:spPr bwMode="auto">
            <a:xfrm rot="19616635">
              <a:off x="5114925" y="4554538"/>
              <a:ext cx="361950" cy="541337"/>
            </a:xfrm>
            <a:custGeom>
              <a:avLst/>
              <a:gdLst>
                <a:gd name="T0" fmla="*/ 34034 w 361542"/>
                <a:gd name="T1" fmla="*/ 540633 h 557067"/>
                <a:gd name="T2" fmla="*/ 24753 w 361542"/>
                <a:gd name="T3" fmla="*/ 538432 h 557067"/>
                <a:gd name="T4" fmla="*/ 182549 w 361542"/>
                <a:gd name="T5" fmla="*/ 522611 h 557067"/>
                <a:gd name="T6" fmla="*/ 182549 w 361542"/>
                <a:gd name="T7" fmla="*/ 459538 h 557067"/>
                <a:gd name="T8" fmla="*/ 117574 w 361542"/>
                <a:gd name="T9" fmla="*/ 387454 h 557067"/>
                <a:gd name="T10" fmla="*/ 191832 w 361542"/>
                <a:gd name="T11" fmla="*/ 351411 h 557067"/>
                <a:gd name="T12" fmla="*/ 275370 w 361542"/>
                <a:gd name="T13" fmla="*/ 324380 h 557067"/>
                <a:gd name="T14" fmla="*/ 201114 w 361542"/>
                <a:gd name="T15" fmla="*/ 234274 h 557067"/>
                <a:gd name="T16" fmla="*/ 191832 w 361542"/>
                <a:gd name="T17" fmla="*/ 189222 h 557067"/>
                <a:gd name="T18" fmla="*/ 312500 w 361542"/>
                <a:gd name="T19" fmla="*/ 171200 h 557067"/>
                <a:gd name="T20" fmla="*/ 358910 w 361542"/>
                <a:gd name="T21" fmla="*/ 117137 h 557067"/>
                <a:gd name="T22" fmla="*/ 331064 w 361542"/>
                <a:gd name="T23" fmla="*/ 54063 h 557067"/>
                <a:gd name="T24" fmla="*/ 275370 w 361542"/>
                <a:gd name="T25" fmla="*/ 9011 h 557067"/>
                <a:gd name="T26" fmla="*/ 266089 w 361542"/>
                <a:gd name="T27" fmla="*/ 0 h 5570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1542"/>
                <a:gd name="T43" fmla="*/ 0 h 557067"/>
                <a:gd name="T44" fmla="*/ 361542 w 361542"/>
                <a:gd name="T45" fmla="*/ 557067 h 5570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1542" h="557067">
                  <a:moveTo>
                    <a:pt x="33991" y="556242"/>
                  </a:moveTo>
                  <a:cubicBezTo>
                    <a:pt x="32446" y="555865"/>
                    <a:pt x="0" y="557067"/>
                    <a:pt x="24721" y="553977"/>
                  </a:cubicBezTo>
                  <a:cubicBezTo>
                    <a:pt x="49442" y="550887"/>
                    <a:pt x="156050" y="551229"/>
                    <a:pt x="182316" y="537700"/>
                  </a:cubicBezTo>
                  <a:cubicBezTo>
                    <a:pt x="208582" y="524172"/>
                    <a:pt x="193131" y="495983"/>
                    <a:pt x="182316" y="472806"/>
                  </a:cubicBezTo>
                  <a:cubicBezTo>
                    <a:pt x="171501" y="449629"/>
                    <a:pt x="115879" y="417181"/>
                    <a:pt x="117424" y="398640"/>
                  </a:cubicBezTo>
                  <a:cubicBezTo>
                    <a:pt x="118969" y="380099"/>
                    <a:pt x="165321" y="372373"/>
                    <a:pt x="191587" y="361557"/>
                  </a:cubicBezTo>
                  <a:cubicBezTo>
                    <a:pt x="217853" y="350741"/>
                    <a:pt x="273474" y="353831"/>
                    <a:pt x="275019" y="333745"/>
                  </a:cubicBezTo>
                  <a:cubicBezTo>
                    <a:pt x="276564" y="313659"/>
                    <a:pt x="214762" y="264215"/>
                    <a:pt x="200857" y="241038"/>
                  </a:cubicBezTo>
                  <a:cubicBezTo>
                    <a:pt x="186952" y="217861"/>
                    <a:pt x="173046" y="205501"/>
                    <a:pt x="191587" y="194685"/>
                  </a:cubicBezTo>
                  <a:cubicBezTo>
                    <a:pt x="210128" y="183869"/>
                    <a:pt x="284290" y="188504"/>
                    <a:pt x="312101" y="176143"/>
                  </a:cubicBezTo>
                  <a:cubicBezTo>
                    <a:pt x="339912" y="163782"/>
                    <a:pt x="355362" y="140606"/>
                    <a:pt x="358452" y="120519"/>
                  </a:cubicBezTo>
                  <a:cubicBezTo>
                    <a:pt x="361542" y="100433"/>
                    <a:pt x="344546" y="74165"/>
                    <a:pt x="330641" y="55624"/>
                  </a:cubicBezTo>
                  <a:cubicBezTo>
                    <a:pt x="316736" y="37083"/>
                    <a:pt x="285834" y="18542"/>
                    <a:pt x="275019" y="9271"/>
                  </a:cubicBezTo>
                  <a:cubicBezTo>
                    <a:pt x="264204" y="0"/>
                    <a:pt x="265749" y="0"/>
                    <a:pt x="265749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" name="Freeform 87"/>
            <p:cNvSpPr>
              <a:spLocks noChangeArrowheads="1"/>
            </p:cNvSpPr>
            <p:nvPr/>
          </p:nvSpPr>
          <p:spPr bwMode="auto">
            <a:xfrm>
              <a:off x="3632200" y="4940300"/>
              <a:ext cx="825500" cy="617538"/>
            </a:xfrm>
            <a:custGeom>
              <a:avLst/>
              <a:gdLst>
                <a:gd name="T0" fmla="*/ 57206 w 825058"/>
                <a:gd name="T1" fmla="*/ 9265 h 618047"/>
                <a:gd name="T2" fmla="*/ 1546 w 825058"/>
                <a:gd name="T3" fmla="*/ 101912 h 618047"/>
                <a:gd name="T4" fmla="*/ 66482 w 825058"/>
                <a:gd name="T5" fmla="*/ 157501 h 618047"/>
                <a:gd name="T6" fmla="*/ 140695 w 825058"/>
                <a:gd name="T7" fmla="*/ 166766 h 618047"/>
                <a:gd name="T8" fmla="*/ 112865 w 825058"/>
                <a:gd name="T9" fmla="*/ 213089 h 618047"/>
                <a:gd name="T10" fmla="*/ 85035 w 825058"/>
                <a:gd name="T11" fmla="*/ 240884 h 618047"/>
                <a:gd name="T12" fmla="*/ 103589 w 825058"/>
                <a:gd name="T13" fmla="*/ 305736 h 618047"/>
                <a:gd name="T14" fmla="*/ 196355 w 825058"/>
                <a:gd name="T15" fmla="*/ 342796 h 618047"/>
                <a:gd name="T16" fmla="*/ 214909 w 825058"/>
                <a:gd name="T17" fmla="*/ 370590 h 618047"/>
                <a:gd name="T18" fmla="*/ 224185 w 825058"/>
                <a:gd name="T19" fmla="*/ 407649 h 618047"/>
                <a:gd name="T20" fmla="*/ 196355 w 825058"/>
                <a:gd name="T21" fmla="*/ 453973 h 618047"/>
                <a:gd name="T22" fmla="*/ 168525 w 825058"/>
                <a:gd name="T23" fmla="*/ 472502 h 618047"/>
                <a:gd name="T24" fmla="*/ 140695 w 825058"/>
                <a:gd name="T25" fmla="*/ 528091 h 618047"/>
                <a:gd name="T26" fmla="*/ 196355 w 825058"/>
                <a:gd name="T27" fmla="*/ 583679 h 618047"/>
                <a:gd name="T28" fmla="*/ 261291 w 825058"/>
                <a:gd name="T29" fmla="*/ 611474 h 618047"/>
                <a:gd name="T30" fmla="*/ 483932 w 825058"/>
                <a:gd name="T31" fmla="*/ 546621 h 618047"/>
                <a:gd name="T32" fmla="*/ 539592 w 825058"/>
                <a:gd name="T33" fmla="*/ 537356 h 618047"/>
                <a:gd name="T34" fmla="*/ 595251 w 825058"/>
                <a:gd name="T35" fmla="*/ 537356 h 618047"/>
                <a:gd name="T36" fmla="*/ 706571 w 825058"/>
                <a:gd name="T37" fmla="*/ 565150 h 618047"/>
                <a:gd name="T38" fmla="*/ 808614 w 825058"/>
                <a:gd name="T39" fmla="*/ 528091 h 618047"/>
                <a:gd name="T40" fmla="*/ 808614 w 825058"/>
                <a:gd name="T41" fmla="*/ 472502 h 618047"/>
                <a:gd name="T42" fmla="*/ 734401 w 825058"/>
                <a:gd name="T43" fmla="*/ 435443 h 618047"/>
                <a:gd name="T44" fmla="*/ 660188 w 825058"/>
                <a:gd name="T45" fmla="*/ 426179 h 618047"/>
                <a:gd name="T46" fmla="*/ 604528 w 825058"/>
                <a:gd name="T47" fmla="*/ 389120 h 618047"/>
                <a:gd name="T48" fmla="*/ 521038 w 825058"/>
                <a:gd name="T49" fmla="*/ 379855 h 618047"/>
                <a:gd name="T50" fmla="*/ 456102 w 825058"/>
                <a:gd name="T51" fmla="*/ 379855 h 618047"/>
                <a:gd name="T52" fmla="*/ 428272 w 825058"/>
                <a:gd name="T53" fmla="*/ 324267 h 618047"/>
                <a:gd name="T54" fmla="*/ 400442 w 825058"/>
                <a:gd name="T55" fmla="*/ 296472 h 618047"/>
                <a:gd name="T56" fmla="*/ 344782 w 825058"/>
                <a:gd name="T57" fmla="*/ 259413 h 618047"/>
                <a:gd name="T58" fmla="*/ 279845 w 825058"/>
                <a:gd name="T59" fmla="*/ 138972 h 618047"/>
                <a:gd name="T60" fmla="*/ 307675 w 825058"/>
                <a:gd name="T61" fmla="*/ 55589 h 618047"/>
                <a:gd name="T62" fmla="*/ 354058 w 825058"/>
                <a:gd name="T63" fmla="*/ 27794 h 618047"/>
                <a:gd name="T64" fmla="*/ 418995 w 825058"/>
                <a:gd name="T65" fmla="*/ 0 h 6180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5058"/>
                <a:gd name="T100" fmla="*/ 0 h 618047"/>
                <a:gd name="T101" fmla="*/ 825058 w 825058"/>
                <a:gd name="T102" fmla="*/ 618047 h 6180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5058" h="618047">
                  <a:moveTo>
                    <a:pt x="57167" y="9271"/>
                  </a:moveTo>
                  <a:cubicBezTo>
                    <a:pt x="28583" y="43263"/>
                    <a:pt x="0" y="77256"/>
                    <a:pt x="1545" y="101978"/>
                  </a:cubicBezTo>
                  <a:cubicBezTo>
                    <a:pt x="3090" y="126700"/>
                    <a:pt x="43261" y="146786"/>
                    <a:pt x="66437" y="157602"/>
                  </a:cubicBezTo>
                  <a:cubicBezTo>
                    <a:pt x="89613" y="168418"/>
                    <a:pt x="132874" y="157602"/>
                    <a:pt x="140599" y="166873"/>
                  </a:cubicBezTo>
                  <a:cubicBezTo>
                    <a:pt x="148324" y="176144"/>
                    <a:pt x="122058" y="200865"/>
                    <a:pt x="112788" y="213226"/>
                  </a:cubicBezTo>
                  <a:cubicBezTo>
                    <a:pt x="103518" y="225587"/>
                    <a:pt x="86522" y="225588"/>
                    <a:pt x="84977" y="241039"/>
                  </a:cubicBezTo>
                  <a:cubicBezTo>
                    <a:pt x="83432" y="256490"/>
                    <a:pt x="84977" y="288937"/>
                    <a:pt x="103518" y="305933"/>
                  </a:cubicBezTo>
                  <a:cubicBezTo>
                    <a:pt x="122059" y="322929"/>
                    <a:pt x="177680" y="332200"/>
                    <a:pt x="196221" y="343016"/>
                  </a:cubicBezTo>
                  <a:cubicBezTo>
                    <a:pt x="214762" y="353832"/>
                    <a:pt x="210127" y="360012"/>
                    <a:pt x="214762" y="370828"/>
                  </a:cubicBezTo>
                  <a:cubicBezTo>
                    <a:pt x="219397" y="381644"/>
                    <a:pt x="227122" y="394005"/>
                    <a:pt x="224032" y="407911"/>
                  </a:cubicBezTo>
                  <a:cubicBezTo>
                    <a:pt x="220942" y="421817"/>
                    <a:pt x="205491" y="443449"/>
                    <a:pt x="196221" y="454265"/>
                  </a:cubicBezTo>
                  <a:cubicBezTo>
                    <a:pt x="186951" y="465081"/>
                    <a:pt x="177680" y="460445"/>
                    <a:pt x="168410" y="472806"/>
                  </a:cubicBezTo>
                  <a:cubicBezTo>
                    <a:pt x="159140" y="485167"/>
                    <a:pt x="135964" y="509889"/>
                    <a:pt x="140599" y="528430"/>
                  </a:cubicBezTo>
                  <a:cubicBezTo>
                    <a:pt x="145234" y="546971"/>
                    <a:pt x="176135" y="570148"/>
                    <a:pt x="196221" y="584054"/>
                  </a:cubicBezTo>
                  <a:cubicBezTo>
                    <a:pt x="216307" y="597960"/>
                    <a:pt x="213216" y="618047"/>
                    <a:pt x="261113" y="611867"/>
                  </a:cubicBezTo>
                  <a:cubicBezTo>
                    <a:pt x="309010" y="605687"/>
                    <a:pt x="437249" y="559333"/>
                    <a:pt x="483601" y="546972"/>
                  </a:cubicBezTo>
                  <a:cubicBezTo>
                    <a:pt x="529953" y="534611"/>
                    <a:pt x="520683" y="539246"/>
                    <a:pt x="539223" y="537701"/>
                  </a:cubicBezTo>
                  <a:cubicBezTo>
                    <a:pt x="557763" y="536156"/>
                    <a:pt x="567033" y="533066"/>
                    <a:pt x="594844" y="537701"/>
                  </a:cubicBezTo>
                  <a:cubicBezTo>
                    <a:pt x="622655" y="542336"/>
                    <a:pt x="670552" y="567058"/>
                    <a:pt x="706088" y="565513"/>
                  </a:cubicBezTo>
                  <a:cubicBezTo>
                    <a:pt x="741624" y="563968"/>
                    <a:pt x="791066" y="543881"/>
                    <a:pt x="808062" y="528430"/>
                  </a:cubicBezTo>
                  <a:cubicBezTo>
                    <a:pt x="825058" y="512979"/>
                    <a:pt x="820422" y="488257"/>
                    <a:pt x="808062" y="472806"/>
                  </a:cubicBezTo>
                  <a:cubicBezTo>
                    <a:pt x="795702" y="457355"/>
                    <a:pt x="758620" y="443448"/>
                    <a:pt x="733899" y="435723"/>
                  </a:cubicBezTo>
                  <a:cubicBezTo>
                    <a:pt x="709178" y="427998"/>
                    <a:pt x="681368" y="434178"/>
                    <a:pt x="659737" y="426453"/>
                  </a:cubicBezTo>
                  <a:cubicBezTo>
                    <a:pt x="638106" y="418728"/>
                    <a:pt x="627291" y="397096"/>
                    <a:pt x="604115" y="389370"/>
                  </a:cubicBezTo>
                  <a:cubicBezTo>
                    <a:pt x="580939" y="381644"/>
                    <a:pt x="545403" y="381644"/>
                    <a:pt x="520682" y="380099"/>
                  </a:cubicBezTo>
                  <a:cubicBezTo>
                    <a:pt x="495961" y="378554"/>
                    <a:pt x="471241" y="389370"/>
                    <a:pt x="455790" y="380099"/>
                  </a:cubicBezTo>
                  <a:cubicBezTo>
                    <a:pt x="440339" y="370828"/>
                    <a:pt x="437249" y="338381"/>
                    <a:pt x="427979" y="324475"/>
                  </a:cubicBezTo>
                  <a:cubicBezTo>
                    <a:pt x="418709" y="310569"/>
                    <a:pt x="414074" y="307479"/>
                    <a:pt x="400168" y="296663"/>
                  </a:cubicBezTo>
                  <a:cubicBezTo>
                    <a:pt x="386263" y="285847"/>
                    <a:pt x="364632" y="285847"/>
                    <a:pt x="344546" y="259580"/>
                  </a:cubicBezTo>
                  <a:cubicBezTo>
                    <a:pt x="324460" y="233313"/>
                    <a:pt x="285834" y="173054"/>
                    <a:pt x="279654" y="139061"/>
                  </a:cubicBezTo>
                  <a:cubicBezTo>
                    <a:pt x="273474" y="105069"/>
                    <a:pt x="295105" y="74166"/>
                    <a:pt x="307465" y="55625"/>
                  </a:cubicBezTo>
                  <a:cubicBezTo>
                    <a:pt x="319825" y="37084"/>
                    <a:pt x="335275" y="37083"/>
                    <a:pt x="353816" y="27812"/>
                  </a:cubicBezTo>
                  <a:cubicBezTo>
                    <a:pt x="372357" y="18541"/>
                    <a:pt x="418709" y="0"/>
                    <a:pt x="418709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" name="Freeform 88"/>
            <p:cNvSpPr>
              <a:spLocks noChangeArrowheads="1"/>
            </p:cNvSpPr>
            <p:nvPr/>
          </p:nvSpPr>
          <p:spPr bwMode="auto">
            <a:xfrm>
              <a:off x="3744913" y="4930775"/>
              <a:ext cx="176212" cy="84138"/>
            </a:xfrm>
            <a:custGeom>
              <a:avLst/>
              <a:gdLst>
                <a:gd name="T0" fmla="*/ 176238 w 176136"/>
                <a:gd name="T1" fmla="*/ 84153 h 83436"/>
                <a:gd name="T2" fmla="*/ 139136 w 176136"/>
                <a:gd name="T3" fmla="*/ 46751 h 83436"/>
                <a:gd name="T4" fmla="*/ 83481 w 176136"/>
                <a:gd name="T5" fmla="*/ 18700 h 83436"/>
                <a:gd name="T6" fmla="*/ 55654 w 176136"/>
                <a:gd name="T7" fmla="*/ 9350 h 83436"/>
                <a:gd name="T8" fmla="*/ 0 w 176136"/>
                <a:gd name="T9" fmla="*/ 0 h 834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6136"/>
                <a:gd name="T16" fmla="*/ 0 h 83436"/>
                <a:gd name="T17" fmla="*/ 176136 w 176136"/>
                <a:gd name="T18" fmla="*/ 83436 h 834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6136" h="83436">
                  <a:moveTo>
                    <a:pt x="176136" y="83436"/>
                  </a:moveTo>
                  <a:cubicBezTo>
                    <a:pt x="165321" y="70302"/>
                    <a:pt x="154506" y="57169"/>
                    <a:pt x="139055" y="46353"/>
                  </a:cubicBezTo>
                  <a:cubicBezTo>
                    <a:pt x="123605" y="35537"/>
                    <a:pt x="97338" y="24721"/>
                    <a:pt x="83433" y="18541"/>
                  </a:cubicBezTo>
                  <a:cubicBezTo>
                    <a:pt x="69528" y="12361"/>
                    <a:pt x="69528" y="12360"/>
                    <a:pt x="55622" y="9270"/>
                  </a:cubicBezTo>
                  <a:cubicBezTo>
                    <a:pt x="41717" y="6180"/>
                    <a:pt x="0" y="0"/>
                    <a:pt x="0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>
                <a:solidFill>
                  <a:srgbClr val="084489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" name="TextBox 108"/>
            <p:cNvSpPr txBox="1">
              <a:spLocks noChangeArrowheads="1"/>
            </p:cNvSpPr>
            <p:nvPr/>
          </p:nvSpPr>
          <p:spPr bwMode="auto">
            <a:xfrm>
              <a:off x="962025" y="3873500"/>
              <a:ext cx="1819275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1600" dirty="0" err="1">
                  <a:solidFill>
                    <a:srgbClr val="084489"/>
                  </a:solidFill>
                  <a:latin typeface="Garamond" charset="0"/>
                  <a:ea typeface="Garamond" charset="0"/>
                  <a:cs typeface="Garamond" charset="0"/>
                </a:rPr>
                <a:t>Epicardial</a:t>
              </a:r>
              <a:r>
                <a:rPr lang="en-US" sz="1600" dirty="0">
                  <a:solidFill>
                    <a:srgbClr val="084489"/>
                  </a:solidFill>
                  <a:latin typeface="Garamond" charset="0"/>
                  <a:ea typeface="Garamond" charset="0"/>
                  <a:cs typeface="Garamond" charset="0"/>
                </a:rPr>
                <a:t> Mapping </a:t>
              </a:r>
            </a:p>
            <a:p>
              <a:pPr algn="ctr" eaLnBrk="0" hangingPunct="0"/>
              <a:r>
                <a:rPr lang="en-US" sz="1600" dirty="0">
                  <a:solidFill>
                    <a:srgbClr val="084489"/>
                  </a:solidFill>
                  <a:latin typeface="Garamond" charset="0"/>
                  <a:ea typeface="Garamond" charset="0"/>
                  <a:cs typeface="Garamond" charset="0"/>
                </a:rPr>
                <a:t>Catheter</a:t>
              </a:r>
            </a:p>
          </p:txBody>
        </p:sp>
      </p:grpSp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22" y="2375297"/>
            <a:ext cx="6578947" cy="148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AutoShape 3"/>
          <p:cNvSpPr>
            <a:spLocks/>
          </p:cNvSpPr>
          <p:nvPr/>
        </p:nvSpPr>
        <p:spPr bwMode="auto">
          <a:xfrm>
            <a:off x="1715617" y="1944440"/>
            <a:ext cx="1462236" cy="3248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1406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Bipolar Voltage</a:t>
            </a:r>
            <a:endParaRPr lang="en-US" sz="1969">
              <a:solidFill>
                <a:srgbClr val="08448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5604" name="AutoShape 4"/>
          <p:cNvSpPr>
            <a:spLocks/>
          </p:cNvSpPr>
          <p:nvPr/>
        </p:nvSpPr>
        <p:spPr bwMode="auto">
          <a:xfrm>
            <a:off x="3529459" y="1944440"/>
            <a:ext cx="1581671" cy="3248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1406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Unipolar Voltage</a:t>
            </a:r>
            <a:endParaRPr lang="en-US" sz="1969">
              <a:solidFill>
                <a:srgbClr val="08448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5605" name="AutoShape 5"/>
          <p:cNvSpPr>
            <a:spLocks/>
          </p:cNvSpPr>
          <p:nvPr/>
        </p:nvSpPr>
        <p:spPr bwMode="auto">
          <a:xfrm>
            <a:off x="5385719" y="1944440"/>
            <a:ext cx="1381869" cy="3248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1406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EGM Duration</a:t>
            </a:r>
            <a:endParaRPr lang="en-US" sz="1969">
              <a:solidFill>
                <a:srgbClr val="08448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5606" name="AutoShape 6"/>
          <p:cNvSpPr>
            <a:spLocks/>
          </p:cNvSpPr>
          <p:nvPr/>
        </p:nvSpPr>
        <p:spPr bwMode="auto">
          <a:xfrm>
            <a:off x="6997527" y="1944440"/>
            <a:ext cx="1620738" cy="3248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1406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EGM Deflections</a:t>
            </a:r>
            <a:endParaRPr lang="en-US" sz="1969">
              <a:solidFill>
                <a:srgbClr val="08448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5607" name="AutoShape 7"/>
          <p:cNvSpPr>
            <a:spLocks/>
          </p:cNvSpPr>
          <p:nvPr/>
        </p:nvSpPr>
        <p:spPr bwMode="auto">
          <a:xfrm>
            <a:off x="261484" y="2645420"/>
            <a:ext cx="1655340" cy="58377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1406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Non-Invasive 3D</a:t>
            </a:r>
          </a:p>
          <a:p>
            <a:pPr>
              <a:defRPr/>
            </a:pPr>
            <a:r>
              <a:rPr lang="en-US" sz="1406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Predicted Map</a:t>
            </a:r>
            <a:endParaRPr lang="en-US" sz="1969" dirty="0">
              <a:solidFill>
                <a:srgbClr val="08448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25608" name="AutoShape 8"/>
          <p:cNvSpPr>
            <a:spLocks/>
          </p:cNvSpPr>
          <p:nvPr/>
        </p:nvSpPr>
        <p:spPr bwMode="auto">
          <a:xfrm>
            <a:off x="117493" y="5199311"/>
            <a:ext cx="1829470" cy="84274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9" tIns="35719" rIns="35719" bIns="35719" anchor="ctr"/>
          <a:lstStyle/>
          <a:p>
            <a:pPr>
              <a:defRPr/>
            </a:pPr>
            <a:r>
              <a:rPr lang="en-US" sz="1406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Invasive </a:t>
            </a:r>
          </a:p>
          <a:p>
            <a:pPr>
              <a:defRPr/>
            </a:pPr>
            <a:r>
              <a:rPr lang="en-US" sz="1406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Electro-anatomic </a:t>
            </a:r>
          </a:p>
          <a:p>
            <a:pPr>
              <a:defRPr/>
            </a:pPr>
            <a:r>
              <a:rPr lang="en-US" sz="1406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Map</a:t>
            </a:r>
            <a:endParaRPr lang="en-US" sz="1969" dirty="0">
              <a:solidFill>
                <a:srgbClr val="08448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25609" name="Picture 9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30" y="4038451"/>
            <a:ext cx="7005340" cy="227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434328" y="6477442"/>
            <a:ext cx="3793024" cy="2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 eaLnBrk="0"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cs typeface="ＭＳ Ｐゴシック" charset="0"/>
                <a:sym typeface="Helvetica Neue Light" charset="0"/>
              </a:defRPr>
            </a:lvl1pPr>
            <a:lvl2pPr marL="742950" indent="-285750" eaLnBrk="0"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sym typeface="Helvetica Neue Light" charset="0"/>
              </a:defRPr>
            </a:lvl2pPr>
            <a:lvl3pPr marL="1143000" indent="-228600" eaLnBrk="0"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sym typeface="Helvetica Neue Light" charset="0"/>
              </a:defRPr>
            </a:lvl3pPr>
            <a:lvl4pPr marL="1600200" indent="-228600" eaLnBrk="0"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sym typeface="Helvetica Neue Light" charset="0"/>
              </a:defRPr>
            </a:lvl4pPr>
            <a:lvl5pPr marL="2057400" indent="-228600" eaLnBrk="0"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sym typeface="Helvetica Neue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sym typeface="Helvetica Neue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sym typeface="Helvetica Neue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sym typeface="Helvetica Neue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Helvetica Neue Light" charset="0"/>
                <a:ea typeface="ＭＳ Ｐゴシック" charset="0"/>
                <a:sym typeface="Helvetica Neue Light" charset="0"/>
              </a:defRPr>
            </a:lvl9pPr>
          </a:lstStyle>
          <a:p>
            <a:pPr eaLnBrk="1"/>
            <a:r>
              <a:rPr lang="en-US" sz="1266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Sasaki, Nazarian et al. Circulation A&amp;E 2012;5:1081-1090</a:t>
            </a:r>
          </a:p>
        </p:txBody>
      </p:sp>
      <p:sp>
        <p:nvSpPr>
          <p:cNvPr id="14" name="Title 19"/>
          <p:cNvSpPr>
            <a:spLocks noGrp="1"/>
          </p:cNvSpPr>
          <p:nvPr>
            <p:ph type="title"/>
          </p:nvPr>
        </p:nvSpPr>
        <p:spPr>
          <a:xfrm>
            <a:off x="809625" y="390525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Characterization of the Ventricular Substrate</a:t>
            </a:r>
            <a:endParaRPr lang="en-US" dirty="0">
              <a:solidFill>
                <a:srgbClr val="08448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3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8" grpId="0" autoUpdateAnimBg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Monitoring for Complications</a:t>
            </a:r>
            <a:endParaRPr lang="en-US" dirty="0">
              <a:solidFill>
                <a:srgbClr val="084489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09625" y="1295400"/>
            <a:ext cx="4448175" cy="4800600"/>
          </a:xfrm>
        </p:spPr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AF ablation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Trans atrial septal puncture</a:t>
            </a:r>
          </a:p>
          <a:p>
            <a:pPr lvl="1"/>
            <a:r>
              <a:rPr lang="en-US" dirty="0" smtClean="0">
                <a:solidFill>
                  <a:srgbClr val="084489"/>
                </a:solidFill>
              </a:rPr>
              <a:t>Circumferential ablation around pulmonary veins</a:t>
            </a:r>
            <a:endParaRPr lang="en-US" dirty="0">
              <a:solidFill>
                <a:srgbClr val="08448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1" b="98162" l="832" r="425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12"/>
          <a:stretch/>
        </p:blipFill>
        <p:spPr>
          <a:xfrm>
            <a:off x="5876376" y="1016000"/>
            <a:ext cx="2844163" cy="294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595" y="4133584"/>
            <a:ext cx="2016076" cy="2445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64"/>
          <a:stretch/>
        </p:blipFill>
        <p:spPr>
          <a:xfrm>
            <a:off x="5978525" y="4057905"/>
            <a:ext cx="2603500" cy="2317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96" y="4026088"/>
            <a:ext cx="3464560" cy="2514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9" t="5882" r="1997" b="5882"/>
          <a:stretch/>
        </p:blipFill>
        <p:spPr>
          <a:xfrm>
            <a:off x="5534025" y="3999621"/>
            <a:ext cx="3374506" cy="2595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15" y="3995257"/>
            <a:ext cx="3002526" cy="2705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4" y="4133584"/>
            <a:ext cx="3130121" cy="24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dirty="0" smtClean="0">
                <a:solidFill>
                  <a:srgbClr val="084489"/>
                </a:solidFill>
              </a:rPr>
              <a:t>Utility of MRI for EP Applications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609600" y="1570038"/>
            <a:ext cx="7848600" cy="4678362"/>
          </a:xfrm>
        </p:spPr>
        <p:txBody>
          <a:bodyPr/>
          <a:lstStyle/>
          <a:p>
            <a:r>
              <a:rPr lang="en-US" sz="2800" dirty="0">
                <a:solidFill>
                  <a:srgbClr val="084489"/>
                </a:solidFill>
              </a:rPr>
              <a:t>No ionizing radiation</a:t>
            </a:r>
          </a:p>
          <a:p>
            <a:r>
              <a:rPr lang="en-US" sz="2800" dirty="0" smtClean="0">
                <a:solidFill>
                  <a:srgbClr val="084489"/>
                </a:solidFill>
              </a:rPr>
              <a:t>Accurate anatomic catheter guidance</a:t>
            </a:r>
          </a:p>
          <a:p>
            <a:r>
              <a:rPr lang="en-US" sz="2800" dirty="0">
                <a:solidFill>
                  <a:srgbClr val="084489"/>
                </a:solidFill>
              </a:rPr>
              <a:t>No </a:t>
            </a:r>
            <a:r>
              <a:rPr lang="en-US" sz="2800" dirty="0" smtClean="0">
                <a:solidFill>
                  <a:srgbClr val="084489"/>
                </a:solidFill>
              </a:rPr>
              <a:t>susceptibility </a:t>
            </a:r>
            <a:r>
              <a:rPr lang="en-US" sz="2800" dirty="0">
                <a:solidFill>
                  <a:srgbClr val="084489"/>
                </a:solidFill>
              </a:rPr>
              <a:t>to patient movement</a:t>
            </a:r>
          </a:p>
          <a:p>
            <a:r>
              <a:rPr lang="en-US" sz="2800" dirty="0" smtClean="0">
                <a:solidFill>
                  <a:srgbClr val="084489"/>
                </a:solidFill>
              </a:rPr>
              <a:t>Avoidance of ablation in thin walled regions</a:t>
            </a:r>
          </a:p>
          <a:p>
            <a:r>
              <a:rPr lang="en-US" sz="2800" dirty="0" smtClean="0">
                <a:solidFill>
                  <a:srgbClr val="084489"/>
                </a:solidFill>
              </a:rPr>
              <a:t>Real-time monitoring of adjacent organs and potential complications</a:t>
            </a:r>
          </a:p>
          <a:p>
            <a:r>
              <a:rPr lang="en-US" sz="2800" dirty="0" smtClean="0">
                <a:solidFill>
                  <a:srgbClr val="084489"/>
                </a:solidFill>
              </a:rPr>
              <a:t>Arrhythmia substrate identification</a:t>
            </a:r>
            <a:endParaRPr lang="en-US" sz="2800" dirty="0">
              <a:solidFill>
                <a:srgbClr val="08448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789811"/>
              </p:ext>
            </p:extLst>
          </p:nvPr>
        </p:nvGraphicFramePr>
        <p:xfrm>
          <a:off x="1143000" y="1955800"/>
          <a:ext cx="3276600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6" name="Photo Editor Photo" r:id="rId6" imgW="13785775" imgH="14585944" progId="">
                  <p:embed/>
                </p:oleObj>
              </mc:Choice>
              <mc:Fallback>
                <p:oleObj name="Photo Editor Photo" r:id="rId6" imgW="13785775" imgH="1458594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911"/>
                      <a:stretch>
                        <a:fillRect/>
                      </a:stretch>
                    </p:blipFill>
                    <p:spPr bwMode="auto">
                      <a:xfrm>
                        <a:off x="1143000" y="1955800"/>
                        <a:ext cx="3276600" cy="360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809625" y="390525"/>
            <a:ext cx="6048375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84489"/>
                </a:solidFill>
              </a:rPr>
              <a:t>MR Catheter Guidance</a:t>
            </a:r>
            <a:br>
              <a:rPr lang="en-US" sz="4000" dirty="0" smtClean="0">
                <a:solidFill>
                  <a:srgbClr val="084489"/>
                </a:solidFill>
              </a:rPr>
            </a:br>
            <a:r>
              <a:rPr lang="en-US" sz="4000" dirty="0" smtClean="0">
                <a:solidFill>
                  <a:srgbClr val="084489"/>
                </a:solidFill>
              </a:rPr>
              <a:t>is a Reality</a:t>
            </a:r>
            <a:endParaRPr lang="en-US" sz="4000" dirty="0">
              <a:solidFill>
                <a:srgbClr val="084489"/>
              </a:solidFill>
            </a:endParaRPr>
          </a:p>
        </p:txBody>
      </p:sp>
      <p:sp>
        <p:nvSpPr>
          <p:cNvPr id="68612" name="Text Box 1028"/>
          <p:cNvSpPr txBox="1">
            <a:spLocks noChangeArrowheads="1"/>
          </p:cNvSpPr>
          <p:nvPr/>
        </p:nvSpPr>
        <p:spPr bwMode="auto">
          <a:xfrm>
            <a:off x="2422009" y="6367462"/>
            <a:ext cx="556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1" algn="r" eaLnBrk="0" hangingPunct="0"/>
            <a:r>
              <a:rPr lang="en-US" sz="1600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Circulation. 2008; 118: 223-229</a:t>
            </a:r>
            <a:endParaRPr lang="en-US" sz="1600" b="1" dirty="0">
              <a:solidFill>
                <a:srgbClr val="084489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sp>
        <p:nvSpPr>
          <p:cNvPr id="68613" name="TextBox 5"/>
          <p:cNvSpPr txBox="1">
            <a:spLocks noChangeArrowheads="1"/>
          </p:cNvSpPr>
          <p:nvPr/>
        </p:nvSpPr>
        <p:spPr bwMode="auto">
          <a:xfrm>
            <a:off x="1076990" y="5700246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Real-time GRE sequence (repetition time, 10 </a:t>
            </a:r>
            <a:r>
              <a:rPr lang="en-US" sz="1400" dirty="0" err="1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ms</a:t>
            </a:r>
            <a:r>
              <a:rPr lang="en-US" sz="1400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; echo time, 4.4 </a:t>
            </a:r>
            <a:r>
              <a:rPr lang="en-US" sz="1400" dirty="0" err="1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ms</a:t>
            </a:r>
            <a:r>
              <a:rPr lang="en-US" sz="1400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; </a:t>
            </a:r>
            <a:r>
              <a:rPr lang="en-US" sz="1400" dirty="0" err="1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flipangle</a:t>
            </a:r>
            <a:r>
              <a:rPr lang="en-US" sz="1400" dirty="0">
                <a:solidFill>
                  <a:srgbClr val="084489"/>
                </a:solidFill>
                <a:latin typeface="Garamond" charset="0"/>
                <a:ea typeface="Garamond" charset="0"/>
                <a:cs typeface="Garamond" charset="0"/>
              </a:rPr>
              <a:t>, 20°; field of view, 24 to 30 cm; slice thickness, 10 mm; matrix, 25696)</a:t>
            </a:r>
          </a:p>
        </p:txBody>
      </p:sp>
      <p:pic>
        <p:nvPicPr>
          <p:cNvPr id="8" name="Picture 20"/>
          <p:cNvPicPr>
            <a:picLocks noChangeAspect="1"/>
          </p:cNvPicPr>
          <p:nvPr/>
        </p:nvPicPr>
        <p:blipFill rotWithShape="1">
          <a:blip r:embed="rId8"/>
          <a:srcRect l="127" r="51659" b="4622"/>
          <a:stretch/>
        </p:blipFill>
        <p:spPr bwMode="auto">
          <a:xfrm>
            <a:off x="6469727" y="379207"/>
            <a:ext cx="1541463" cy="150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Human-03 (Converted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600" y="1964660"/>
            <a:ext cx="3591590" cy="3591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3" b="98687" l="1810" r="98869">
                        <a14:foregroundMark x1="49321" y1="71670" x2="49321" y2="71670"/>
                        <a14:foregroundMark x1="47964" y1="47280" x2="47964" y2="47280"/>
                        <a14:foregroundMark x1="56109" y1="37336" x2="56109" y2="37336"/>
                        <a14:foregroundMark x1="55656" y1="22889" x2="55656" y2="22889"/>
                        <a14:foregroundMark x1="54977" y1="18199" x2="54977" y2="18199"/>
                        <a14:foregroundMark x1="65385" y1="20450" x2="65385" y2="20450"/>
                        <a14:foregroundMark x1="78054" y1="22889" x2="78054" y2="22889"/>
                        <a14:foregroundMark x1="85520" y1="22889" x2="85520" y2="22889"/>
                        <a14:foregroundMark x1="44796" y1="22702" x2="44796" y2="22702"/>
                        <a14:foregroundMark x1="42081" y1="17261" x2="42081" y2="17261"/>
                        <a14:foregroundMark x1="44796" y1="11820" x2="44796" y2="11820"/>
                        <a14:foregroundMark x1="37783" y1="10882" x2="37783" y2="10882"/>
                        <a14:foregroundMark x1="20588" y1="11632" x2="20588" y2="11632"/>
                        <a14:foregroundMark x1="26471" y1="16323" x2="26471" y2="16323"/>
                        <a14:foregroundMark x1="19683" y1="22702" x2="19683" y2="22702"/>
                        <a14:foregroundMark x1="13122" y1="10507" x2="13122" y2="10507"/>
                        <a14:backgroundMark x1="30769" y1="10694" x2="30769" y2="10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52" y="5943600"/>
            <a:ext cx="709346" cy="855387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4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10266</TotalTime>
  <Words>457</Words>
  <Application>Microsoft Macintosh PowerPoint</Application>
  <PresentationFormat>On-screen Show (4:3)</PresentationFormat>
  <Paragraphs>120</Paragraphs>
  <Slides>14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Avenir Next Demi Bold</vt:lpstr>
      <vt:lpstr>Cambria</vt:lpstr>
      <vt:lpstr>Garamond</vt:lpstr>
      <vt:lpstr>Helvetica Neue Light</vt:lpstr>
      <vt:lpstr>ＭＳ Ｐゴシック</vt:lpstr>
      <vt:lpstr>Rockwell</vt:lpstr>
      <vt:lpstr>Times</vt:lpstr>
      <vt:lpstr>Office Theme</vt:lpstr>
      <vt:lpstr>Photo Editor Photo</vt:lpstr>
      <vt:lpstr>Saman Nazarian, MD, PhD Cardiac Electrophysiology University of Pennsylvania Perelman School of Medicine </vt:lpstr>
      <vt:lpstr>Disclosures</vt:lpstr>
      <vt:lpstr>Fluoroscopy</vt:lpstr>
      <vt:lpstr>Reentrant Arrhythmia Ablation</vt:lpstr>
      <vt:lpstr>The Arrhythmia  Substrate is Not Directly Visualized</vt:lpstr>
      <vt:lpstr>Characterization of the Ventricular Substrate</vt:lpstr>
      <vt:lpstr>Monitoring for Complications</vt:lpstr>
      <vt:lpstr>Utility of MRI for EP Applications</vt:lpstr>
      <vt:lpstr>MR Catheter Guidance is a Reality</vt:lpstr>
      <vt:lpstr>Next Target Characterization of the Atrial Substrate</vt:lpstr>
      <vt:lpstr>Real Time Lesion Visualization</vt:lpstr>
      <vt:lpstr>PowerPoint Presentation</vt:lpstr>
      <vt:lpstr>Summary</vt:lpstr>
      <vt:lpstr>Acknowledgements</vt:lpstr>
    </vt:vector>
  </TitlesOfParts>
  <Company>BrandSavvy Inc.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Peters</dc:creator>
  <cp:lastModifiedBy>Saman Nazarian</cp:lastModifiedBy>
  <cp:revision>191</cp:revision>
  <dcterms:created xsi:type="dcterms:W3CDTF">2012-08-14T05:02:00Z</dcterms:created>
  <dcterms:modified xsi:type="dcterms:W3CDTF">2017-02-06T14:05:01Z</dcterms:modified>
</cp:coreProperties>
</file>