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3"/>
  </p:notesMasterIdLst>
  <p:sldIdLst>
    <p:sldId id="256" r:id="rId2"/>
    <p:sldId id="269" r:id="rId3"/>
    <p:sldId id="270" r:id="rId4"/>
    <p:sldId id="278" r:id="rId5"/>
    <p:sldId id="279" r:id="rId6"/>
    <p:sldId id="285" r:id="rId7"/>
    <p:sldId id="276" r:id="rId8"/>
    <p:sldId id="280" r:id="rId9"/>
    <p:sldId id="286" r:id="rId10"/>
    <p:sldId id="287" r:id="rId11"/>
    <p:sldId id="272" r:id="rId12"/>
    <p:sldId id="271" r:id="rId13"/>
    <p:sldId id="281" r:id="rId14"/>
    <p:sldId id="282" r:id="rId15"/>
    <p:sldId id="288" r:id="rId16"/>
    <p:sldId id="277" r:id="rId17"/>
    <p:sldId id="283" r:id="rId18"/>
    <p:sldId id="289" r:id="rId19"/>
    <p:sldId id="290" r:id="rId20"/>
    <p:sldId id="273" r:id="rId21"/>
    <p:sldId id="265" r:id="rId22"/>
    <p:sldId id="259" r:id="rId23"/>
    <p:sldId id="260" r:id="rId24"/>
    <p:sldId id="284" r:id="rId25"/>
    <p:sldId id="268" r:id="rId26"/>
    <p:sldId id="261" r:id="rId27"/>
    <p:sldId id="262" r:id="rId28"/>
    <p:sldId id="263" r:id="rId29"/>
    <p:sldId id="266" r:id="rId30"/>
    <p:sldId id="291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4"/>
    <p:restoredTop sz="94643"/>
  </p:normalViewPr>
  <p:slideViewPr>
    <p:cSldViewPr snapToGrid="0" snapToObjects="1">
      <p:cViewPr>
        <p:scale>
          <a:sx n="100" d="100"/>
          <a:sy n="100" d="100"/>
        </p:scale>
        <p:origin x="64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5138C-A399-3849-94DC-CF70A3D81EA0}" type="datetimeFigureOut">
              <a:rPr lang="en-US" smtClean="0"/>
              <a:t>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D7D8A-A818-014C-B823-258A3D7A3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406DB-427E-EF40-AC0F-34809DF49C06}" type="datetimeFigureOut">
              <a:rPr lang="en-US" smtClean="0"/>
              <a:t>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6C6DE-EEE4-F748-A8AF-21AC9EE75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NIH logo small (transparent)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68529"/>
            <a:ext cx="2275114" cy="500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7122" y="6380325"/>
            <a:ext cx="3165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toby.rogers@nih.gov  –</a:t>
            </a:r>
            <a:r>
              <a:rPr lang="en-US" sz="1100" baseline="0" dirty="0" smtClean="0"/>
              <a:t> SCMR 2017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8417189" y="6380325"/>
            <a:ext cx="3165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587ABA7-2644-054F-BC56-FB93E5A95781}" type="slidenum">
              <a:rPr lang="en-US" sz="1100" smtClean="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00491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84111"/>
            <a:ext cx="10363200" cy="1470025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iCMR</a:t>
            </a:r>
            <a:br>
              <a:rPr lang="en-US" sz="6000" b="1" dirty="0" smtClean="0"/>
            </a:br>
            <a:r>
              <a:rPr lang="en-US" sz="6000" b="1" dirty="0" smtClean="0"/>
              <a:t>‘One stop shop’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Dr. </a:t>
            </a:r>
            <a:r>
              <a:rPr lang="en-US" dirty="0"/>
              <a:t>Toby Rogers, </a:t>
            </a:r>
            <a:r>
              <a:rPr lang="en-US" sz="3600" dirty="0"/>
              <a:t>MA, BM </a:t>
            </a:r>
            <a:r>
              <a:rPr lang="en-US" sz="3600" dirty="0" err="1"/>
              <a:t>BCh</a:t>
            </a:r>
            <a:r>
              <a:rPr lang="en-US" sz="3600" dirty="0"/>
              <a:t>, </a:t>
            </a:r>
            <a:r>
              <a:rPr lang="en-US" sz="3600" dirty="0" smtClean="0"/>
              <a:t>PhD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Cardiovascular and Pulmonary Branch, Division of Intramural Research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National Heart, Lung, and Blood Institute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National Institutes of Health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Bethesda, Maryland, United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Supine ergometer exercise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979719"/>
              </p:ext>
            </p:extLst>
          </p:nvPr>
        </p:nvGraphicFramePr>
        <p:xfrm>
          <a:off x="609600" y="1600200"/>
          <a:ext cx="109728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18100"/>
                <a:gridCol w="2927350"/>
                <a:gridCol w="29273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e</a:t>
                      </a:r>
                      <a:r>
                        <a:rPr lang="en-US" dirty="0" smtClean="0"/>
                        <a:t>xercise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ventricle end-diastolic volume index 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end-systolic volume index </a:t>
                      </a:r>
                      <a:r>
                        <a:rPr lang="en-US" baseline="0" dirty="0" smtClean="0"/>
                        <a:t>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ejection fraction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09600" y="335026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Pulmonary arterial vasoreactivity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9929"/>
              </p:ext>
            </p:extLst>
          </p:nvPr>
        </p:nvGraphicFramePr>
        <p:xfrm>
          <a:off x="609600" y="4631266"/>
          <a:ext cx="109728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30800"/>
                <a:gridCol w="2921000"/>
                <a:gridCol w="2921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 and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r>
                        <a:rPr lang="en-US" baseline="0" dirty="0" smtClean="0"/>
                        <a:t> pulmonary artery pressure 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vascular resistance index (WU/m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819900" y="4987630"/>
            <a:ext cx="757516" cy="75615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715500" y="4987630"/>
            <a:ext cx="757516" cy="75615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 – Learning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Pulmonary vascular resistance can be calculated with invasive pressures and MRI flow-derived cardiac output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Supine exercise in MRI can unmask RV dysfunction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66 year old 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613400" cy="4525963"/>
          </a:xfrm>
        </p:spPr>
        <p:txBody>
          <a:bodyPr/>
          <a:lstStyle/>
          <a:p>
            <a:r>
              <a:rPr lang="en-US" dirty="0" smtClean="0"/>
              <a:t>Sarcoidosis</a:t>
            </a:r>
          </a:p>
          <a:p>
            <a:r>
              <a:rPr lang="en-US" dirty="0" smtClean="0"/>
              <a:t>Occupational exposure to coal dust</a:t>
            </a:r>
          </a:p>
          <a:p>
            <a:r>
              <a:rPr lang="en-US" dirty="0" smtClean="0"/>
              <a:t>Chronic hypoxemia on home </a:t>
            </a:r>
            <a:r>
              <a:rPr lang="en-US" dirty="0"/>
              <a:t>O</a:t>
            </a:r>
            <a:r>
              <a:rPr lang="en-US" baseline="-25000" dirty="0"/>
              <a:t>2</a:t>
            </a:r>
            <a:endParaRPr lang="en-US" dirty="0" smtClean="0"/>
          </a:p>
          <a:p>
            <a:r>
              <a:rPr lang="en-US" dirty="0" smtClean="0"/>
              <a:t>NYHA class IV</a:t>
            </a:r>
            <a:endParaRPr lang="en-US" baseline="-25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84" y="1640457"/>
            <a:ext cx="4750915" cy="3922144"/>
          </a:xfrm>
        </p:spPr>
      </p:pic>
    </p:spTree>
    <p:extLst>
      <p:ext uri="{BB962C8B-B14F-4D97-AF65-F5344CB8AC3E}">
        <p14:creationId xmlns:p14="http://schemas.microsoft.com/office/powerpoint/2010/main" val="13025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Hemodynamics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9428976"/>
              </p:ext>
            </p:extLst>
          </p:nvPr>
        </p:nvGraphicFramePr>
        <p:xfrm>
          <a:off x="609600" y="1600200"/>
          <a:ext cx="5384800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43300"/>
                <a:gridCol w="1841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4L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Pressure (mmHg)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atrium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65/6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65/25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 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artery wedge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Transpulmonary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140/60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ventricular end-diastolic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ase#2_flow_Q5PJEa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7600" y="1922463"/>
            <a:ext cx="5384800" cy="2692400"/>
          </a:xfrm>
        </p:spPr>
      </p:pic>
      <p:sp>
        <p:nvSpPr>
          <p:cNvPr id="6" name="TextBox 5"/>
          <p:cNvSpPr txBox="1"/>
          <p:nvPr/>
        </p:nvSpPr>
        <p:spPr>
          <a:xfrm>
            <a:off x="6096000" y="5120323"/>
            <a:ext cx="565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Cardiac index = 2.7 L/min/m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Pulmonary vascular resistance index = 8.7 WU/m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9693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Hemodynamics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9428976"/>
              </p:ext>
            </p:extLst>
          </p:nvPr>
        </p:nvGraphicFramePr>
        <p:xfrm>
          <a:off x="609600" y="1600200"/>
          <a:ext cx="5384800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43300"/>
                <a:gridCol w="1841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4L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Pressure (mmHg)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atrium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65/6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65/25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 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artery wedge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Transpulmonary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140/60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ventricular end-diastolic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case#2_flow_L1s7Jj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7600" y="1922463"/>
            <a:ext cx="5384800" cy="2692400"/>
          </a:xfrm>
        </p:spPr>
      </p:pic>
      <p:sp>
        <p:nvSpPr>
          <p:cNvPr id="6" name="TextBox 5"/>
          <p:cNvSpPr txBox="1"/>
          <p:nvPr/>
        </p:nvSpPr>
        <p:spPr>
          <a:xfrm>
            <a:off x="6096000" y="5120323"/>
            <a:ext cx="565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Cardiac index = 2.7 L/min/m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Pulmonary vascular resistance index = 8.7 WU/m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sp>
        <p:nvSpPr>
          <p:cNvPr id="7" name="Oval 6"/>
          <p:cNvSpPr/>
          <p:nvPr/>
        </p:nvSpPr>
        <p:spPr>
          <a:xfrm>
            <a:off x="4597400" y="3018325"/>
            <a:ext cx="935316" cy="5013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anatomy </a:t>
            </a:r>
            <a:r>
              <a:rPr lang="en-US" smtClean="0"/>
              <a:t>and function</a:t>
            </a:r>
            <a:endParaRPr lang="en-US"/>
          </a:p>
        </p:txBody>
      </p:sp>
      <p:pic>
        <p:nvPicPr>
          <p:cNvPr id="4" name="case#2_function_Hs87d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038" y="1600200"/>
            <a:ext cx="9051925" cy="4525963"/>
          </a:xfrm>
        </p:spPr>
      </p:pic>
    </p:spTree>
    <p:extLst>
      <p:ext uri="{BB962C8B-B14F-4D97-AF65-F5344CB8AC3E}">
        <p14:creationId xmlns:p14="http://schemas.microsoft.com/office/powerpoint/2010/main" val="4032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Pulmonary arterial vasoreactivity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150569"/>
              </p:ext>
            </p:extLst>
          </p:nvPr>
        </p:nvGraphicFramePr>
        <p:xfrm>
          <a:off x="609600" y="1600200"/>
          <a:ext cx="109728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912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4L 0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+ 40ppm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r>
                        <a:rPr lang="en-US" baseline="0" dirty="0" smtClean="0"/>
                        <a:t> pulmonary artery pressure 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vascular resistance index (WU/m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460877"/>
              </p:ext>
            </p:extLst>
          </p:nvPr>
        </p:nvGraphicFramePr>
        <p:xfrm>
          <a:off x="609600" y="3213100"/>
          <a:ext cx="109728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912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4L 0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+ 40ppm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ventricle end-diastolic volume index 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end-systolic volume index </a:t>
                      </a:r>
                      <a:r>
                        <a:rPr lang="en-US" baseline="0" dirty="0" smtClean="0"/>
                        <a:t>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ejection fraction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Pulmonary arterial vasoreactivity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150569"/>
              </p:ext>
            </p:extLst>
          </p:nvPr>
        </p:nvGraphicFramePr>
        <p:xfrm>
          <a:off x="609600" y="1600200"/>
          <a:ext cx="109728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912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4L 0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+ 40ppm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r>
                        <a:rPr lang="en-US" baseline="0" dirty="0" smtClean="0"/>
                        <a:t> pulmonary artery pressure 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vascular resistance index (WU/m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460877"/>
              </p:ext>
            </p:extLst>
          </p:nvPr>
        </p:nvGraphicFramePr>
        <p:xfrm>
          <a:off x="609600" y="3213100"/>
          <a:ext cx="109728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912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4L 0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+ 40ppm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ventricle end-diastolic volume index 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end-systolic volume index </a:t>
                      </a:r>
                      <a:r>
                        <a:rPr lang="en-US" baseline="0" dirty="0" smtClean="0"/>
                        <a:t>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ejection fraction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7213600" y="1918018"/>
            <a:ext cx="935316" cy="5013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804400" y="1905805"/>
            <a:ext cx="935316" cy="5013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Pulmonary arterial vasoreactivity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150569"/>
              </p:ext>
            </p:extLst>
          </p:nvPr>
        </p:nvGraphicFramePr>
        <p:xfrm>
          <a:off x="609600" y="1600200"/>
          <a:ext cx="109728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912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4L 0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+ 40ppm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r>
                        <a:rPr lang="en-US" baseline="0" dirty="0" smtClean="0"/>
                        <a:t> pulmonary artery pressure 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vascular resistance index (WU/m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460877"/>
              </p:ext>
            </p:extLst>
          </p:nvPr>
        </p:nvGraphicFramePr>
        <p:xfrm>
          <a:off x="609600" y="3213100"/>
          <a:ext cx="109728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912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4L 0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+ 40ppm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ventricle end-diastolic volume index 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end-systolic volume index </a:t>
                      </a:r>
                      <a:r>
                        <a:rPr lang="en-US" baseline="0" dirty="0" smtClean="0"/>
                        <a:t>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ejection fraction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7226300" y="3891280"/>
            <a:ext cx="935316" cy="5013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1700" y="3891280"/>
            <a:ext cx="935316" cy="5013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545772"/>
            <a:ext cx="7086600" cy="3668486"/>
          </a:xfrm>
        </p:spPr>
        <p:txBody>
          <a:bodyPr>
            <a:normAutofit/>
          </a:bodyPr>
          <a:lstStyle/>
          <a:p>
            <a:r>
              <a:rPr lang="en-US" dirty="0" smtClean="0"/>
              <a:t>Ionizing radiation avoidance is not the only reason to do</a:t>
            </a:r>
            <a:br>
              <a:rPr lang="en-US" dirty="0" smtClean="0"/>
            </a:br>
            <a:r>
              <a:rPr lang="en-US" dirty="0" smtClean="0"/>
              <a:t>iCMR cardiac catheterization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545772"/>
            <a:ext cx="3668486" cy="36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#2 </a:t>
            </a:r>
            <a:r>
              <a:rPr lang="en-US" dirty="0"/>
              <a:t>– Learning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MRI is the best imaging modality to assess the right ventricle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iCMR catheterization can identify right ventricular response to pulmonary arterial vasodilators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65 year old woman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Prior </a:t>
            </a:r>
            <a:r>
              <a:rPr lang="en-US" sz="2400" dirty="0"/>
              <a:t>mediastinal surgery and phrenic nerve injury</a:t>
            </a:r>
          </a:p>
          <a:p>
            <a:r>
              <a:rPr lang="en-US" sz="2400" dirty="0"/>
              <a:t>Paralyzed </a:t>
            </a:r>
            <a:r>
              <a:rPr lang="en-US" sz="2400" dirty="0" err="1" smtClean="0"/>
              <a:t>hemidiaphragm</a:t>
            </a:r>
            <a:endParaRPr lang="en-US" sz="2400" dirty="0"/>
          </a:p>
          <a:p>
            <a:r>
              <a:rPr lang="en-US" sz="2400" dirty="0" smtClean="0"/>
              <a:t>Recently increasing exertional dyspnea</a:t>
            </a:r>
          </a:p>
          <a:p>
            <a:r>
              <a:rPr lang="en-US" sz="2400" dirty="0" smtClean="0"/>
              <a:t>NYHA class III</a:t>
            </a:r>
            <a:endParaRPr lang="en-US" sz="2400" dirty="0"/>
          </a:p>
          <a:p>
            <a:r>
              <a:rPr lang="en-US" sz="2400" dirty="0"/>
              <a:t>Echocardiography </a:t>
            </a:r>
            <a:r>
              <a:rPr lang="en-US" sz="2400" dirty="0" smtClean="0"/>
              <a:t>suggested pulmonary </a:t>
            </a:r>
            <a:r>
              <a:rPr lang="en-US" sz="2400" dirty="0"/>
              <a:t>hypertension</a:t>
            </a:r>
          </a:p>
        </p:txBody>
      </p:sp>
      <p:pic>
        <p:nvPicPr>
          <p:cNvPr id="6" name="hemidiaphragm paralysis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6626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9545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Hemodynamics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5415758"/>
              </p:ext>
            </p:extLst>
          </p:nvPr>
        </p:nvGraphicFramePr>
        <p:xfrm>
          <a:off x="609598" y="1600200"/>
          <a:ext cx="5529944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12031"/>
                <a:gridCol w="18179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Room 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Pressure (mmHg)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atrium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44/14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44/19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 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artery wedge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Transpulmonary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121/57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ventricular end-diastolic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hemidiaphragm paralysis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6626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6366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Hemodynamics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5415758"/>
              </p:ext>
            </p:extLst>
          </p:nvPr>
        </p:nvGraphicFramePr>
        <p:xfrm>
          <a:off x="609598" y="1600200"/>
          <a:ext cx="5529944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12031"/>
                <a:gridCol w="18179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Room 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Pressure (mmHg)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atrium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44/14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44/19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 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artery wedge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Transpulmonary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121/57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ventricular end-diastolic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hemidiaphragm paralysis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6626225" y="1600200"/>
            <a:ext cx="4525963" cy="4525963"/>
          </a:xfrm>
        </p:spPr>
      </p:pic>
      <p:sp>
        <p:nvSpPr>
          <p:cNvPr id="5" name="Oval 4"/>
          <p:cNvSpPr/>
          <p:nvPr/>
        </p:nvSpPr>
        <p:spPr>
          <a:xfrm>
            <a:off x="4749800" y="3035300"/>
            <a:ext cx="935316" cy="5013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anatomy and function</a:t>
            </a:r>
            <a:endParaRPr lang="en-US" dirty="0"/>
          </a:p>
        </p:txBody>
      </p:sp>
      <p:pic>
        <p:nvPicPr>
          <p:cNvPr id="2" name="case#3_function_YKgkh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038" y="1600200"/>
            <a:ext cx="9051925" cy="4525963"/>
          </a:xfrm>
        </p:spPr>
      </p:pic>
    </p:spTree>
    <p:extLst>
      <p:ext uri="{BB962C8B-B14F-4D97-AF65-F5344CB8AC3E}">
        <p14:creationId xmlns:p14="http://schemas.microsoft.com/office/powerpoint/2010/main" val="1583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lung perfusion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8293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1mL </a:t>
            </a:r>
            <a:r>
              <a:rPr lang="en-US" sz="2400" dirty="0" err="1" smtClean="0"/>
              <a:t>gadobutrol</a:t>
            </a:r>
            <a:r>
              <a:rPr lang="en-US" sz="2400" dirty="0" smtClean="0"/>
              <a:t> followed by 20mL saline</a:t>
            </a:r>
          </a:p>
          <a:p>
            <a:r>
              <a:rPr lang="en-US" sz="2400" dirty="0" smtClean="0"/>
              <a:t>Single breath hold</a:t>
            </a:r>
            <a:endParaRPr lang="en-US" sz="2400" dirty="0"/>
          </a:p>
        </p:txBody>
      </p:sp>
      <p:pic>
        <p:nvPicPr>
          <p:cNvPr id="5" name="Content Placeholder 6" descr="perfusion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81" y="1600200"/>
            <a:ext cx="4027037" cy="4525963"/>
          </a:xfrm>
        </p:spPr>
      </p:pic>
    </p:spTree>
    <p:extLst>
      <p:ext uri="{BB962C8B-B14F-4D97-AF65-F5344CB8AC3E}">
        <p14:creationId xmlns:p14="http://schemas.microsoft.com/office/powerpoint/2010/main" val="8767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lung perfusion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MRI lung perfusion imaging revealed </a:t>
            </a:r>
            <a:r>
              <a:rPr lang="en-US" sz="2400" dirty="0"/>
              <a:t>large defect in right lower lobe</a:t>
            </a:r>
          </a:p>
        </p:txBody>
      </p:sp>
      <p:pic>
        <p:nvPicPr>
          <p:cNvPr id="6" name="Content Placeholder 5" descr="single image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68" y="1600200"/>
            <a:ext cx="3996063" cy="4525963"/>
          </a:xfrm>
        </p:spPr>
      </p:pic>
      <p:sp>
        <p:nvSpPr>
          <p:cNvPr id="7" name="Oval 6"/>
          <p:cNvSpPr/>
          <p:nvPr/>
        </p:nvSpPr>
        <p:spPr>
          <a:xfrm>
            <a:off x="6376062" y="3338927"/>
            <a:ext cx="1683954" cy="179788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Nuclear ventilation/perfusion scan correlation</a:t>
            </a:r>
            <a:endParaRPr lang="en-US" dirty="0"/>
          </a:p>
        </p:txBody>
      </p:sp>
      <p:pic>
        <p:nvPicPr>
          <p:cNvPr id="4" name="Content Placeholder 3" descr="V-Q Sca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-19699" r="6223" b="-19699"/>
          <a:stretch/>
        </p:blipFill>
        <p:spPr>
          <a:xfrm>
            <a:off x="1776915" y="726541"/>
            <a:ext cx="4329133" cy="6217862"/>
          </a:xfrm>
        </p:spPr>
      </p:pic>
      <p:pic>
        <p:nvPicPr>
          <p:cNvPr id="6" name="Content Placeholder 5" descr="single imag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68" y="1600200"/>
            <a:ext cx="3996063" cy="4525963"/>
          </a:xfrm>
        </p:spPr>
      </p:pic>
      <p:sp>
        <p:nvSpPr>
          <p:cNvPr id="7" name="Oval 6"/>
          <p:cNvSpPr/>
          <p:nvPr/>
        </p:nvSpPr>
        <p:spPr>
          <a:xfrm>
            <a:off x="6376062" y="3338927"/>
            <a:ext cx="1683954" cy="179788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42879" y="3925353"/>
            <a:ext cx="1683954" cy="179788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</a:t>
            </a:r>
            <a:r>
              <a:rPr lang="en-US" dirty="0"/>
              <a:t>3 – Learning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Lung perfusion can be easily incorporated into iCMR catheterization protocol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1mL gadolinium contrast and a single breath hold sufficient</a:t>
            </a:r>
          </a:p>
        </p:txBody>
      </p:sp>
    </p:spTree>
    <p:extLst>
      <p:ext uri="{BB962C8B-B14F-4D97-AF65-F5344CB8AC3E}">
        <p14:creationId xmlns:p14="http://schemas.microsoft.com/office/powerpoint/2010/main" val="5991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iCMR ’one stop shop’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Powerful </a:t>
            </a:r>
            <a:r>
              <a:rPr lang="en-US" dirty="0" smtClean="0"/>
              <a:t>diagnostic </a:t>
            </a:r>
            <a:r>
              <a:rPr lang="en-US" dirty="0"/>
              <a:t>tool</a:t>
            </a:r>
          </a:p>
          <a:p>
            <a:r>
              <a:rPr lang="en-US" dirty="0" smtClean="0"/>
              <a:t>Simultaneous function, anatomy and hemodynamics</a:t>
            </a:r>
          </a:p>
          <a:p>
            <a:r>
              <a:rPr lang="en-US" dirty="0" smtClean="0"/>
              <a:t>Ideally suited for patients with pulmonary hypertension and right heart disease as well as patients with abnormal anatomy (e.g. congenital </a:t>
            </a:r>
            <a:r>
              <a:rPr lang="en-US" smtClean="0"/>
              <a:t>heart disease)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94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7" y="1600201"/>
            <a:ext cx="4342580" cy="4525963"/>
          </a:xfrm>
        </p:spPr>
        <p:txBody>
          <a:bodyPr numCol="1">
            <a:noAutofit/>
          </a:bodyPr>
          <a:lstStyle/>
          <a:p>
            <a:r>
              <a:rPr lang="en-US" sz="2000" dirty="0">
                <a:solidFill>
                  <a:srgbClr val="A6A6A6"/>
                </a:solidFill>
              </a:rPr>
              <a:t>Robert Lederman, MD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Kanishka</a:t>
            </a:r>
            <a:r>
              <a:rPr lang="en-US" sz="2000" dirty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Ratnayaka</a:t>
            </a:r>
            <a:r>
              <a:rPr lang="en-US" sz="2000" dirty="0">
                <a:solidFill>
                  <a:srgbClr val="A6A6A6"/>
                </a:solidFill>
              </a:rPr>
              <a:t>, MD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Anthony </a:t>
            </a:r>
            <a:r>
              <a:rPr lang="en-US" sz="2000" dirty="0" err="1">
                <a:solidFill>
                  <a:srgbClr val="A6A6A6"/>
                </a:solidFill>
              </a:rPr>
              <a:t>Faranesh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William </a:t>
            </a:r>
            <a:r>
              <a:rPr lang="en-US" sz="2000" dirty="0" err="1">
                <a:solidFill>
                  <a:srgbClr val="A6A6A6"/>
                </a:solidFill>
              </a:rPr>
              <a:t>Schenke</a:t>
            </a:r>
            <a:r>
              <a:rPr lang="en-US" sz="2000" dirty="0">
                <a:solidFill>
                  <a:srgbClr val="A6A6A6"/>
                </a:solidFill>
              </a:rPr>
              <a:t>, BA</a:t>
            </a:r>
          </a:p>
          <a:p>
            <a:r>
              <a:rPr lang="en-US" sz="2000" dirty="0">
                <a:solidFill>
                  <a:srgbClr val="A6A6A6"/>
                </a:solidFill>
              </a:rPr>
              <a:t>Jonathan </a:t>
            </a:r>
            <a:r>
              <a:rPr lang="en-US" sz="2000" dirty="0" err="1">
                <a:solidFill>
                  <a:srgbClr val="A6A6A6"/>
                </a:solidFill>
              </a:rPr>
              <a:t>Mazal</a:t>
            </a:r>
            <a:r>
              <a:rPr lang="en-US" sz="2000" dirty="0">
                <a:solidFill>
                  <a:srgbClr val="A6A6A6"/>
                </a:solidFill>
              </a:rPr>
              <a:t>, MA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Jaffar</a:t>
            </a:r>
            <a:r>
              <a:rPr lang="en-US" sz="2000" dirty="0">
                <a:solidFill>
                  <a:srgbClr val="A6A6A6"/>
                </a:solidFill>
              </a:rPr>
              <a:t> Khan, MD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Elena Grant, MD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Adrienne Campbell-Washburn, </a:t>
            </a:r>
            <a:r>
              <a:rPr lang="en-US" sz="2000" dirty="0" smtClean="0">
                <a:solidFill>
                  <a:srgbClr val="A6A6A6"/>
                </a:solidFill>
              </a:rPr>
              <a:t>PhD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Raj </a:t>
            </a:r>
            <a:r>
              <a:rPr lang="en-US" sz="2000" dirty="0" err="1" smtClean="0">
                <a:solidFill>
                  <a:srgbClr val="A6A6A6"/>
                </a:solidFill>
              </a:rPr>
              <a:t>Ramasawmy</a:t>
            </a:r>
            <a:r>
              <a:rPr lang="en-US" sz="2000" dirty="0" smtClean="0">
                <a:solidFill>
                  <a:srgbClr val="A6A6A6"/>
                </a:solidFill>
              </a:rPr>
              <a:t>, PhD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821" y="1600201"/>
            <a:ext cx="4342580" cy="452596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A6A6A6"/>
                </a:solidFill>
              </a:rPr>
              <a:t>Daniel </a:t>
            </a:r>
            <a:r>
              <a:rPr lang="en-US" sz="2000" dirty="0" err="1" smtClean="0">
                <a:solidFill>
                  <a:srgbClr val="A6A6A6"/>
                </a:solidFill>
              </a:rPr>
              <a:t>Herzka</a:t>
            </a:r>
            <a:r>
              <a:rPr lang="en-US" sz="2000" dirty="0" smtClean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Peter </a:t>
            </a:r>
            <a:r>
              <a:rPr lang="en-US" sz="2000" dirty="0" err="1">
                <a:solidFill>
                  <a:srgbClr val="A6A6A6"/>
                </a:solidFill>
              </a:rPr>
              <a:t>Kellman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Laurie Grant, RN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Annette Stine, RN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Merdim</a:t>
            </a:r>
            <a:r>
              <a:rPr lang="en-US" sz="2000" dirty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Sonmez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Ozgur</a:t>
            </a:r>
            <a:r>
              <a:rPr lang="en-US" sz="2000" dirty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Kocaturk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Michael Hansen, PhD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Marcus Chen, MD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Burcu</a:t>
            </a:r>
            <a:r>
              <a:rPr lang="en-US" sz="2000" dirty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Basar</a:t>
            </a:r>
            <a:r>
              <a:rPr lang="en-US" sz="2000" dirty="0">
                <a:solidFill>
                  <a:srgbClr val="A6A6A6"/>
                </a:solidFill>
              </a:rPr>
              <a:t>, BS</a:t>
            </a:r>
          </a:p>
        </p:txBody>
      </p:sp>
    </p:spTree>
    <p:extLst>
      <p:ext uri="{BB962C8B-B14F-4D97-AF65-F5344CB8AC3E}">
        <p14:creationId xmlns:p14="http://schemas.microsoft.com/office/powerpoint/2010/main" val="6720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73 year old woman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065520" cy="4525963"/>
          </a:xfrm>
        </p:spPr>
        <p:txBody>
          <a:bodyPr/>
          <a:lstStyle/>
          <a:p>
            <a:r>
              <a:rPr lang="en-US" dirty="0" smtClean="0"/>
              <a:t>Limited scleroderma (CREST)</a:t>
            </a:r>
          </a:p>
          <a:p>
            <a:r>
              <a:rPr lang="en-US" dirty="0" smtClean="0"/>
              <a:t>Chronic pleural effusions</a:t>
            </a:r>
          </a:p>
          <a:p>
            <a:r>
              <a:rPr lang="en-US" dirty="0" smtClean="0"/>
              <a:t>Suspected pulmonary hypertension</a:t>
            </a:r>
          </a:p>
          <a:p>
            <a:r>
              <a:rPr lang="en-US" dirty="0" smtClean="0"/>
              <a:t>Recent increase in exertional dyspnea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13" y="1754133"/>
            <a:ext cx="4484687" cy="4218097"/>
          </a:xfrm>
        </p:spPr>
      </p:pic>
    </p:spTree>
    <p:extLst>
      <p:ext uri="{BB962C8B-B14F-4D97-AF65-F5344CB8AC3E}">
        <p14:creationId xmlns:p14="http://schemas.microsoft.com/office/powerpoint/2010/main" val="4473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Hemodynamics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0792557"/>
              </p:ext>
            </p:extLst>
          </p:nvPr>
        </p:nvGraphicFramePr>
        <p:xfrm>
          <a:off x="609600" y="1600200"/>
          <a:ext cx="5322570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48050"/>
                <a:gridCol w="18745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Room 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Pressure (mmHg)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atrium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50/20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 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artery wedge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Transpulmonary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142/60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ventricular end-diastolic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ase#1_flow_YCpiZO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7600" y="1600200"/>
            <a:ext cx="5384800" cy="2692400"/>
          </a:xfrm>
        </p:spPr>
      </p:pic>
      <p:sp>
        <p:nvSpPr>
          <p:cNvPr id="7" name="TextBox 6"/>
          <p:cNvSpPr txBox="1"/>
          <p:nvPr/>
        </p:nvSpPr>
        <p:spPr>
          <a:xfrm>
            <a:off x="6121400" y="4583430"/>
            <a:ext cx="565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Cardiac index = 2.1 L/min/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Pulmonary vascular resistance index = 4.5 WU/m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1827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Hemodynamics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0792557"/>
              </p:ext>
            </p:extLst>
          </p:nvPr>
        </p:nvGraphicFramePr>
        <p:xfrm>
          <a:off x="609600" y="1600200"/>
          <a:ext cx="5322570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48050"/>
                <a:gridCol w="18745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Room 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Pressure (mmHg)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atrium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50/20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artery 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artery wedge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Transpulmonary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142/60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ventricular end-diastolic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ase#1_flow_YCpiZO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7600" y="1600200"/>
            <a:ext cx="5384800" cy="2692400"/>
          </a:xfrm>
        </p:spPr>
      </p:pic>
      <p:sp>
        <p:nvSpPr>
          <p:cNvPr id="7" name="TextBox 6"/>
          <p:cNvSpPr txBox="1"/>
          <p:nvPr/>
        </p:nvSpPr>
        <p:spPr>
          <a:xfrm>
            <a:off x="6121400" y="4583430"/>
            <a:ext cx="565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Cardiac index = 2.1 L/min/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Pulmonary vascular resistance index = 4.5 WU/m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sp>
        <p:nvSpPr>
          <p:cNvPr id="8" name="Oval 7"/>
          <p:cNvSpPr/>
          <p:nvPr/>
        </p:nvSpPr>
        <p:spPr>
          <a:xfrm>
            <a:off x="4508500" y="2633050"/>
            <a:ext cx="935316" cy="5013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350500" y="4790006"/>
            <a:ext cx="1422400" cy="59479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anatomy and function</a:t>
            </a:r>
            <a:endParaRPr lang="en-US" dirty="0"/>
          </a:p>
        </p:txBody>
      </p:sp>
      <p:pic>
        <p:nvPicPr>
          <p:cNvPr id="4" name="case#1_function_aijDC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038" y="1600200"/>
            <a:ext cx="9051925" cy="4525963"/>
          </a:xfrm>
        </p:spPr>
      </p:pic>
    </p:spTree>
    <p:extLst>
      <p:ext uri="{BB962C8B-B14F-4D97-AF65-F5344CB8AC3E}">
        <p14:creationId xmlns:p14="http://schemas.microsoft.com/office/powerpoint/2010/main" val="9996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Supine ergometer exercise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979719"/>
              </p:ext>
            </p:extLst>
          </p:nvPr>
        </p:nvGraphicFramePr>
        <p:xfrm>
          <a:off x="609600" y="1600200"/>
          <a:ext cx="109728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18100"/>
                <a:gridCol w="2927350"/>
                <a:gridCol w="29273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e</a:t>
                      </a:r>
                      <a:r>
                        <a:rPr lang="en-US" dirty="0" smtClean="0"/>
                        <a:t>xercise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ventricle end-diastolic volume index 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end-systolic volume index </a:t>
                      </a:r>
                      <a:r>
                        <a:rPr lang="en-US" baseline="0" dirty="0" smtClean="0"/>
                        <a:t>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ejection fraction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09600" y="335026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Pulmonary arterial vasoreactivity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9929"/>
              </p:ext>
            </p:extLst>
          </p:nvPr>
        </p:nvGraphicFramePr>
        <p:xfrm>
          <a:off x="609600" y="4631266"/>
          <a:ext cx="109728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30800"/>
                <a:gridCol w="2921000"/>
                <a:gridCol w="2921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 and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r>
                        <a:rPr lang="en-US" baseline="0" dirty="0" smtClean="0"/>
                        <a:t> pulmonary artery pressure 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vascular resistance index (WU/m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3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Supine ergometer exercise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979719"/>
              </p:ext>
            </p:extLst>
          </p:nvPr>
        </p:nvGraphicFramePr>
        <p:xfrm>
          <a:off x="609600" y="1600200"/>
          <a:ext cx="109728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18100"/>
                <a:gridCol w="2927350"/>
                <a:gridCol w="29273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e</a:t>
                      </a:r>
                      <a:r>
                        <a:rPr lang="en-US" dirty="0" smtClean="0"/>
                        <a:t>xercise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ventricle end-diastolic volume index 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end-systolic volume index </a:t>
                      </a:r>
                      <a:r>
                        <a:rPr lang="en-US" baseline="0" dirty="0" smtClean="0"/>
                        <a:t>(mL/m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 ventricle ejection fraction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09600" y="335026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Pulmonary arterial vasoreactivity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9929"/>
              </p:ext>
            </p:extLst>
          </p:nvPr>
        </p:nvGraphicFramePr>
        <p:xfrm>
          <a:off x="609600" y="4631266"/>
          <a:ext cx="109728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30800"/>
                <a:gridCol w="2921000"/>
                <a:gridCol w="2921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 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 and 40ppm 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r>
                        <a:rPr lang="en-US" baseline="0" dirty="0" smtClean="0"/>
                        <a:t> pulmonary artery pressure (mmHg)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</a:t>
                      </a:r>
                      <a:r>
                        <a:rPr lang="en-US" baseline="0" dirty="0" smtClean="0"/>
                        <a:t> vascular resistance index (WU/m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9626600" y="1914230"/>
            <a:ext cx="935316" cy="11820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18300" y="1914230"/>
            <a:ext cx="935316" cy="11820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 Blackbo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 Blackboard</Template>
  <TotalTime>1279</TotalTime>
  <Words>964</Words>
  <Application>Microsoft Macintosh PowerPoint</Application>
  <PresentationFormat>Widescreen</PresentationFormat>
  <Paragraphs>305</Paragraphs>
  <Slides>31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Calibri</vt:lpstr>
      <vt:lpstr>Arial</vt:lpstr>
      <vt:lpstr>TR Blackboard</vt:lpstr>
      <vt:lpstr>iCMR ‘One stop shop’</vt:lpstr>
      <vt:lpstr>Ionizing radiation avoidance is not the only reason to do iCMR cardiac catheterization</vt:lpstr>
      <vt:lpstr>Case #1</vt:lpstr>
      <vt:lpstr>73 year old woman</vt:lpstr>
      <vt:lpstr>Hemodynamics</vt:lpstr>
      <vt:lpstr>Hemodynamics</vt:lpstr>
      <vt:lpstr>MRI anatomy and function</vt:lpstr>
      <vt:lpstr>Supine ergometer exercise</vt:lpstr>
      <vt:lpstr>Supine ergometer exercise</vt:lpstr>
      <vt:lpstr>Supine ergometer exercise</vt:lpstr>
      <vt:lpstr>Case #1 – Learning points</vt:lpstr>
      <vt:lpstr>Case #2</vt:lpstr>
      <vt:lpstr>66 year old man</vt:lpstr>
      <vt:lpstr>Hemodynamics</vt:lpstr>
      <vt:lpstr>Hemodynamics</vt:lpstr>
      <vt:lpstr>MRI anatomy and function</vt:lpstr>
      <vt:lpstr>Pulmonary arterial vasoreactivity</vt:lpstr>
      <vt:lpstr>Pulmonary arterial vasoreactivity</vt:lpstr>
      <vt:lpstr>Pulmonary arterial vasoreactivity</vt:lpstr>
      <vt:lpstr>Case #2 – Learning points</vt:lpstr>
      <vt:lpstr>Case #3</vt:lpstr>
      <vt:lpstr>65 year old woman</vt:lpstr>
      <vt:lpstr>Hemodynamics</vt:lpstr>
      <vt:lpstr>Hemodynamics</vt:lpstr>
      <vt:lpstr>MRI anatomy and function</vt:lpstr>
      <vt:lpstr>MRI lung perfusion</vt:lpstr>
      <vt:lpstr>MRI lung perfusion</vt:lpstr>
      <vt:lpstr>Nuclear ventilation/perfusion scan correlation</vt:lpstr>
      <vt:lpstr>Case #3 – Learning points</vt:lpstr>
      <vt:lpstr>iCMR ’one stop shop’</vt:lpstr>
      <vt:lpstr>Acknowledgements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iCMR ‘One stop shop’</dc:title>
  <dc:creator>Rogers, Toby (NIH/NHLBI) [E]</dc:creator>
  <cp:lastModifiedBy>Rogers, Toby (NIH/NHLBI) [E]</cp:lastModifiedBy>
  <cp:revision>48</cp:revision>
  <dcterms:created xsi:type="dcterms:W3CDTF">2017-01-30T15:36:09Z</dcterms:created>
  <dcterms:modified xsi:type="dcterms:W3CDTF">2017-02-02T04:24:20Z</dcterms:modified>
</cp:coreProperties>
</file>