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charts/chart2.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86" r:id="rId2"/>
    <p:sldId id="288" r:id="rId3"/>
    <p:sldId id="317" r:id="rId4"/>
    <p:sldId id="318" r:id="rId5"/>
    <p:sldId id="319" r:id="rId6"/>
    <p:sldId id="320" r:id="rId7"/>
    <p:sldId id="321" r:id="rId8"/>
    <p:sldId id="322" r:id="rId9"/>
    <p:sldId id="325" r:id="rId10"/>
    <p:sldId id="326" r:id="rId11"/>
    <p:sldId id="327" r:id="rId12"/>
    <p:sldId id="347" r:id="rId13"/>
    <p:sldId id="328" r:id="rId14"/>
    <p:sldId id="329" r:id="rId15"/>
    <p:sldId id="330" r:id="rId16"/>
    <p:sldId id="331" r:id="rId17"/>
    <p:sldId id="333" r:id="rId18"/>
    <p:sldId id="334" r:id="rId19"/>
    <p:sldId id="335" r:id="rId20"/>
    <p:sldId id="337" r:id="rId21"/>
    <p:sldId id="339" r:id="rId22"/>
    <p:sldId id="340" r:id="rId23"/>
    <p:sldId id="338" r:id="rId24"/>
    <p:sldId id="316" r:id="rId25"/>
    <p:sldId id="342" r:id="rId26"/>
    <p:sldId id="344" r:id="rId27"/>
    <p:sldId id="307" r:id="rId28"/>
    <p:sldId id="345" r:id="rId29"/>
    <p:sldId id="346"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56" autoAdjust="0"/>
  </p:normalViewPr>
  <p:slideViewPr>
    <p:cSldViewPr>
      <p:cViewPr varScale="1">
        <p:scale>
          <a:sx n="149" d="100"/>
          <a:sy n="149" d="100"/>
        </p:scale>
        <p:origin x="-540"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2.bin"/><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Midwest Children’s Hospital</a:t>
            </a:r>
            <a:r>
              <a:rPr lang="en-US" baseline="0" dirty="0" smtClean="0"/>
              <a:t> </a:t>
            </a:r>
            <a:r>
              <a:rPr lang="en-US" dirty="0" smtClean="0"/>
              <a:t>CMR</a:t>
            </a:r>
            <a:endParaRPr lang="en-US" dirty="0"/>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1662731513517216"/>
          <c:y val="0.20909490027514677"/>
          <c:w val="0.88337270341207352"/>
          <c:h val="0.68921660834062404"/>
        </c:manualLayout>
      </c:layout>
      <c:bar3DChart>
        <c:barDir val="col"/>
        <c:grouping val="clustered"/>
        <c:varyColors val="0"/>
        <c:ser>
          <c:idx val="0"/>
          <c:order val="0"/>
          <c:tx>
            <c:strRef>
              <c:f>Sheet1!$A$23</c:f>
              <c:strCache>
                <c:ptCount val="1"/>
                <c:pt idx="0">
                  <c:v>Volume</c:v>
                </c:pt>
              </c:strCache>
            </c:strRef>
          </c:tx>
          <c:invertIfNegative val="0"/>
          <c:dLbls>
            <c:dLbl>
              <c:idx val="0"/>
              <c:layout>
                <c:manualLayout>
                  <c:x val="3.3333333333333333E-2"/>
                  <c:y val="-3.2407407407407406E-2"/>
                </c:manualLayout>
              </c:layout>
              <c:showLegendKey val="0"/>
              <c:showVal val="1"/>
              <c:showCatName val="0"/>
              <c:showSerName val="0"/>
              <c:showPercent val="0"/>
              <c:showBubbleSize val="0"/>
            </c:dLbl>
            <c:dLbl>
              <c:idx val="1"/>
              <c:layout>
                <c:manualLayout>
                  <c:x val="3.0555555555555555E-2"/>
                  <c:y val="-2.7777777777777821E-2"/>
                </c:manualLayout>
              </c:layout>
              <c:showLegendKey val="0"/>
              <c:showVal val="1"/>
              <c:showCatName val="0"/>
              <c:showSerName val="0"/>
              <c:showPercent val="0"/>
              <c:showBubbleSize val="0"/>
            </c:dLbl>
            <c:dLbl>
              <c:idx val="2"/>
              <c:layout>
                <c:manualLayout>
                  <c:x val="3.8888888888888994E-2"/>
                  <c:y val="-2.3148148148148147E-2"/>
                </c:manualLayout>
              </c:layout>
              <c:showLegendKey val="0"/>
              <c:showVal val="1"/>
              <c:showCatName val="0"/>
              <c:showSerName val="0"/>
              <c:showPercent val="0"/>
              <c:showBubbleSize val="0"/>
            </c:dLbl>
            <c:dLbl>
              <c:idx val="3"/>
              <c:layout>
                <c:manualLayout>
                  <c:x val="3.0555555555555555E-2"/>
                  <c:y val="-2.7777777777777776E-2"/>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numRef>
              <c:f>Sheet1!$B$22:$E$22</c:f>
              <c:numCache>
                <c:formatCode>General</c:formatCode>
                <c:ptCount val="4"/>
                <c:pt idx="0">
                  <c:v>2002</c:v>
                </c:pt>
                <c:pt idx="1">
                  <c:v>2007</c:v>
                </c:pt>
                <c:pt idx="2">
                  <c:v>2013</c:v>
                </c:pt>
                <c:pt idx="3">
                  <c:v>2014</c:v>
                </c:pt>
              </c:numCache>
            </c:numRef>
          </c:cat>
          <c:val>
            <c:numRef>
              <c:f>Sheet1!$B$23:$E$23</c:f>
              <c:numCache>
                <c:formatCode>General</c:formatCode>
                <c:ptCount val="4"/>
                <c:pt idx="0">
                  <c:v>50</c:v>
                </c:pt>
                <c:pt idx="1">
                  <c:v>350</c:v>
                </c:pt>
                <c:pt idx="2">
                  <c:v>750</c:v>
                </c:pt>
                <c:pt idx="3">
                  <c:v>900</c:v>
                </c:pt>
              </c:numCache>
            </c:numRef>
          </c:val>
        </c:ser>
        <c:dLbls>
          <c:showLegendKey val="0"/>
          <c:showVal val="0"/>
          <c:showCatName val="0"/>
          <c:showSerName val="0"/>
          <c:showPercent val="0"/>
          <c:showBubbleSize val="0"/>
        </c:dLbls>
        <c:gapWidth val="150"/>
        <c:shape val="box"/>
        <c:axId val="55408896"/>
        <c:axId val="55435264"/>
        <c:axId val="0"/>
      </c:bar3DChart>
      <c:catAx>
        <c:axId val="55408896"/>
        <c:scaling>
          <c:orientation val="minMax"/>
        </c:scaling>
        <c:delete val="0"/>
        <c:axPos val="b"/>
        <c:numFmt formatCode="General" sourceLinked="1"/>
        <c:majorTickMark val="out"/>
        <c:minorTickMark val="none"/>
        <c:tickLblPos val="nextTo"/>
        <c:crossAx val="55435264"/>
        <c:crosses val="autoZero"/>
        <c:auto val="1"/>
        <c:lblAlgn val="ctr"/>
        <c:lblOffset val="100"/>
        <c:noMultiLvlLbl val="0"/>
      </c:catAx>
      <c:valAx>
        <c:axId val="55435264"/>
        <c:scaling>
          <c:orientation val="minMax"/>
        </c:scaling>
        <c:delete val="0"/>
        <c:axPos val="l"/>
        <c:numFmt formatCode="General" sourceLinked="1"/>
        <c:majorTickMark val="out"/>
        <c:minorTickMark val="none"/>
        <c:tickLblPos val="nextTo"/>
        <c:crossAx val="55408896"/>
        <c:crosses val="autoZero"/>
        <c:crossBetween val="between"/>
      </c:valAx>
    </c:plotArea>
    <c:plotVisOnly val="1"/>
    <c:dispBlanksAs val="gap"/>
    <c:showDLblsOverMax val="0"/>
  </c:chart>
  <c:spPr>
    <a:solidFill>
      <a:srgbClr val="FFFF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East Coast Children’s Hospital </a:t>
            </a:r>
            <a:r>
              <a:rPr lang="en-US" dirty="0"/>
              <a:t>CMR</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Volume</c:v>
                </c:pt>
              </c:strCache>
            </c:strRef>
          </c:tx>
          <c:invertIfNegative val="0"/>
          <c:dLbls>
            <c:dLbl>
              <c:idx val="0"/>
              <c:layout>
                <c:manualLayout>
                  <c:x val="3.3333333333333333E-2"/>
                  <c:y val="-3.2407407407407406E-2"/>
                </c:manualLayout>
              </c:layout>
              <c:showLegendKey val="0"/>
              <c:showVal val="1"/>
              <c:showCatName val="0"/>
              <c:showSerName val="0"/>
              <c:showPercent val="0"/>
              <c:showBubbleSize val="0"/>
            </c:dLbl>
            <c:dLbl>
              <c:idx val="1"/>
              <c:layout>
                <c:manualLayout>
                  <c:x val="3.0555555555555555E-2"/>
                  <c:y val="-2.7777777777777821E-2"/>
                </c:manualLayout>
              </c:layout>
              <c:showLegendKey val="0"/>
              <c:showVal val="1"/>
              <c:showCatName val="0"/>
              <c:showSerName val="0"/>
              <c:showPercent val="0"/>
              <c:showBubbleSize val="0"/>
            </c:dLbl>
            <c:dLbl>
              <c:idx val="2"/>
              <c:layout>
                <c:manualLayout>
                  <c:x val="3.8888888888888994E-2"/>
                  <c:y val="-2.3148148148148147E-2"/>
                </c:manualLayout>
              </c:layout>
              <c:numFmt formatCode="#,##0" sourceLinked="0"/>
              <c:spPr/>
              <c:txPr>
                <a:bodyPr/>
                <a:lstStyle/>
                <a:p>
                  <a:pPr>
                    <a:defRPr b="1"/>
                  </a:pPr>
                  <a:endParaRPr lang="en-US"/>
                </a:p>
              </c:txPr>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numRef>
              <c:f>Sheet1!$B$1:$D$1</c:f>
              <c:numCache>
                <c:formatCode>General</c:formatCode>
                <c:ptCount val="3"/>
                <c:pt idx="0">
                  <c:v>2004</c:v>
                </c:pt>
                <c:pt idx="1">
                  <c:v>2006</c:v>
                </c:pt>
                <c:pt idx="2">
                  <c:v>2015</c:v>
                </c:pt>
              </c:numCache>
            </c:numRef>
          </c:cat>
          <c:val>
            <c:numRef>
              <c:f>Sheet1!$B$2:$D$2</c:f>
              <c:numCache>
                <c:formatCode>General</c:formatCode>
                <c:ptCount val="3"/>
                <c:pt idx="0">
                  <c:v>675</c:v>
                </c:pt>
                <c:pt idx="1">
                  <c:v>909</c:v>
                </c:pt>
                <c:pt idx="2">
                  <c:v>1138</c:v>
                </c:pt>
              </c:numCache>
            </c:numRef>
          </c:val>
        </c:ser>
        <c:dLbls>
          <c:showLegendKey val="0"/>
          <c:showVal val="0"/>
          <c:showCatName val="0"/>
          <c:showSerName val="0"/>
          <c:showPercent val="0"/>
          <c:showBubbleSize val="0"/>
        </c:dLbls>
        <c:gapWidth val="150"/>
        <c:shape val="box"/>
        <c:axId val="69964544"/>
        <c:axId val="69966080"/>
        <c:axId val="0"/>
      </c:bar3DChart>
      <c:catAx>
        <c:axId val="69964544"/>
        <c:scaling>
          <c:orientation val="minMax"/>
        </c:scaling>
        <c:delete val="0"/>
        <c:axPos val="b"/>
        <c:numFmt formatCode="General" sourceLinked="1"/>
        <c:majorTickMark val="out"/>
        <c:minorTickMark val="none"/>
        <c:tickLblPos val="nextTo"/>
        <c:crossAx val="69966080"/>
        <c:crosses val="autoZero"/>
        <c:auto val="1"/>
        <c:lblAlgn val="ctr"/>
        <c:lblOffset val="100"/>
        <c:noMultiLvlLbl val="0"/>
      </c:catAx>
      <c:valAx>
        <c:axId val="69966080"/>
        <c:scaling>
          <c:orientation val="minMax"/>
        </c:scaling>
        <c:delete val="0"/>
        <c:axPos val="l"/>
        <c:numFmt formatCode="General" sourceLinked="1"/>
        <c:majorTickMark val="out"/>
        <c:minorTickMark val="none"/>
        <c:tickLblPos val="nextTo"/>
        <c:crossAx val="69964544"/>
        <c:crosses val="autoZero"/>
        <c:crossBetween val="between"/>
      </c:valAx>
    </c:plotArea>
    <c:plotVisOnly val="1"/>
    <c:dispBlanksAs val="gap"/>
    <c:showDLblsOverMax val="0"/>
  </c:chart>
  <c:spPr>
    <a:solidFill>
      <a:srgbClr val="FFFFFF"/>
    </a:solidFill>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0.35535</cdr:x>
      <cdr:y>0.23094</cdr:y>
    </cdr:from>
    <cdr:to>
      <cdr:x>0.70159</cdr:x>
      <cdr:y>0.38367</cdr:y>
    </cdr:to>
    <cdr:sp macro="" textlink="">
      <cdr:nvSpPr>
        <cdr:cNvPr id="2" name="Text Box 2"/>
        <cdr:cNvSpPr txBox="1">
          <a:spLocks xmlns:a="http://schemas.openxmlformats.org/drawingml/2006/main" noChangeArrowheads="1"/>
        </cdr:cNvSpPr>
      </cdr:nvSpPr>
      <cdr:spPr bwMode="auto">
        <a:xfrm xmlns:a="http://schemas.openxmlformats.org/drawingml/2006/main" rot="20660549">
          <a:off x="1620154" y="589510"/>
          <a:ext cx="1578610" cy="38989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marL="0" marR="0">
            <a:lnSpc>
              <a:spcPct val="107000"/>
            </a:lnSpc>
            <a:spcBef>
              <a:spcPts val="0"/>
            </a:spcBef>
            <a:spcAft>
              <a:spcPts val="800"/>
            </a:spcAft>
          </a:pPr>
          <a:r>
            <a:rPr lang="en-US" sz="1100" b="1" dirty="0">
              <a:effectLst/>
              <a:latin typeface="Calibri"/>
              <a:ea typeface="Calibri"/>
              <a:cs typeface="Times New Roman"/>
            </a:rPr>
            <a:t>4.9% CAGR</a:t>
          </a:r>
          <a:endParaRPr lang="en-US" sz="1100" dirty="0">
            <a:effectLst/>
            <a:latin typeface="Calibri"/>
            <a:ea typeface="Calibri"/>
            <a:cs typeface="Times New Roman"/>
          </a:endParaRPr>
        </a:p>
      </cdr:txBody>
    </cdr:sp>
  </cdr:relSizeAnchor>
  <cdr:relSizeAnchor xmlns:cdr="http://schemas.openxmlformats.org/drawingml/2006/chartDrawing">
    <cdr:from>
      <cdr:x>0.31891</cdr:x>
      <cdr:y>0.235</cdr:y>
    </cdr:from>
    <cdr:to>
      <cdr:x>0.69105</cdr:x>
      <cdr:y>0.35415</cdr:y>
    </cdr:to>
    <cdr:sp macro="" textlink="">
      <cdr:nvSpPr>
        <cdr:cNvPr id="3" name="Right Arrow 2"/>
        <cdr:cNvSpPr/>
      </cdr:nvSpPr>
      <cdr:spPr>
        <a:xfrm xmlns:a="http://schemas.openxmlformats.org/drawingml/2006/main" rot="20660549">
          <a:off x="1453995" y="599884"/>
          <a:ext cx="1696720" cy="304165"/>
        </a:xfrm>
        <a:prstGeom xmlns:a="http://schemas.openxmlformats.org/drawingml/2006/main" prst="rightArrow">
          <a:avLst/>
        </a:prstGeom>
        <a:noFill xmlns:a="http://schemas.openxmlformats.org/drawingml/2006/main"/>
        <a:ln xmlns:a="http://schemas.openxmlformats.org/drawingml/2006/main" w="25400" cap="flat" cmpd="sng" algn="ctr">
          <a:solidFill>
            <a:srgbClr val="4F81BD">
              <a:shade val="50000"/>
            </a:srgbClr>
          </a:solidFill>
          <a:prstDash val="solid"/>
        </a:ln>
        <a:effectLst xmlns:a="http://schemas.openxmlformats.org/drawingml/2006/main"/>
      </cdr:spPr>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5DC82-EDB6-49AB-B75A-F01A08E31F34}" type="datetimeFigureOut">
              <a:rPr lang="en-US" smtClean="0"/>
              <a:t>2/8/2017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C7C5D-7C3A-4118-A3D3-A9043A7B6F5E}" type="slidenum">
              <a:rPr lang="en-US" smtClean="0"/>
              <a:t>‹#›</a:t>
            </a:fld>
            <a:endParaRPr lang="en-US"/>
          </a:p>
        </p:txBody>
      </p:sp>
    </p:spTree>
    <p:extLst>
      <p:ext uri="{BB962C8B-B14F-4D97-AF65-F5344CB8AC3E}">
        <p14:creationId xmlns:p14="http://schemas.microsoft.com/office/powerpoint/2010/main" val="3093238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AC7C5D-7C3A-4118-A3D3-A9043A7B6F5E}" type="slidenum">
              <a:rPr lang="en-US" smtClean="0"/>
              <a:t>1</a:t>
            </a:fld>
            <a:endParaRPr lang="en-US"/>
          </a:p>
        </p:txBody>
      </p:sp>
    </p:spTree>
    <p:extLst>
      <p:ext uri="{BB962C8B-B14F-4D97-AF65-F5344CB8AC3E}">
        <p14:creationId xmlns:p14="http://schemas.microsoft.com/office/powerpoint/2010/main" val="1989829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Next</a:t>
            </a:r>
            <a:r>
              <a:rPr lang="en-US" baseline="0" dirty="0" smtClean="0"/>
              <a:t> we </a:t>
            </a:r>
            <a:r>
              <a:rPr lang="en-US" dirty="0" smtClean="0"/>
              <a:t>magnify the heart and start</a:t>
            </a:r>
            <a:r>
              <a:rPr lang="en-US" baseline="0" dirty="0" smtClean="0"/>
              <a:t> inflating the balloon with the stent on it. This is as good as the image quality gets in fetal intervention, and you can see how hard it is even with these great images to see the atrial septum during this stent implant. </a:t>
            </a:r>
            <a:endParaRPr lang="en-US" dirty="0"/>
          </a:p>
        </p:txBody>
      </p:sp>
      <p:sp>
        <p:nvSpPr>
          <p:cNvPr id="4" name="Slide Number Placeholder 3"/>
          <p:cNvSpPr>
            <a:spLocks noGrp="1"/>
          </p:cNvSpPr>
          <p:nvPr>
            <p:ph type="sldNum" sz="quarter" idx="10"/>
          </p:nvPr>
        </p:nvSpPr>
        <p:spPr/>
        <p:txBody>
          <a:bodyPr/>
          <a:lstStyle/>
          <a:p>
            <a:pPr>
              <a:defRPr/>
            </a:pPr>
            <a:fld id="{E2C7BB10-5244-405E-B4D6-7F1EAF876703}" type="slidenum">
              <a:rPr lang="en-US" smtClean="0"/>
              <a:pPr>
                <a:defRPr/>
              </a:pPr>
              <a:t>10</a:t>
            </a:fld>
            <a:endParaRPr lang="en-US"/>
          </a:p>
        </p:txBody>
      </p:sp>
    </p:spTree>
    <p:extLst>
      <p:ext uri="{BB962C8B-B14F-4D97-AF65-F5344CB8AC3E}">
        <p14:creationId xmlns:p14="http://schemas.microsoft.com/office/powerpoint/2010/main" val="1588253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buClr>
                <a:srgbClr val="00B0F0"/>
              </a:buClr>
              <a:buFont typeface="Arial" panose="020B0604020202020204" pitchFamily="34" charset="0"/>
              <a:buNone/>
            </a:pPr>
            <a:r>
              <a:rPr lang="en-US" sz="2000" dirty="0" smtClean="0">
                <a:solidFill>
                  <a:srgbClr val="002060"/>
                </a:solidFill>
                <a:latin typeface="Candara" panose="020E0502030303020204" pitchFamily="34" charset="0"/>
              </a:rPr>
              <a:t>Chris Breuer at NCH and Simon </a:t>
            </a:r>
            <a:r>
              <a:rPr lang="en-US" sz="2000" dirty="0" err="1" smtClean="0">
                <a:solidFill>
                  <a:srgbClr val="002060"/>
                </a:solidFill>
                <a:latin typeface="Candara" panose="020E0502030303020204" pitchFamily="34" charset="0"/>
              </a:rPr>
              <a:t>Hoerstrup</a:t>
            </a:r>
            <a:r>
              <a:rPr lang="en-US" sz="2000" baseline="0" dirty="0" smtClean="0">
                <a:solidFill>
                  <a:srgbClr val="002060"/>
                </a:solidFill>
                <a:latin typeface="Candara" panose="020E0502030303020204" pitchFamily="34" charset="0"/>
              </a:rPr>
              <a:t> in Zurich are working on tissue engineered valves for fetuses that will be deployed percutaneously on </a:t>
            </a:r>
            <a:r>
              <a:rPr lang="en-US" sz="2000" baseline="0" dirty="0" err="1" smtClean="0">
                <a:solidFill>
                  <a:srgbClr val="002060"/>
                </a:solidFill>
                <a:latin typeface="Candara" panose="020E0502030303020204" pitchFamily="34" charset="0"/>
              </a:rPr>
              <a:t>bioresorbable</a:t>
            </a:r>
            <a:r>
              <a:rPr lang="en-US" sz="2000" baseline="0" dirty="0" smtClean="0">
                <a:solidFill>
                  <a:srgbClr val="002060"/>
                </a:solidFill>
                <a:latin typeface="Candara" panose="020E0502030303020204" pitchFamily="34" charset="0"/>
              </a:rPr>
              <a:t> stents. The first valves to be implanted will be pulmonary valves.</a:t>
            </a:r>
            <a:endParaRPr lang="en-US" sz="2000" dirty="0">
              <a:solidFill>
                <a:srgbClr val="002060"/>
              </a:solidFill>
              <a:latin typeface="Candara" panose="020E0502030303020204" pitchFamily="34" charset="0"/>
            </a:endParaRPr>
          </a:p>
        </p:txBody>
      </p:sp>
      <p:sp>
        <p:nvSpPr>
          <p:cNvPr id="4" name="Slide Number Placeholder 3"/>
          <p:cNvSpPr>
            <a:spLocks noGrp="1"/>
          </p:cNvSpPr>
          <p:nvPr>
            <p:ph type="sldNum" sz="quarter" idx="10"/>
          </p:nvPr>
        </p:nvSpPr>
        <p:spPr/>
        <p:txBody>
          <a:bodyPr/>
          <a:lstStyle/>
          <a:p>
            <a:fld id="{6542CD84-77FE-4EB6-8027-FC69D2665228}" type="slidenum">
              <a:rPr lang="en-US" smtClean="0"/>
              <a:t>11</a:t>
            </a:fld>
            <a:endParaRPr lang="en-US"/>
          </a:p>
        </p:txBody>
      </p:sp>
    </p:spTree>
    <p:extLst>
      <p:ext uri="{BB962C8B-B14F-4D97-AF65-F5344CB8AC3E}">
        <p14:creationId xmlns:p14="http://schemas.microsoft.com/office/powerpoint/2010/main" val="235369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0000"/>
              </a:lnSpc>
              <a:buClr>
                <a:srgbClr val="00B0F0"/>
              </a:buClr>
              <a:buFont typeface="Arial" panose="020B0604020202020204" pitchFamily="34" charset="0"/>
              <a:buNone/>
            </a:pPr>
            <a:r>
              <a:rPr lang="en-US" sz="2000" baseline="0" dirty="0" smtClean="0">
                <a:solidFill>
                  <a:srgbClr val="002060"/>
                </a:solidFill>
                <a:latin typeface="Candara" panose="020E0502030303020204" pitchFamily="34" charset="0"/>
              </a:rPr>
              <a:t>Imaging the pulmonary valve in a fetus with pulmonary stenosis or atresia is even harder than imaging the atrial septum. So I think </a:t>
            </a:r>
            <a:r>
              <a:rPr lang="en-US" sz="2000" baseline="0" dirty="0" err="1" smtClean="0">
                <a:solidFill>
                  <a:srgbClr val="002060"/>
                </a:solidFill>
                <a:latin typeface="Candara" panose="020E0502030303020204" pitchFamily="34" charset="0"/>
              </a:rPr>
              <a:t>iCMR</a:t>
            </a:r>
            <a:r>
              <a:rPr lang="en-US" sz="2000" baseline="0" dirty="0" smtClean="0">
                <a:solidFill>
                  <a:srgbClr val="002060"/>
                </a:solidFill>
                <a:latin typeface="Candara" panose="020E0502030303020204" pitchFamily="34" charset="0"/>
              </a:rPr>
              <a:t> is going to be critical to many of the interventions that we do in fetuses in the future.</a:t>
            </a:r>
            <a:endParaRPr lang="en-US" sz="2000" dirty="0">
              <a:solidFill>
                <a:srgbClr val="002060"/>
              </a:solidFill>
              <a:latin typeface="Candara" panose="020E0502030303020204" pitchFamily="34" charset="0"/>
            </a:endParaRPr>
          </a:p>
        </p:txBody>
      </p:sp>
      <p:sp>
        <p:nvSpPr>
          <p:cNvPr id="4" name="Slide Number Placeholder 3"/>
          <p:cNvSpPr>
            <a:spLocks noGrp="1"/>
          </p:cNvSpPr>
          <p:nvPr>
            <p:ph type="sldNum" sz="quarter" idx="10"/>
          </p:nvPr>
        </p:nvSpPr>
        <p:spPr/>
        <p:txBody>
          <a:bodyPr/>
          <a:lstStyle/>
          <a:p>
            <a:fld id="{6542CD84-77FE-4EB6-8027-FC69D2665228}" type="slidenum">
              <a:rPr lang="en-US" smtClean="0"/>
              <a:t>12</a:t>
            </a:fld>
            <a:endParaRPr lang="en-US"/>
          </a:p>
        </p:txBody>
      </p:sp>
    </p:spTree>
    <p:extLst>
      <p:ext uri="{BB962C8B-B14F-4D97-AF65-F5344CB8AC3E}">
        <p14:creationId xmlns:p14="http://schemas.microsoft.com/office/powerpoint/2010/main" val="2353691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Knowing how important</a:t>
            </a:r>
            <a:r>
              <a:rPr lang="en-US" altLang="en-US" baseline="0" dirty="0" smtClean="0"/>
              <a:t> this technology is and will be in the future, i</a:t>
            </a:r>
            <a:r>
              <a:rPr lang="en-US" altLang="en-US" dirty="0" smtClean="0"/>
              <a:t>n November of 2015, I headed</a:t>
            </a:r>
            <a:r>
              <a:rPr lang="en-US" altLang="en-US" baseline="0" dirty="0" smtClean="0"/>
              <a:t> back to DC with the Nationwide team.</a:t>
            </a: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5639" indent="-279092" eaLnBrk="0" hangingPunct="0">
              <a:defRPr>
                <a:solidFill>
                  <a:schemeClr val="tx1"/>
                </a:solidFill>
                <a:latin typeface="Arial" pitchFamily="34" charset="0"/>
                <a:ea typeface="ＭＳ Ｐゴシック" pitchFamily="34" charset="-128"/>
              </a:defRPr>
            </a:lvl2pPr>
            <a:lvl3pPr marL="1116368" indent="-223274" eaLnBrk="0" hangingPunct="0">
              <a:defRPr>
                <a:solidFill>
                  <a:schemeClr val="tx1"/>
                </a:solidFill>
                <a:latin typeface="Arial" pitchFamily="34" charset="0"/>
                <a:ea typeface="ＭＳ Ｐゴシック" pitchFamily="34" charset="-128"/>
              </a:defRPr>
            </a:lvl3pPr>
            <a:lvl4pPr marL="1562915" indent="-223274" eaLnBrk="0" hangingPunct="0">
              <a:defRPr>
                <a:solidFill>
                  <a:schemeClr val="tx1"/>
                </a:solidFill>
                <a:latin typeface="Arial" pitchFamily="34" charset="0"/>
                <a:ea typeface="ＭＳ Ｐゴシック" pitchFamily="34" charset="-128"/>
              </a:defRPr>
            </a:lvl4pPr>
            <a:lvl5pPr marL="2009463" indent="-223274" eaLnBrk="0" hangingPunct="0">
              <a:defRPr>
                <a:solidFill>
                  <a:schemeClr val="tx1"/>
                </a:solidFill>
                <a:latin typeface="Arial" pitchFamily="34" charset="0"/>
                <a:ea typeface="ＭＳ Ｐゴシック" pitchFamily="34" charset="-128"/>
              </a:defRPr>
            </a:lvl5pPr>
            <a:lvl6pPr marL="2456010"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2557"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49104"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5652"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0ABDAA4-AC8F-4B0F-9B64-E9C280207EDD}" type="slidenum">
              <a:rPr lang="en-US" altLang="en-US" smtClean="0"/>
              <a:pPr eaLnBrk="1" hangingPunct="1"/>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Our</a:t>
            </a:r>
            <a:r>
              <a:rPr lang="en-US" altLang="en-US" baseline="0" smtClean="0"/>
              <a:t> team</a:t>
            </a:r>
            <a:r>
              <a:rPr lang="en-US" altLang="en-US" smtClean="0"/>
              <a:t> </a:t>
            </a:r>
            <a:r>
              <a:rPr lang="en-US" altLang="en-US" dirty="0" smtClean="0"/>
              <a:t>determined</a:t>
            </a:r>
            <a:r>
              <a:rPr lang="en-US" altLang="en-US" baseline="0" dirty="0" smtClean="0"/>
              <a:t> that we wanted to build an ICMR suite just like at Children’s National with a biplane </a:t>
            </a:r>
            <a:r>
              <a:rPr lang="en-US" altLang="en-US" baseline="0" dirty="0" err="1" smtClean="0"/>
              <a:t>angio</a:t>
            </a:r>
            <a:r>
              <a:rPr lang="en-US" altLang="en-US" baseline="0" dirty="0" smtClean="0"/>
              <a:t> system. This would allow this room to function as an independent diagnostic cardiac MR room and this room as an independent hybrid </a:t>
            </a:r>
            <a:r>
              <a:rPr lang="en-US" altLang="en-US" baseline="0" dirty="0" err="1" smtClean="0"/>
              <a:t>cath</a:t>
            </a:r>
            <a:r>
              <a:rPr lang="en-US" altLang="en-US" baseline="0" dirty="0" smtClean="0"/>
              <a:t> lab and OR. We needed to develop a business plan to present to the hospital, but from a volume standpoint we were not in need of another biplane </a:t>
            </a:r>
            <a:r>
              <a:rPr lang="en-US" altLang="en-US" baseline="0" dirty="0" err="1" smtClean="0"/>
              <a:t>cath</a:t>
            </a:r>
            <a:r>
              <a:rPr lang="en-US" altLang="en-US" baseline="0" dirty="0" smtClean="0"/>
              <a:t> lab at this time. We were, however, in need of a dedicated cardiac MR scanner. </a:t>
            </a: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5639" indent="-279092" eaLnBrk="0" hangingPunct="0">
              <a:defRPr>
                <a:solidFill>
                  <a:schemeClr val="tx1"/>
                </a:solidFill>
                <a:latin typeface="Arial" pitchFamily="34" charset="0"/>
                <a:ea typeface="ＭＳ Ｐゴシック" pitchFamily="34" charset="-128"/>
              </a:defRPr>
            </a:lvl2pPr>
            <a:lvl3pPr marL="1116368" indent="-223274" eaLnBrk="0" hangingPunct="0">
              <a:defRPr>
                <a:solidFill>
                  <a:schemeClr val="tx1"/>
                </a:solidFill>
                <a:latin typeface="Arial" pitchFamily="34" charset="0"/>
                <a:ea typeface="ＭＳ Ｐゴシック" pitchFamily="34" charset="-128"/>
              </a:defRPr>
            </a:lvl3pPr>
            <a:lvl4pPr marL="1562915" indent="-223274" eaLnBrk="0" hangingPunct="0">
              <a:defRPr>
                <a:solidFill>
                  <a:schemeClr val="tx1"/>
                </a:solidFill>
                <a:latin typeface="Arial" pitchFamily="34" charset="0"/>
                <a:ea typeface="ＭＳ Ｐゴシック" pitchFamily="34" charset="-128"/>
              </a:defRPr>
            </a:lvl4pPr>
            <a:lvl5pPr marL="2009463" indent="-223274" eaLnBrk="0" hangingPunct="0">
              <a:defRPr>
                <a:solidFill>
                  <a:schemeClr val="tx1"/>
                </a:solidFill>
                <a:latin typeface="Arial" pitchFamily="34" charset="0"/>
                <a:ea typeface="ＭＳ Ｐゴシック" pitchFamily="34" charset="-128"/>
              </a:defRPr>
            </a:lvl5pPr>
            <a:lvl6pPr marL="2456010"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2557"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49104"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5652"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0ABDAA4-AC8F-4B0F-9B64-E9C280207EDD}" type="slidenum">
              <a:rPr lang="en-US" altLang="en-US" smtClean="0"/>
              <a:pPr eaLnBrk="1" hangingPunct="1"/>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in May 2016 we presented the</a:t>
            </a:r>
            <a:r>
              <a:rPr lang="en-US" baseline="0" dirty="0" smtClean="0"/>
              <a:t> proposal and business plan to our hospital. We tied the ICMR program to the mission and vision of the hospital of developing pre-eminent clinical programs…</a:t>
            </a:r>
            <a:endParaRPr lang="en-US" sz="1100" dirty="0">
              <a:solidFill>
                <a:srgbClr val="000000"/>
              </a:solidFill>
              <a:latin typeface="Arial"/>
              <a:ea typeface="Arial Unicode MS"/>
              <a:cs typeface="Arial Unicode MS"/>
            </a:endParaRPr>
          </a:p>
        </p:txBody>
      </p:sp>
      <p:sp>
        <p:nvSpPr>
          <p:cNvPr id="4" name="Slide Number Placeholder 3"/>
          <p:cNvSpPr>
            <a:spLocks noGrp="1"/>
          </p:cNvSpPr>
          <p:nvPr>
            <p:ph type="sldNum" sz="quarter" idx="10"/>
          </p:nvPr>
        </p:nvSpPr>
        <p:spPr/>
        <p:txBody>
          <a:bodyPr/>
          <a:lstStyle/>
          <a:p>
            <a:fld id="{E7BB5E6E-3D58-4463-BFCC-A237FF2B92CA}" type="slidenum">
              <a:rPr lang="en-US" smtClean="0"/>
              <a:t>15</a:t>
            </a:fld>
            <a:endParaRPr lang="en-US"/>
          </a:p>
        </p:txBody>
      </p:sp>
    </p:spTree>
    <p:extLst>
      <p:ext uri="{BB962C8B-B14F-4D97-AF65-F5344CB8AC3E}">
        <p14:creationId xmlns:p14="http://schemas.microsoft.com/office/powerpoint/2010/main" val="1426940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achieve best outcomes</a:t>
            </a:r>
            <a:r>
              <a:rPr lang="en-US" baseline="0" dirty="0" smtClean="0"/>
              <a:t> for our patients. </a:t>
            </a:r>
            <a:endParaRPr lang="en-US" sz="1100" dirty="0">
              <a:solidFill>
                <a:srgbClr val="000000"/>
              </a:solidFill>
              <a:latin typeface="Arial"/>
              <a:ea typeface="Arial Unicode MS"/>
              <a:cs typeface="Arial Unicode MS"/>
            </a:endParaRPr>
          </a:p>
        </p:txBody>
      </p:sp>
      <p:sp>
        <p:nvSpPr>
          <p:cNvPr id="4" name="Slide Number Placeholder 3"/>
          <p:cNvSpPr>
            <a:spLocks noGrp="1"/>
          </p:cNvSpPr>
          <p:nvPr>
            <p:ph type="sldNum" sz="quarter" idx="10"/>
          </p:nvPr>
        </p:nvSpPr>
        <p:spPr/>
        <p:txBody>
          <a:bodyPr/>
          <a:lstStyle/>
          <a:p>
            <a:fld id="{E7BB5E6E-3D58-4463-BFCC-A237FF2B92CA}" type="slidenum">
              <a:rPr lang="en-US" smtClean="0"/>
              <a:t>16</a:t>
            </a:fld>
            <a:endParaRPr lang="en-US"/>
          </a:p>
        </p:txBody>
      </p:sp>
    </p:spTree>
    <p:extLst>
      <p:ext uri="{BB962C8B-B14F-4D97-AF65-F5344CB8AC3E}">
        <p14:creationId xmlns:p14="http://schemas.microsoft.com/office/powerpoint/2010/main" val="142694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discussed</a:t>
            </a:r>
            <a:r>
              <a:rPr lang="en-US" baseline="0" dirty="0" smtClean="0"/>
              <a:t> the negative effects of radiation exposure.</a:t>
            </a:r>
            <a:endParaRPr lang="en-US" sz="1100" dirty="0">
              <a:solidFill>
                <a:srgbClr val="000000"/>
              </a:solidFill>
              <a:latin typeface="Arial"/>
              <a:ea typeface="Arial Unicode MS"/>
              <a:cs typeface="Arial Unicode MS"/>
            </a:endParaRPr>
          </a:p>
        </p:txBody>
      </p:sp>
      <p:sp>
        <p:nvSpPr>
          <p:cNvPr id="4" name="Slide Number Placeholder 3"/>
          <p:cNvSpPr>
            <a:spLocks noGrp="1"/>
          </p:cNvSpPr>
          <p:nvPr>
            <p:ph type="sldNum" sz="quarter" idx="10"/>
          </p:nvPr>
        </p:nvSpPr>
        <p:spPr/>
        <p:txBody>
          <a:bodyPr/>
          <a:lstStyle/>
          <a:p>
            <a:fld id="{E7BB5E6E-3D58-4463-BFCC-A237FF2B92CA}" type="slidenum">
              <a:rPr lang="en-US" smtClean="0"/>
              <a:t>17</a:t>
            </a:fld>
            <a:endParaRPr lang="en-US"/>
          </a:p>
        </p:txBody>
      </p:sp>
    </p:spTree>
    <p:extLst>
      <p:ext uri="{BB962C8B-B14F-4D97-AF65-F5344CB8AC3E}">
        <p14:creationId xmlns:p14="http://schemas.microsoft.com/office/powerpoint/2010/main" val="142694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to bring it close</a:t>
            </a:r>
            <a:r>
              <a:rPr lang="en-US" baseline="0" dirty="0" smtClean="0"/>
              <a:t> to home, w</a:t>
            </a:r>
            <a:r>
              <a:rPr lang="en-US" dirty="0" smtClean="0"/>
              <a:t>e gave a</a:t>
            </a:r>
            <a:r>
              <a:rPr lang="en-US" baseline="0" dirty="0" smtClean="0"/>
              <a:t> real life example of one of our patients who is 13 years old and has had the radiation exposure equivalent to more then 234,000 x-rays.</a:t>
            </a:r>
            <a:endParaRPr lang="en-US" dirty="0"/>
          </a:p>
        </p:txBody>
      </p:sp>
      <p:sp>
        <p:nvSpPr>
          <p:cNvPr id="4" name="Slide Number Placeholder 3"/>
          <p:cNvSpPr>
            <a:spLocks noGrp="1"/>
          </p:cNvSpPr>
          <p:nvPr>
            <p:ph type="sldNum" sz="quarter" idx="10"/>
          </p:nvPr>
        </p:nvSpPr>
        <p:spPr/>
        <p:txBody>
          <a:bodyPr/>
          <a:lstStyle/>
          <a:p>
            <a:fld id="{961F18EF-CC16-49C6-8119-1768120C6163}" type="slidenum">
              <a:rPr lang="en-US" smtClean="0"/>
              <a:t>18</a:t>
            </a:fld>
            <a:endParaRPr lang="en-US"/>
          </a:p>
        </p:txBody>
      </p:sp>
    </p:spTree>
    <p:extLst>
      <p:ext uri="{BB962C8B-B14F-4D97-AF65-F5344CB8AC3E}">
        <p14:creationId xmlns:p14="http://schemas.microsoft.com/office/powerpoint/2010/main" val="6043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solidFill>
                  <a:srgbClr val="000000"/>
                </a:solidFill>
                <a:latin typeface="Arial"/>
                <a:ea typeface="Arial Unicode MS"/>
                <a:cs typeface="Arial Unicode MS"/>
              </a:rPr>
              <a:t>We showed</a:t>
            </a:r>
            <a:r>
              <a:rPr lang="en-US" sz="1100" baseline="0" dirty="0" smtClean="0">
                <a:solidFill>
                  <a:srgbClr val="000000"/>
                </a:solidFill>
                <a:latin typeface="Arial"/>
                <a:ea typeface="Arial Unicode MS"/>
                <a:cs typeface="Arial Unicode MS"/>
              </a:rPr>
              <a:t> how comparable Children’s Hospitals saw significant growth in cardiac MR volume when they got their own dedicated cardiac MR scanners.</a:t>
            </a:r>
            <a:endParaRPr lang="en-US" sz="1100" dirty="0">
              <a:solidFill>
                <a:srgbClr val="000000"/>
              </a:solidFill>
              <a:latin typeface="Arial"/>
              <a:ea typeface="Arial Unicode MS"/>
              <a:cs typeface="Arial Unicode MS"/>
            </a:endParaRPr>
          </a:p>
        </p:txBody>
      </p:sp>
      <p:sp>
        <p:nvSpPr>
          <p:cNvPr id="4" name="Slide Number Placeholder 3"/>
          <p:cNvSpPr>
            <a:spLocks noGrp="1"/>
          </p:cNvSpPr>
          <p:nvPr>
            <p:ph type="sldNum" sz="quarter" idx="10"/>
          </p:nvPr>
        </p:nvSpPr>
        <p:spPr/>
        <p:txBody>
          <a:bodyPr/>
          <a:lstStyle/>
          <a:p>
            <a:fld id="{E7BB5E6E-3D58-4463-BFCC-A237FF2B92CA}" type="slidenum">
              <a:rPr lang="en-US" smtClean="0"/>
              <a:t>19</a:t>
            </a:fld>
            <a:endParaRPr lang="en-US"/>
          </a:p>
        </p:txBody>
      </p:sp>
    </p:spTree>
    <p:extLst>
      <p:ext uri="{BB962C8B-B14F-4D97-AF65-F5344CB8AC3E}">
        <p14:creationId xmlns:p14="http://schemas.microsoft.com/office/powerpoint/2010/main" val="142694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2CD84-77FE-4EB6-8027-FC69D2665228}" type="slidenum">
              <a:rPr lang="en-US" smtClean="0"/>
              <a:t>2</a:t>
            </a:fld>
            <a:endParaRPr lang="en-US"/>
          </a:p>
        </p:txBody>
      </p:sp>
    </p:spTree>
    <p:extLst>
      <p:ext uri="{BB962C8B-B14F-4D97-AF65-F5344CB8AC3E}">
        <p14:creationId xmlns:p14="http://schemas.microsoft.com/office/powerpoint/2010/main" val="235369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described the myriad of ways you can use an ICMR suite with a biplane hybrid </a:t>
            </a:r>
            <a:r>
              <a:rPr lang="en-US" baseline="0" dirty="0" err="1" smtClean="0"/>
              <a:t>cath</a:t>
            </a:r>
            <a:r>
              <a:rPr lang="en-US" baseline="0" dirty="0" smtClean="0"/>
              <a:t> lab and OR. How each room can be used independently or in conjunction.</a:t>
            </a:r>
            <a:endParaRPr lang="en-US" dirty="0"/>
          </a:p>
        </p:txBody>
      </p:sp>
      <p:sp>
        <p:nvSpPr>
          <p:cNvPr id="4" name="Slide Number Placeholder 3"/>
          <p:cNvSpPr>
            <a:spLocks noGrp="1"/>
          </p:cNvSpPr>
          <p:nvPr>
            <p:ph type="sldNum" sz="quarter" idx="10"/>
          </p:nvPr>
        </p:nvSpPr>
        <p:spPr/>
        <p:txBody>
          <a:bodyPr/>
          <a:lstStyle/>
          <a:p>
            <a:fld id="{961F18EF-CC16-49C6-8119-1768120C6163}" type="slidenum">
              <a:rPr lang="en-US" smtClean="0"/>
              <a:t>20</a:t>
            </a:fld>
            <a:endParaRPr lang="en-US"/>
          </a:p>
        </p:txBody>
      </p:sp>
    </p:spTree>
    <p:extLst>
      <p:ext uri="{BB962C8B-B14F-4D97-AF65-F5344CB8AC3E}">
        <p14:creationId xmlns:p14="http://schemas.microsoft.com/office/powerpoint/2010/main" val="60433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capital outlay</a:t>
            </a:r>
            <a:r>
              <a:rPr lang="en-US" baseline="0" dirty="0" smtClean="0"/>
              <a:t> for this suite came to just over $8.5 million, including 1.75 for a biplane </a:t>
            </a:r>
            <a:r>
              <a:rPr lang="en-US" baseline="0" dirty="0" err="1" smtClean="0"/>
              <a:t>angio</a:t>
            </a:r>
            <a:r>
              <a:rPr lang="en-US" baseline="0" dirty="0" smtClean="0"/>
              <a:t> system and 3.3 for a 1.5Tesla magnet.</a:t>
            </a:r>
            <a:endParaRPr lang="en-US" dirty="0"/>
          </a:p>
        </p:txBody>
      </p:sp>
      <p:sp>
        <p:nvSpPr>
          <p:cNvPr id="4" name="Slide Number Placeholder 3"/>
          <p:cNvSpPr>
            <a:spLocks noGrp="1"/>
          </p:cNvSpPr>
          <p:nvPr>
            <p:ph type="sldNum" sz="quarter" idx="10"/>
          </p:nvPr>
        </p:nvSpPr>
        <p:spPr/>
        <p:txBody>
          <a:bodyPr/>
          <a:lstStyle/>
          <a:p>
            <a:pPr>
              <a:defRPr/>
            </a:pPr>
            <a:fld id="{26095E85-E4ED-4D97-B293-A5D9DB6ED67F}" type="slidenum">
              <a:rPr lang="en-US" smtClean="0"/>
              <a:pPr>
                <a:defRPr/>
              </a:pPr>
              <a:t>21</a:t>
            </a:fld>
            <a:endParaRPr lang="en-US" dirty="0"/>
          </a:p>
        </p:txBody>
      </p:sp>
    </p:spTree>
    <p:extLst>
      <p:ext uri="{BB962C8B-B14F-4D97-AF65-F5344CB8AC3E}">
        <p14:creationId xmlns:p14="http://schemas.microsoft.com/office/powerpoint/2010/main" val="2408257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best case scenario, we assumed 65 incremental </a:t>
            </a:r>
            <a:r>
              <a:rPr lang="en-US" dirty="0" err="1" smtClean="0"/>
              <a:t>cath</a:t>
            </a:r>
            <a:r>
              <a:rPr lang="en-US" dirty="0" smtClean="0"/>
              <a:t> cases</a:t>
            </a:r>
            <a:r>
              <a:rPr lang="en-US" baseline="0" dirty="0" smtClean="0"/>
              <a:t> in the first year in addition to our usual </a:t>
            </a:r>
            <a:r>
              <a:rPr lang="en-US" baseline="0" dirty="0" err="1" smtClean="0"/>
              <a:t>cath</a:t>
            </a:r>
            <a:r>
              <a:rPr lang="en-US" baseline="0" dirty="0" smtClean="0"/>
              <a:t> volume…50 PAH cases transferred from our adult hospital and 15 cases recruited from other </a:t>
            </a:r>
            <a:r>
              <a:rPr lang="en-US" baseline="0" dirty="0" err="1" smtClean="0"/>
              <a:t>midwest</a:t>
            </a:r>
            <a:r>
              <a:rPr lang="en-US" baseline="0" dirty="0" smtClean="0"/>
              <a:t> centers because of the ability to perform radiation free catheterization. We also assumed 150 incremental </a:t>
            </a:r>
            <a:r>
              <a:rPr lang="en-US" baseline="0" dirty="0" err="1" smtClean="0"/>
              <a:t>cMRIs</a:t>
            </a:r>
            <a:r>
              <a:rPr lang="en-US" baseline="0" dirty="0" smtClean="0"/>
              <a:t>, looking at our current rate of growth and what was seen at Children’s National when the program was started. Despite this and assuming a $2 million philanthropic donation, we did not see a positive net margin until year 4. </a:t>
            </a:r>
            <a:endParaRPr lang="en-US" dirty="0"/>
          </a:p>
        </p:txBody>
      </p:sp>
      <p:sp>
        <p:nvSpPr>
          <p:cNvPr id="4" name="Slide Number Placeholder 3"/>
          <p:cNvSpPr>
            <a:spLocks noGrp="1"/>
          </p:cNvSpPr>
          <p:nvPr>
            <p:ph type="sldNum" sz="quarter" idx="10"/>
          </p:nvPr>
        </p:nvSpPr>
        <p:spPr/>
        <p:txBody>
          <a:bodyPr/>
          <a:lstStyle/>
          <a:p>
            <a:pPr>
              <a:defRPr/>
            </a:pPr>
            <a:fld id="{26095E85-E4ED-4D97-B293-A5D9DB6ED67F}" type="slidenum">
              <a:rPr lang="en-US" smtClean="0"/>
              <a:pPr>
                <a:defRPr/>
              </a:pPr>
              <a:t>22</a:t>
            </a:fld>
            <a:endParaRPr lang="en-US" dirty="0"/>
          </a:p>
        </p:txBody>
      </p:sp>
    </p:spTree>
    <p:extLst>
      <p:ext uri="{BB962C8B-B14F-4D97-AF65-F5344CB8AC3E}">
        <p14:creationId xmlns:p14="http://schemas.microsoft.com/office/powerpoint/2010/main" val="94091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But we focused</a:t>
            </a:r>
            <a:r>
              <a:rPr lang="en-US" baseline="0" dirty="0" smtClean="0"/>
              <a:t> on how </a:t>
            </a:r>
            <a:r>
              <a:rPr lang="en-US" dirty="0" smtClean="0"/>
              <a:t>we want to</a:t>
            </a:r>
            <a:r>
              <a:rPr lang="en-US" baseline="0" dirty="0" smtClean="0"/>
              <a:t> be the forward thinking, innovative Netflix and not the Blockbuster.</a:t>
            </a:r>
            <a:endParaRPr lang="en-US" dirty="0"/>
          </a:p>
        </p:txBody>
      </p:sp>
      <p:sp>
        <p:nvSpPr>
          <p:cNvPr id="4" name="Slide Number Placeholder 3"/>
          <p:cNvSpPr>
            <a:spLocks noGrp="1"/>
          </p:cNvSpPr>
          <p:nvPr>
            <p:ph type="sldNum" sz="quarter" idx="10"/>
          </p:nvPr>
        </p:nvSpPr>
        <p:spPr/>
        <p:txBody>
          <a:bodyPr/>
          <a:lstStyle/>
          <a:p>
            <a:pPr>
              <a:defRPr/>
            </a:pPr>
            <a:fld id="{26095E85-E4ED-4D97-B293-A5D9DB6ED67F}" type="slidenum">
              <a:rPr lang="en-US" smtClean="0"/>
              <a:pPr>
                <a:defRPr/>
              </a:pPr>
              <a:t>23</a:t>
            </a:fld>
            <a:endParaRPr lang="en-US" dirty="0"/>
          </a:p>
        </p:txBody>
      </p:sp>
    </p:spTree>
    <p:extLst>
      <p:ext uri="{BB962C8B-B14F-4D97-AF65-F5344CB8AC3E}">
        <p14:creationId xmlns:p14="http://schemas.microsoft.com/office/powerpoint/2010/main" val="3168962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a:t>
            </a:r>
            <a:r>
              <a:rPr lang="en-US" altLang="en-US" baseline="0" dirty="0" smtClean="0"/>
              <a:t> hospital leadership’s response was that they were overall supportive of starting the program. But they did not fund it in 2017. Because our space request of ~2,000 square feet would take away 2 fully functioning operating rooms, they requested that we perform a master space plan to determine the best location of this suite, taking into account the plans of other services. They also expressed that they would like to see more progress on MR compatible guidewires and devices before approving the project. Nonetheless, they asked us to present the proposal again for the 2018 budget. </a:t>
            </a:r>
            <a:r>
              <a:rPr lang="en-US" altLang="en-US" dirty="0" smtClean="0"/>
              <a:t>Shortly after that response, we were very fortunate to have Dr. Raj</a:t>
            </a:r>
            <a:r>
              <a:rPr lang="en-US" altLang="en-US" baseline="0" dirty="0" smtClean="0"/>
              <a:t> Krishnamurthy join us as Chief of the </a:t>
            </a:r>
            <a:r>
              <a:rPr lang="en-US" altLang="en-US" baseline="0" dirty="0" err="1" smtClean="0"/>
              <a:t>Dept</a:t>
            </a:r>
            <a:r>
              <a:rPr lang="en-US" altLang="en-US" baseline="0" dirty="0" smtClean="0"/>
              <a:t> of Radiology at NCH. Raj also has a great interest in </a:t>
            </a:r>
            <a:r>
              <a:rPr lang="en-US" altLang="en-US" baseline="0" dirty="0" err="1" smtClean="0"/>
              <a:t>iCMR</a:t>
            </a:r>
            <a:r>
              <a:rPr lang="en-US" altLang="en-US" baseline="0" dirty="0" smtClean="0"/>
              <a:t>, and having a strong radiology partner and advocate for this program will only help to move it forward.</a:t>
            </a: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5639" indent="-279092" eaLnBrk="0" hangingPunct="0">
              <a:defRPr>
                <a:solidFill>
                  <a:schemeClr val="tx1"/>
                </a:solidFill>
                <a:latin typeface="Arial" pitchFamily="34" charset="0"/>
                <a:ea typeface="ＭＳ Ｐゴシック" pitchFamily="34" charset="-128"/>
              </a:defRPr>
            </a:lvl2pPr>
            <a:lvl3pPr marL="1116368" indent="-223274" eaLnBrk="0" hangingPunct="0">
              <a:defRPr>
                <a:solidFill>
                  <a:schemeClr val="tx1"/>
                </a:solidFill>
                <a:latin typeface="Arial" pitchFamily="34" charset="0"/>
                <a:ea typeface="ＭＳ Ｐゴシック" pitchFamily="34" charset="-128"/>
              </a:defRPr>
            </a:lvl3pPr>
            <a:lvl4pPr marL="1562915" indent="-223274" eaLnBrk="0" hangingPunct="0">
              <a:defRPr>
                <a:solidFill>
                  <a:schemeClr val="tx1"/>
                </a:solidFill>
                <a:latin typeface="Arial" pitchFamily="34" charset="0"/>
                <a:ea typeface="ＭＳ Ｐゴシック" pitchFamily="34" charset="-128"/>
              </a:defRPr>
            </a:lvl4pPr>
            <a:lvl5pPr marL="2009463" indent="-223274" eaLnBrk="0" hangingPunct="0">
              <a:defRPr>
                <a:solidFill>
                  <a:schemeClr val="tx1"/>
                </a:solidFill>
                <a:latin typeface="Arial" pitchFamily="34" charset="0"/>
                <a:ea typeface="ＭＳ Ｐゴシック" pitchFamily="34" charset="-128"/>
              </a:defRPr>
            </a:lvl5pPr>
            <a:lvl6pPr marL="2456010"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2557"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49104"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5652"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0ABDAA4-AC8F-4B0F-9B64-E9C280207EDD}" type="slidenum">
              <a:rPr lang="en-US" altLang="en-US" smtClean="0"/>
              <a:pPr eaLnBrk="1" hangingPunct="1"/>
              <a:t>24</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DDB2F5-47DA-45B5-880C-0F8454FF6B7D}" type="slidenum">
              <a:rPr lang="en-US" sz="1200" smtClean="0">
                <a:solidFill>
                  <a:prstClr val="black"/>
                </a:solidFill>
                <a:latin typeface="Arial" pitchFamily="34" charset="0"/>
              </a:rPr>
              <a:pPr eaLnBrk="1" hangingPunct="1"/>
              <a:t>25</a:t>
            </a:fld>
            <a:endParaRPr lang="en-US" sz="1200" smtClean="0">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baseline="0" dirty="0" smtClean="0">
                <a:latin typeface="Arial" pitchFamily="34" charset="0"/>
              </a:rPr>
              <a:t>In the meantime, while we’re doing the master space plan, Raj said, we do have a procedure room next to an IMRIS magnet…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DDB2F5-47DA-45B5-880C-0F8454FF6B7D}" type="slidenum">
              <a:rPr lang="en-US" sz="1200" smtClean="0">
                <a:solidFill>
                  <a:prstClr val="black"/>
                </a:solidFill>
                <a:latin typeface="Arial" pitchFamily="34" charset="0"/>
              </a:rPr>
              <a:pPr eaLnBrk="1" hangingPunct="1"/>
              <a:t>26</a:t>
            </a:fld>
            <a:endParaRPr lang="en-US" sz="1200" smtClean="0">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baseline="0" dirty="0" smtClean="0">
                <a:latin typeface="Arial" pitchFamily="34" charset="0"/>
              </a:rPr>
              <a:t>What if we use a mobile C-arm to place a wedge catheter in the PA and move the patient into the scanner. Then we can use the pressure data and MR flows and functional data to replace the standard pulmonary hypertension cath. We could do that starting tomorrow.</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DDB2F5-47DA-45B5-880C-0F8454FF6B7D}" type="slidenum">
              <a:rPr lang="en-US" sz="1200" smtClean="0">
                <a:solidFill>
                  <a:prstClr val="black"/>
                </a:solidFill>
                <a:latin typeface="Arial" pitchFamily="34" charset="0"/>
              </a:rPr>
              <a:pPr eaLnBrk="1" hangingPunct="1"/>
              <a:t>27</a:t>
            </a:fld>
            <a:endParaRPr lang="en-US" sz="1200" smtClean="0">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baseline="0" dirty="0" smtClean="0">
                <a:latin typeface="Arial" pitchFamily="34" charset="0"/>
              </a:rPr>
              <a:t>What if we take it a step further and use the C-arm as bail-out and retrofit the IMRIS room with the Interactive Front End through a Siemens Master Research Agreement, a hemodynamic monitoring system, the MR compatible screens and projectors, and the headsets. All of which could be transferrable to a fully functional ICMR suite, when that’s approved.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DDB2F5-47DA-45B5-880C-0F8454FF6B7D}" type="slidenum">
              <a:rPr lang="en-US" sz="1200" smtClean="0">
                <a:solidFill>
                  <a:prstClr val="black"/>
                </a:solidFill>
                <a:latin typeface="Arial" pitchFamily="34" charset="0"/>
              </a:rPr>
              <a:pPr eaLnBrk="1" hangingPunct="1"/>
              <a:t>28</a:t>
            </a:fld>
            <a:endParaRPr lang="en-US" sz="1200" smtClean="0">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baseline="0" dirty="0" smtClean="0">
                <a:latin typeface="Arial" pitchFamily="34" charset="0"/>
              </a:rPr>
              <a:t>So at this point we are wondering if all these work arounds help us or prevent us from getting to where we ultimately want to be. And we are hoping that all of you can help us in answering these questions.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DDB2F5-47DA-45B5-880C-0F8454FF6B7D}" type="slidenum">
              <a:rPr lang="en-US" sz="1200" smtClean="0">
                <a:solidFill>
                  <a:prstClr val="black"/>
                </a:solidFill>
                <a:latin typeface="Arial" pitchFamily="34" charset="0"/>
              </a:rPr>
              <a:pPr eaLnBrk="1" hangingPunct="1"/>
              <a:t>29</a:t>
            </a:fld>
            <a:endParaRPr lang="en-US" sz="1200" smtClean="0">
              <a:solidFill>
                <a:prstClr val="black"/>
              </a:solidFill>
              <a:latin typeface="Arial"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0" baseline="0"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Serendipity led me to my</a:t>
            </a:r>
            <a:r>
              <a:rPr lang="en-US" baseline="0" dirty="0" smtClean="0"/>
              <a:t> interest in </a:t>
            </a:r>
            <a:r>
              <a:rPr lang="en-US" baseline="0" dirty="0" err="1" smtClean="0"/>
              <a:t>iCMR</a:t>
            </a:r>
            <a:r>
              <a:rPr lang="en-US" baseline="0" dirty="0" smtClean="0"/>
              <a:t>. It was several years ago at my former institution, the University of Michigan, when we were designing a hybrid </a:t>
            </a:r>
            <a:r>
              <a:rPr lang="en-US" baseline="0" dirty="0" err="1" smtClean="0"/>
              <a:t>cath</a:t>
            </a:r>
            <a:r>
              <a:rPr lang="en-US" baseline="0" dirty="0" smtClean="0"/>
              <a:t> lab and operating room. It just so happened that the only remaining space in the hospital to put this hybrid lab was in one of the two rooms adjacent to the IMRIS magnet.</a:t>
            </a: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5639" indent="-279092" eaLnBrk="0" hangingPunct="0">
              <a:defRPr>
                <a:solidFill>
                  <a:schemeClr val="tx1"/>
                </a:solidFill>
                <a:latin typeface="Arial" pitchFamily="34" charset="0"/>
                <a:ea typeface="ＭＳ Ｐゴシック" pitchFamily="34" charset="-128"/>
              </a:defRPr>
            </a:lvl2pPr>
            <a:lvl3pPr marL="1116368" indent="-223274" eaLnBrk="0" hangingPunct="0">
              <a:defRPr>
                <a:solidFill>
                  <a:schemeClr val="tx1"/>
                </a:solidFill>
                <a:latin typeface="Arial" pitchFamily="34" charset="0"/>
                <a:ea typeface="ＭＳ Ｐゴシック" pitchFamily="34" charset="-128"/>
              </a:defRPr>
            </a:lvl3pPr>
            <a:lvl4pPr marL="1562915" indent="-223274" eaLnBrk="0" hangingPunct="0">
              <a:defRPr>
                <a:solidFill>
                  <a:schemeClr val="tx1"/>
                </a:solidFill>
                <a:latin typeface="Arial" pitchFamily="34" charset="0"/>
                <a:ea typeface="ＭＳ Ｐゴシック" pitchFamily="34" charset="-128"/>
              </a:defRPr>
            </a:lvl4pPr>
            <a:lvl5pPr marL="2009463" indent="-223274" eaLnBrk="0" hangingPunct="0">
              <a:defRPr>
                <a:solidFill>
                  <a:schemeClr val="tx1"/>
                </a:solidFill>
                <a:latin typeface="Arial" pitchFamily="34" charset="0"/>
                <a:ea typeface="ＭＳ Ｐゴシック" pitchFamily="34" charset="-128"/>
              </a:defRPr>
            </a:lvl5pPr>
            <a:lvl6pPr marL="2456010"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2557"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49104"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5652"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0ABDAA4-AC8F-4B0F-9B64-E9C280207EDD}" type="slidenum">
              <a:rPr lang="en-US" altLang="en-US" smtClean="0"/>
              <a:pPr eaLnBrk="1" hangingPunct="1"/>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IMRIS</a:t>
            </a:r>
            <a:r>
              <a:rPr lang="en-US" altLang="en-US" baseline="0" dirty="0" smtClean="0"/>
              <a:t> mounts an MR system on ceiling tracks for movement between two ORs or </a:t>
            </a:r>
            <a:r>
              <a:rPr lang="en-US" altLang="en-US" baseline="0" dirty="0" err="1" smtClean="0"/>
              <a:t>angio</a:t>
            </a:r>
            <a:r>
              <a:rPr lang="en-US" altLang="en-US" baseline="0" dirty="0" smtClean="0"/>
              <a:t> suites, as you see here with the magnet moving into the </a:t>
            </a:r>
            <a:r>
              <a:rPr lang="en-US" altLang="en-US" baseline="0" dirty="0" err="1" smtClean="0"/>
              <a:t>angio</a:t>
            </a:r>
            <a:r>
              <a:rPr lang="en-US" altLang="en-US" baseline="0" dirty="0" smtClean="0"/>
              <a:t> suite. The center room, also called a garage, can be used as a diagnostic scanning room. Having this space available, I immediately started thinking about all of the possibilities of combining MR with </a:t>
            </a:r>
            <a:r>
              <a:rPr lang="en-US" altLang="en-US" baseline="0" dirty="0" err="1" smtClean="0"/>
              <a:t>cath</a:t>
            </a:r>
            <a:r>
              <a:rPr lang="en-US" altLang="en-US" baseline="0" dirty="0" smtClean="0"/>
              <a:t> and even </a:t>
            </a:r>
            <a:r>
              <a:rPr lang="en-US" altLang="en-US" baseline="0" dirty="0" err="1" smtClean="0"/>
              <a:t>cathing</a:t>
            </a:r>
            <a:r>
              <a:rPr lang="en-US" altLang="en-US" baseline="0" dirty="0" smtClean="0"/>
              <a:t> with MR guidance, but I didn’t know anything about it. So in January of 2015, we had Dr. Robert Lederman come to the University of Michigan to educate us on </a:t>
            </a:r>
            <a:r>
              <a:rPr lang="en-US" altLang="en-US" baseline="0" dirty="0" err="1" smtClean="0"/>
              <a:t>iCMR</a:t>
            </a:r>
            <a:r>
              <a:rPr lang="en-US" altLang="en-US" baseline="0" dirty="0" smtClean="0"/>
              <a:t> and to evaluate our space. Robert and his team at the NIH have a mission to disseminate this </a:t>
            </a:r>
            <a:r>
              <a:rPr lang="en-US" altLang="en-US" baseline="0" dirty="0" err="1" smtClean="0"/>
              <a:t>iCMR</a:t>
            </a:r>
            <a:r>
              <a:rPr lang="en-US" altLang="en-US" baseline="0" dirty="0" smtClean="0"/>
              <a:t> technology to other centers and are more than willing to assist. </a:t>
            </a: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5639" indent="-279092" eaLnBrk="0" hangingPunct="0">
              <a:defRPr>
                <a:solidFill>
                  <a:schemeClr val="tx1"/>
                </a:solidFill>
                <a:latin typeface="Arial" pitchFamily="34" charset="0"/>
                <a:ea typeface="ＭＳ Ｐゴシック" pitchFamily="34" charset="-128"/>
              </a:defRPr>
            </a:lvl2pPr>
            <a:lvl3pPr marL="1116368" indent="-223274" eaLnBrk="0" hangingPunct="0">
              <a:defRPr>
                <a:solidFill>
                  <a:schemeClr val="tx1"/>
                </a:solidFill>
                <a:latin typeface="Arial" pitchFamily="34" charset="0"/>
                <a:ea typeface="ＭＳ Ｐゴシック" pitchFamily="34" charset="-128"/>
              </a:defRPr>
            </a:lvl3pPr>
            <a:lvl4pPr marL="1562915" indent="-223274" eaLnBrk="0" hangingPunct="0">
              <a:defRPr>
                <a:solidFill>
                  <a:schemeClr val="tx1"/>
                </a:solidFill>
                <a:latin typeface="Arial" pitchFamily="34" charset="0"/>
                <a:ea typeface="ＭＳ Ｐゴシック" pitchFamily="34" charset="-128"/>
              </a:defRPr>
            </a:lvl4pPr>
            <a:lvl5pPr marL="2009463" indent="-223274" eaLnBrk="0" hangingPunct="0">
              <a:defRPr>
                <a:solidFill>
                  <a:schemeClr val="tx1"/>
                </a:solidFill>
                <a:latin typeface="Arial" pitchFamily="34" charset="0"/>
                <a:ea typeface="ＭＳ Ｐゴシック" pitchFamily="34" charset="-128"/>
              </a:defRPr>
            </a:lvl5pPr>
            <a:lvl6pPr marL="2456010"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2557"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49104"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5652"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0ABDAA4-AC8F-4B0F-9B64-E9C280207EDD}" type="slidenum">
              <a:rPr lang="en-US" altLang="en-US" smtClean="0"/>
              <a:pPr eaLnBrk="1" hangingPunct="1"/>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April of 2015, he invited our entire team to the NIH for</a:t>
            </a:r>
            <a:r>
              <a:rPr lang="en-US" altLang="en-US" baseline="0" dirty="0" smtClean="0"/>
              <a:t> a Hands-On session to learn about the construction of the lab, to actually perform MRI guided </a:t>
            </a:r>
            <a:r>
              <a:rPr lang="en-US" altLang="en-US" baseline="0" dirty="0" err="1" smtClean="0"/>
              <a:t>cath</a:t>
            </a:r>
            <a:r>
              <a:rPr lang="en-US" altLang="en-US" baseline="0" dirty="0" smtClean="0"/>
              <a:t> in an animal ourselves, and to visit the </a:t>
            </a:r>
            <a:r>
              <a:rPr lang="en-US" altLang="en-US" baseline="0" dirty="0" err="1" smtClean="0"/>
              <a:t>iCMR</a:t>
            </a:r>
            <a:r>
              <a:rPr lang="en-US" altLang="en-US" baseline="0" dirty="0" smtClean="0"/>
              <a:t> lab at Children’s National. This is truly in invaluable visit for anyone considering an </a:t>
            </a:r>
            <a:r>
              <a:rPr lang="en-US" altLang="en-US" baseline="0" dirty="0" err="1" smtClean="0"/>
              <a:t>iCMR</a:t>
            </a:r>
            <a:r>
              <a:rPr lang="en-US" altLang="en-US" baseline="0" dirty="0" smtClean="0"/>
              <a:t> program and I highly recommend it.</a:t>
            </a: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25639" indent="-279092" eaLnBrk="0" hangingPunct="0">
              <a:defRPr>
                <a:solidFill>
                  <a:schemeClr val="tx1"/>
                </a:solidFill>
                <a:latin typeface="Arial" pitchFamily="34" charset="0"/>
                <a:ea typeface="ＭＳ Ｐゴシック" pitchFamily="34" charset="-128"/>
              </a:defRPr>
            </a:lvl2pPr>
            <a:lvl3pPr marL="1116368" indent="-223274" eaLnBrk="0" hangingPunct="0">
              <a:defRPr>
                <a:solidFill>
                  <a:schemeClr val="tx1"/>
                </a:solidFill>
                <a:latin typeface="Arial" pitchFamily="34" charset="0"/>
                <a:ea typeface="ＭＳ Ｐゴシック" pitchFamily="34" charset="-128"/>
              </a:defRPr>
            </a:lvl3pPr>
            <a:lvl4pPr marL="1562915" indent="-223274" eaLnBrk="0" hangingPunct="0">
              <a:defRPr>
                <a:solidFill>
                  <a:schemeClr val="tx1"/>
                </a:solidFill>
                <a:latin typeface="Arial" pitchFamily="34" charset="0"/>
                <a:ea typeface="ＭＳ Ｐゴシック" pitchFamily="34" charset="-128"/>
              </a:defRPr>
            </a:lvl4pPr>
            <a:lvl5pPr marL="2009463" indent="-223274" eaLnBrk="0" hangingPunct="0">
              <a:defRPr>
                <a:solidFill>
                  <a:schemeClr val="tx1"/>
                </a:solidFill>
                <a:latin typeface="Arial" pitchFamily="34" charset="0"/>
                <a:ea typeface="ＭＳ Ｐゴシック" pitchFamily="34" charset="-128"/>
              </a:defRPr>
            </a:lvl5pPr>
            <a:lvl6pPr marL="2456010"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02557"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49104"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8pPr>
            <a:lvl9pPr marL="3795652" indent="-223274" defTabSz="44654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0ABDAA4-AC8F-4B0F-9B64-E9C280207EDD}" type="slidenum">
              <a:rPr lang="en-US" altLang="en-US" smtClean="0"/>
              <a:pPr eaLnBrk="1" hangingPunct="1"/>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September of 2015, I moved to Nationwide Children’s Hospital, and the team there was also thinking about ICMR and possibilities of building an ICMR suite. So I was thankful that I’d be able to continue to pursue this interest. With the little bit of exposure I had gotten so far, I knew how important this technology could be to our field.</a:t>
            </a:r>
            <a:endParaRPr lang="en-US" dirty="0"/>
          </a:p>
        </p:txBody>
      </p:sp>
      <p:sp>
        <p:nvSpPr>
          <p:cNvPr id="4" name="Slide Number Placeholder 3"/>
          <p:cNvSpPr>
            <a:spLocks noGrp="1"/>
          </p:cNvSpPr>
          <p:nvPr>
            <p:ph type="sldNum" sz="quarter" idx="10"/>
          </p:nvPr>
        </p:nvSpPr>
        <p:spPr/>
        <p:txBody>
          <a:bodyPr/>
          <a:lstStyle/>
          <a:p>
            <a:fld id="{77AC7C5D-7C3A-4118-A3D3-A9043A7B6F5E}" type="slidenum">
              <a:rPr lang="en-US" smtClean="0"/>
              <a:t>6</a:t>
            </a:fld>
            <a:endParaRPr lang="en-US"/>
          </a:p>
        </p:txBody>
      </p:sp>
    </p:spTree>
    <p:extLst>
      <p:ext uri="{BB962C8B-B14F-4D97-AF65-F5344CB8AC3E}">
        <p14:creationId xmlns:p14="http://schemas.microsoft.com/office/powerpoint/2010/main" val="182249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know that MR will allow real-time identification of complications like this aortic rupture. When you see the balloon give like this, it’s most likely due to aortic rupture, but you have no imaging of it until you exchange this balloon for an angiographic catheter and hook up to a power injector, wasting valuable time that could be used to treat the problem.</a:t>
            </a:r>
            <a:endParaRPr lang="en-US" dirty="0"/>
          </a:p>
        </p:txBody>
      </p:sp>
      <p:sp>
        <p:nvSpPr>
          <p:cNvPr id="4" name="Slide Number Placeholder 3"/>
          <p:cNvSpPr>
            <a:spLocks noGrp="1"/>
          </p:cNvSpPr>
          <p:nvPr>
            <p:ph type="sldNum" sz="quarter" idx="10"/>
          </p:nvPr>
        </p:nvSpPr>
        <p:spPr/>
        <p:txBody>
          <a:bodyPr/>
          <a:lstStyle/>
          <a:p>
            <a:fld id="{77AC7C5D-7C3A-4118-A3D3-A9043A7B6F5E}" type="slidenum">
              <a:rPr lang="en-US" smtClean="0"/>
              <a:t>7</a:t>
            </a:fld>
            <a:endParaRPr lang="en-US"/>
          </a:p>
        </p:txBody>
      </p:sp>
    </p:spTree>
    <p:extLst>
      <p:ext uri="{BB962C8B-B14F-4D97-AF65-F5344CB8AC3E}">
        <p14:creationId xmlns:p14="http://schemas.microsoft.com/office/powerpoint/2010/main" val="182249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know that MR will allow us to traverse chronic occlusions like this acquired interruption of the aortic arch with precision and not just blindly as you see us doing here.</a:t>
            </a:r>
            <a:endParaRPr lang="en-US" dirty="0"/>
          </a:p>
        </p:txBody>
      </p:sp>
      <p:sp>
        <p:nvSpPr>
          <p:cNvPr id="4" name="Slide Number Placeholder 3"/>
          <p:cNvSpPr>
            <a:spLocks noGrp="1"/>
          </p:cNvSpPr>
          <p:nvPr>
            <p:ph type="sldNum" sz="quarter" idx="10"/>
          </p:nvPr>
        </p:nvSpPr>
        <p:spPr/>
        <p:txBody>
          <a:bodyPr/>
          <a:lstStyle/>
          <a:p>
            <a:fld id="{77AC7C5D-7C3A-4118-A3D3-A9043A7B6F5E}" type="slidenum">
              <a:rPr lang="en-US" smtClean="0"/>
              <a:t>8</a:t>
            </a:fld>
            <a:endParaRPr lang="en-US"/>
          </a:p>
        </p:txBody>
      </p:sp>
    </p:spTree>
    <p:extLst>
      <p:ext uri="{BB962C8B-B14F-4D97-AF65-F5344CB8AC3E}">
        <p14:creationId xmlns:p14="http://schemas.microsoft.com/office/powerpoint/2010/main" val="182249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where I particularly want to use</a:t>
            </a:r>
            <a:r>
              <a:rPr lang="en-US" baseline="0" dirty="0" smtClean="0"/>
              <a:t> MR guidance is with fetal cardiac intervention. This is a fetus with HLHS and an intact atrial septum. You can see the needle enter the left atrium and then be placed up against the atrial septum.</a:t>
            </a:r>
            <a:endParaRPr lang="en-US" dirty="0"/>
          </a:p>
        </p:txBody>
      </p:sp>
      <p:sp>
        <p:nvSpPr>
          <p:cNvPr id="4" name="Slide Number Placeholder 3"/>
          <p:cNvSpPr>
            <a:spLocks noGrp="1"/>
          </p:cNvSpPr>
          <p:nvPr>
            <p:ph type="sldNum" sz="quarter" idx="10"/>
          </p:nvPr>
        </p:nvSpPr>
        <p:spPr/>
        <p:txBody>
          <a:bodyPr/>
          <a:lstStyle/>
          <a:p>
            <a:pPr>
              <a:defRPr/>
            </a:pPr>
            <a:fld id="{E2C7BB10-5244-405E-B4D6-7F1EAF876703}" type="slidenum">
              <a:rPr lang="en-US" smtClean="0"/>
              <a:pPr>
                <a:defRPr/>
              </a:pPr>
              <a:t>9</a:t>
            </a:fld>
            <a:endParaRPr lang="en-US"/>
          </a:p>
        </p:txBody>
      </p:sp>
    </p:spTree>
    <p:extLst>
      <p:ext uri="{BB962C8B-B14F-4D97-AF65-F5344CB8AC3E}">
        <p14:creationId xmlns:p14="http://schemas.microsoft.com/office/powerpoint/2010/main" val="1588253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8" descr="NC Butterfly gus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71525"/>
            <a:ext cx="3441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00148"/>
            <a:ext cx="4572000" cy="2057400"/>
          </a:xfrm>
        </p:spPr>
        <p:txBody>
          <a:bodyPr>
            <a:noAutofit/>
          </a:bodyPr>
          <a:lstStyle>
            <a:lvl1pPr marL="0" marR="0" indent="0" algn="l" defTabSz="457200" rtl="0" eaLnBrk="1" fontAlgn="auto" latinLnBrk="0" hangingPunct="1">
              <a:lnSpc>
                <a:spcPct val="100000"/>
              </a:lnSpc>
              <a:spcBef>
                <a:spcPct val="0"/>
              </a:spcBef>
              <a:spcAft>
                <a:spcPts val="0"/>
              </a:spcAft>
              <a:buClrTx/>
              <a:buSzTx/>
              <a:buFontTx/>
              <a:buNone/>
              <a:tabLst/>
              <a:defRPr sz="5400" b="1" i="0">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00450"/>
            <a:ext cx="6400800" cy="685800"/>
          </a:xfrm>
        </p:spPr>
        <p:txBody>
          <a:bodyPr>
            <a:normAutofit/>
          </a:bodyPr>
          <a:lstStyle>
            <a:lvl1pPr marL="0" indent="0" algn="ctr">
              <a:buNone/>
              <a:defRPr sz="2400">
                <a:solidFill>
                  <a:schemeClr val="bg1">
                    <a:lumMod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7"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294759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8" descr="NC Turt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063229"/>
            <a:ext cx="11557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1379783" y="1200150"/>
            <a:ext cx="7307017"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2974399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8" descr="NC logo-delete frame horizontal_12.18.14.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543425"/>
            <a:ext cx="23622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0" y="1200150"/>
            <a:ext cx="3846551"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3"/>
          </p:nvPr>
        </p:nvSpPr>
        <p:spPr>
          <a:xfrm>
            <a:off x="4879936" y="1200150"/>
            <a:ext cx="3806864"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457200" y="205979"/>
            <a:ext cx="8229600" cy="857250"/>
          </a:xfrm>
        </p:spPr>
        <p:txBody>
          <a:bodyPr/>
          <a:lstStyle>
            <a:lvl1pPr>
              <a:defRPr b="1">
                <a:latin typeface="Arial"/>
                <a:cs typeface="Arial"/>
              </a:defRPr>
            </a:lvl1pPr>
          </a:lstStyle>
          <a:p>
            <a:r>
              <a:rPr lang="en-US" smtClean="0"/>
              <a:t>Click to edit Master title style</a:t>
            </a:r>
            <a:endParaRPr lang="en-US" dirty="0"/>
          </a:p>
        </p:txBody>
      </p:sp>
      <p:sp>
        <p:nvSpPr>
          <p:cNvPr id="9" name="Date Placeholder 3"/>
          <p:cNvSpPr>
            <a:spLocks noGrp="1"/>
          </p:cNvSpPr>
          <p:nvPr>
            <p:ph type="dt" sz="half" idx="14"/>
          </p:nvPr>
        </p:nvSpPr>
        <p:spPr/>
        <p:txBody>
          <a:bodyPr/>
          <a:lstStyle>
            <a:lvl1pPr>
              <a:defRPr smtClean="0"/>
            </a:lvl1pPr>
          </a:lstStyle>
          <a:p>
            <a:fld id="{D9548AE8-D319-49DD-B681-2FE8928BFA76}" type="datetimeFigureOut">
              <a:rPr lang="en-US" smtClean="0"/>
              <a:t>2/8/2017</a:t>
            </a:fld>
            <a:endParaRPr lang="en-US"/>
          </a:p>
        </p:txBody>
      </p:sp>
      <p:sp>
        <p:nvSpPr>
          <p:cNvPr id="11" name="Slide Number Placeholder 5"/>
          <p:cNvSpPr>
            <a:spLocks noGrp="1"/>
          </p:cNvSpPr>
          <p:nvPr>
            <p:ph type="sldNum" sz="quarter" idx="16"/>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37599703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mpty White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9548AE8-D319-49DD-B681-2FE8928BFA76}" type="datetimeFigureOut">
              <a:rPr lang="en-US" smtClean="0"/>
              <a:t>2/8/2017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244FAB8-24B8-4224-9708-EBA459AC38D5}" type="slidenum">
              <a:rPr lang="en-US" smtClean="0"/>
              <a:t>‹#›</a:t>
            </a:fld>
            <a:endParaRPr lang="en-US"/>
          </a:p>
        </p:txBody>
      </p:sp>
    </p:spTree>
    <p:extLst>
      <p:ext uri="{BB962C8B-B14F-4D97-AF65-F5344CB8AC3E}">
        <p14:creationId xmlns:p14="http://schemas.microsoft.com/office/powerpoint/2010/main" val="276231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Empty Black Background">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smtClean="0">
                <a:solidFill>
                  <a:srgbClr val="FFFFFF"/>
                </a:solidFill>
              </a:defRPr>
            </a:lvl1pPr>
          </a:lstStyle>
          <a:p>
            <a:fld id="{D9548AE8-D319-49DD-B681-2FE8928BFA76}" type="datetimeFigureOut">
              <a:rPr lang="en-US" smtClean="0"/>
              <a:t>2/8/2017</a:t>
            </a:fld>
            <a:endParaRPr lang="en-US"/>
          </a:p>
        </p:txBody>
      </p:sp>
      <p:sp>
        <p:nvSpPr>
          <p:cNvPr id="3" name="Footer Placeholder 3"/>
          <p:cNvSpPr>
            <a:spLocks noGrp="1"/>
          </p:cNvSpPr>
          <p:nvPr>
            <p:ph type="ftr" sz="quarter" idx="11"/>
          </p:nvPr>
        </p:nvSpPr>
        <p:spPr/>
        <p:txBody>
          <a:bodyPr/>
          <a:lstStyle>
            <a:lvl1pPr>
              <a:defRPr/>
            </a:lvl1pPr>
          </a:lstStyle>
          <a:p>
            <a:endParaRPr lang="en-US"/>
          </a:p>
        </p:txBody>
      </p:sp>
      <p:sp>
        <p:nvSpPr>
          <p:cNvPr id="4" name="Slide Number Placeholder 4"/>
          <p:cNvSpPr>
            <a:spLocks noGrp="1"/>
          </p:cNvSpPr>
          <p:nvPr>
            <p:ph type="sldNum" sz="quarter" idx="12"/>
          </p:nvPr>
        </p:nvSpPr>
        <p:spPr/>
        <p:txBody>
          <a:bodyPr/>
          <a:lstStyle>
            <a:lvl1pPr>
              <a:defRPr smtClean="0">
                <a:solidFill>
                  <a:srgbClr val="FFFFFF"/>
                </a:solidFill>
              </a:defRPr>
            </a:lvl1pPr>
          </a:lstStyle>
          <a:p>
            <a:fld id="{A244FAB8-24B8-4224-9708-EBA459AC38D5}" type="slidenum">
              <a:rPr lang="en-US" smtClean="0"/>
              <a:t>‹#›</a:t>
            </a:fld>
            <a:endParaRPr lang="en-US"/>
          </a:p>
        </p:txBody>
      </p:sp>
    </p:spTree>
    <p:extLst>
      <p:ext uri="{BB962C8B-B14F-4D97-AF65-F5344CB8AC3E}">
        <p14:creationId xmlns:p14="http://schemas.microsoft.com/office/powerpoint/2010/main" val="13123160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8" descr="NC Butterfly gus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71525"/>
            <a:ext cx="3441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00148"/>
            <a:ext cx="4572000" cy="2057400"/>
          </a:xfrm>
        </p:spPr>
        <p:txBody>
          <a:bodyPr>
            <a:noAutofit/>
          </a:bodyPr>
          <a:lstStyle>
            <a:lvl1pPr marL="0" marR="0" indent="0" algn="l" defTabSz="457200" rtl="0" eaLnBrk="1" fontAlgn="auto" latinLnBrk="0" hangingPunct="1">
              <a:lnSpc>
                <a:spcPct val="100000"/>
              </a:lnSpc>
              <a:spcBef>
                <a:spcPct val="0"/>
              </a:spcBef>
              <a:spcAft>
                <a:spcPts val="0"/>
              </a:spcAft>
              <a:buClrTx/>
              <a:buSzTx/>
              <a:buFontTx/>
              <a:buNone/>
              <a:tabLst/>
              <a:defRPr sz="5400" b="1" i="0">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00450"/>
            <a:ext cx="6400800" cy="685800"/>
          </a:xfrm>
        </p:spPr>
        <p:txBody>
          <a:bodyPr>
            <a:normAutofit/>
          </a:bodyPr>
          <a:lstStyle>
            <a:lvl1pPr marL="0" indent="0" algn="ctr">
              <a:buNone/>
              <a:defRPr sz="24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7"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61634702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200148"/>
            <a:ext cx="8229600" cy="2057400"/>
          </a:xfrm>
        </p:spPr>
        <p:txBody>
          <a:bodyPr>
            <a:noAutofit/>
          </a:bodyPr>
          <a:lstStyle>
            <a:lvl1pPr marL="0" marR="0" indent="0" algn="l" defTabSz="457200" rtl="0" eaLnBrk="1" fontAlgn="auto" latinLnBrk="0" hangingPunct="1">
              <a:lnSpc>
                <a:spcPct val="100000"/>
              </a:lnSpc>
              <a:spcBef>
                <a:spcPct val="0"/>
              </a:spcBef>
              <a:spcAft>
                <a:spcPts val="0"/>
              </a:spcAft>
              <a:buClrTx/>
              <a:buSzTx/>
              <a:buFontTx/>
              <a:buNone/>
              <a:tabLst/>
              <a:defRPr sz="5400" b="1" i="0">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600450"/>
            <a:ext cx="6400800" cy="685800"/>
          </a:xfrm>
        </p:spPr>
        <p:txBody>
          <a:bodyPr>
            <a:normAutofit/>
          </a:bodyPr>
          <a:lstStyle>
            <a:lvl1pPr marL="0" indent="0" algn="ctr">
              <a:buNone/>
              <a:defRPr sz="24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6"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18787339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2"/>
      </p:bgRef>
    </p:bg>
    <p:spTree>
      <p:nvGrpSpPr>
        <p:cNvPr id="1" name=""/>
        <p:cNvGrpSpPr/>
        <p:nvPr/>
      </p:nvGrpSpPr>
      <p:grpSpPr>
        <a:xfrm>
          <a:off x="0" y="0"/>
          <a:ext cx="0" cy="0"/>
          <a:chOff x="0" y="0"/>
          <a:chExt cx="0" cy="0"/>
        </a:xfrm>
      </p:grpSpPr>
      <p:sp>
        <p:nvSpPr>
          <p:cNvPr id="4" name="TextBox 3"/>
          <p:cNvSpPr txBox="1"/>
          <p:nvPr userDrawn="1"/>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dirty="0" smtClean="0">
                <a:latin typeface="Times New Roman" pitchFamily="18" charset="0"/>
                <a:cs typeface="Times New Roman" pitchFamily="18" charset="0"/>
              </a:rPr>
              <a:t>………………..……………………………………………………………………………………………………………………………………..</a:t>
            </a:r>
          </a:p>
        </p:txBody>
      </p:sp>
      <p:pic>
        <p:nvPicPr>
          <p:cNvPr id="5" name="Picture 8" descr="NC logo-delete frame horizontal_12.18.14.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76600" y="4543425"/>
            <a:ext cx="23622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00150"/>
            <a:ext cx="8229600"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14134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mpty White Backgroun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979"/>
            <a:ext cx="8229600" cy="857250"/>
          </a:xfrm>
        </p:spPr>
        <p:txBody>
          <a:bodyPr/>
          <a:lstStyle>
            <a:lvl1pPr>
              <a:defRPr b="1">
                <a:latin typeface="Arial"/>
                <a:cs typeface="Arial"/>
              </a:defRPr>
            </a:lvl1pPr>
          </a:lstStyle>
          <a:p>
            <a:r>
              <a:rPr lang="en-US" smtClean="0"/>
              <a:t>Click to edit Master title style</a:t>
            </a:r>
            <a:endParaRPr lang="en-US" dirty="0"/>
          </a:p>
        </p:txBody>
      </p:sp>
      <p:sp>
        <p:nvSpPr>
          <p:cNvPr id="6" name="Content Placeholder 2"/>
          <p:cNvSpPr>
            <a:spLocks noGrp="1"/>
          </p:cNvSpPr>
          <p:nvPr>
            <p:ph idx="1"/>
          </p:nvPr>
        </p:nvSpPr>
        <p:spPr>
          <a:xfrm>
            <a:off x="457200" y="1200150"/>
            <a:ext cx="8229600"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D9548AE8-D319-49DD-B681-2FE8928BFA76}" type="datetimeFigureOut">
              <a:rPr lang="en-US" smtClean="0"/>
              <a:t>2/8/2017</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A244FAB8-24B8-4224-9708-EBA459AC38D5}" type="slidenum">
              <a:rPr lang="en-US" smtClean="0"/>
              <a:t>‹#›</a:t>
            </a:fld>
            <a:endParaRPr lang="en-US"/>
          </a:p>
        </p:txBody>
      </p:sp>
    </p:spTree>
    <p:extLst>
      <p:ext uri="{BB962C8B-B14F-4D97-AF65-F5344CB8AC3E}">
        <p14:creationId xmlns:p14="http://schemas.microsoft.com/office/powerpoint/2010/main" val="199799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mpty Black Backgroun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979"/>
            <a:ext cx="8229600" cy="857250"/>
          </a:xfrm>
        </p:spPr>
        <p:txBody>
          <a:bodyPr/>
          <a:lstStyle>
            <a:lvl1pPr>
              <a:defRPr b="1">
                <a:latin typeface="Arial"/>
                <a:cs typeface="Arial"/>
              </a:defRPr>
            </a:lvl1pPr>
          </a:lstStyle>
          <a:p>
            <a:r>
              <a:rPr lang="en-US" smtClean="0"/>
              <a:t>Click to edit Master title style</a:t>
            </a:r>
            <a:endParaRPr lang="en-US" dirty="0"/>
          </a:p>
        </p:txBody>
      </p:sp>
      <p:sp>
        <p:nvSpPr>
          <p:cNvPr id="6" name="Content Placeholder 2"/>
          <p:cNvSpPr>
            <a:spLocks noGrp="1"/>
          </p:cNvSpPr>
          <p:nvPr>
            <p:ph idx="1"/>
          </p:nvPr>
        </p:nvSpPr>
        <p:spPr>
          <a:xfrm>
            <a:off x="457200" y="1200150"/>
            <a:ext cx="8229600"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2"/>
          <p:cNvSpPr>
            <a:spLocks noGrp="1"/>
          </p:cNvSpPr>
          <p:nvPr>
            <p:ph type="dt" sz="half" idx="10"/>
          </p:nvPr>
        </p:nvSpPr>
        <p:spPr/>
        <p:txBody>
          <a:bodyPr/>
          <a:lstStyle>
            <a:lvl1pPr>
              <a:defRPr smtClean="0">
                <a:solidFill>
                  <a:srgbClr val="FFFFFF"/>
                </a:solidFill>
              </a:defRPr>
            </a:lvl1pPr>
          </a:lstStyle>
          <a:p>
            <a:fld id="{D9548AE8-D319-49DD-B681-2FE8928BFA76}" type="datetimeFigureOut">
              <a:rPr lang="en-US" smtClean="0"/>
              <a:t>2/8/2017</a:t>
            </a:fld>
            <a:endParaRPr lang="en-US"/>
          </a:p>
        </p:txBody>
      </p:sp>
      <p:sp>
        <p:nvSpPr>
          <p:cNvPr id="7" name="Footer Placeholder 3"/>
          <p:cNvSpPr>
            <a:spLocks noGrp="1"/>
          </p:cNvSpPr>
          <p:nvPr>
            <p:ph type="ftr" sz="quarter" idx="11"/>
          </p:nvPr>
        </p:nvSpPr>
        <p:spPr/>
        <p:txBody>
          <a:bodyPr/>
          <a:lstStyle>
            <a:lvl1pPr>
              <a:defRPr/>
            </a:lvl1pPr>
          </a:lstStyle>
          <a:p>
            <a:endParaRPr lang="en-US"/>
          </a:p>
        </p:txBody>
      </p:sp>
      <p:sp>
        <p:nvSpPr>
          <p:cNvPr id="8" name="Slide Number Placeholder 4"/>
          <p:cNvSpPr>
            <a:spLocks noGrp="1"/>
          </p:cNvSpPr>
          <p:nvPr>
            <p:ph type="sldNum" sz="quarter" idx="12"/>
          </p:nvPr>
        </p:nvSpPr>
        <p:spPr/>
        <p:txBody>
          <a:bodyPr/>
          <a:lstStyle>
            <a:lvl1pPr>
              <a:defRPr smtClean="0">
                <a:solidFill>
                  <a:srgbClr val="FFFFFF"/>
                </a:solidFill>
              </a:defRPr>
            </a:lvl1pPr>
          </a:lstStyle>
          <a:p>
            <a:fld id="{A244FAB8-24B8-4224-9708-EBA459AC38D5}" type="slidenum">
              <a:rPr lang="en-US" smtClean="0"/>
              <a:t>‹#›</a:t>
            </a:fld>
            <a:endParaRPr lang="en-US"/>
          </a:p>
        </p:txBody>
      </p:sp>
    </p:spTree>
    <p:extLst>
      <p:ext uri="{BB962C8B-B14F-4D97-AF65-F5344CB8AC3E}">
        <p14:creationId xmlns:p14="http://schemas.microsoft.com/office/powerpoint/2010/main" val="33938614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8" descr="NC Hummingbird .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63229"/>
            <a:ext cx="12319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1379783" y="1200150"/>
            <a:ext cx="7307017"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277591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8" descr="NC Rabb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063229"/>
            <a:ext cx="9906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1379783" y="1200150"/>
            <a:ext cx="7307017"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296487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TextBox 3"/>
          <p:cNvSpPr txBox="1"/>
          <p:nvPr/>
        </p:nvSpPr>
        <p:spPr>
          <a:xfrm>
            <a:off x="127000" y="4318398"/>
            <a:ext cx="8885238" cy="276999"/>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200" smtClean="0">
                <a:latin typeface="Times New Roman" pitchFamily="18" charset="0"/>
                <a:cs typeface="Times New Roman" pitchFamily="18" charset="0"/>
              </a:rPr>
              <a:t>………………..……………………………………………………………………………………………………………………………………..</a:t>
            </a:r>
          </a:p>
        </p:txBody>
      </p:sp>
      <p:pic>
        <p:nvPicPr>
          <p:cNvPr id="5" name="Picture 8" descr="NC Squirre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3229"/>
            <a:ext cx="901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4543425"/>
            <a:ext cx="30353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1379783" y="1200150"/>
            <a:ext cx="7307017" cy="3118309"/>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smtClean="0"/>
            </a:lvl1pPr>
          </a:lstStyle>
          <a:p>
            <a:fld id="{D9548AE8-D319-49DD-B681-2FE8928BFA76}" type="datetimeFigureOut">
              <a:rPr lang="en-US" smtClean="0"/>
              <a:t>2/8/2017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smtClean="0"/>
            </a:lvl1pPr>
          </a:lstStyle>
          <a:p>
            <a:fld id="{A244FAB8-24B8-4224-9708-EBA459AC38D5}" type="slidenum">
              <a:rPr lang="en-US" smtClean="0"/>
              <a:t>‹#›</a:t>
            </a:fld>
            <a:endParaRPr lang="en-US"/>
          </a:p>
        </p:txBody>
      </p:sp>
    </p:spTree>
    <p:extLst>
      <p:ext uri="{BB962C8B-B14F-4D97-AF65-F5344CB8AC3E}">
        <p14:creationId xmlns:p14="http://schemas.microsoft.com/office/powerpoint/2010/main" val="1988905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b="1" smtClean="0">
                <a:solidFill>
                  <a:srgbClr val="898989"/>
                </a:solidFill>
                <a:cs typeface="Arial" pitchFamily="34" charset="0"/>
              </a:defRPr>
            </a:lvl1pPr>
          </a:lstStyle>
          <a:p>
            <a:fld id="{D9548AE8-D319-49DD-B681-2FE8928BFA76}" type="datetimeFigureOut">
              <a:rPr lang="en-US" smtClean="0"/>
              <a:t>2/8/2017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b="1">
                <a:solidFill>
                  <a:schemeClr val="tx1">
                    <a:tint val="75000"/>
                  </a:schemeClr>
                </a:solidFill>
                <a:latin typeface="Arial"/>
                <a:ea typeface="+mn-ea"/>
                <a:cs typeface="Aria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898989"/>
                </a:solidFill>
                <a:cs typeface="Arial" pitchFamily="34" charset="0"/>
              </a:defRPr>
            </a:lvl1pPr>
          </a:lstStyle>
          <a:p>
            <a:fld id="{A244FAB8-24B8-4224-9708-EBA459AC38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57200" rtl="0" eaLnBrk="1" fontAlgn="base" hangingPunct="1">
        <a:spcBef>
          <a:spcPct val="0"/>
        </a:spcBef>
        <a:spcAft>
          <a:spcPct val="0"/>
        </a:spcAft>
        <a:defRPr sz="4400" b="1" kern="1200">
          <a:solidFill>
            <a:schemeClr val="tx1"/>
          </a:solidFill>
          <a:latin typeface="Arial"/>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Times New Roman"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Times New Roman"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Times New Roman"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Times New Roman" charset="0"/>
          <a:ea typeface="ＭＳ Ｐゴシック"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Arial"/>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Arial"/>
          <a:ea typeface="Geneva" charset="0"/>
          <a:cs typeface="Arial"/>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Arial"/>
          <a:ea typeface="Arial"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Arial"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6.wmv"/><Relationship Id="rId7" Type="http://schemas.openxmlformats.org/officeDocument/2006/relationships/image" Target="../media/image22.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video" Target="../media/media6.wmv"/></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www.sciencedirect.com/science/article/pii/S0143400411001408?np=y#gr1"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24.jpeg"/><Relationship Id="rId5" Type="http://schemas.openxmlformats.org/officeDocument/2006/relationships/hyperlink" Target="http://www.sciencedirect.com/science/article/pii/S0143400411001408?np=y#gr1"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jpe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j34moqejRAhWMx4MKHVENDWsQjRwIBw&amp;url=http://www.philips.com/a-w/about/news/archive/healthcare/news/press/2011/20111123_veradius_neo.html&amp;psig=AFQjCNHq6RDA6QVAsC8rImunk0VGox3WIA&amp;ust=1485812504192837" TargetMode="External"/><Relationship Id="rId7"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hyperlink" Target="http://www.google.com/url?sa=i&amp;rct=j&amp;q=&amp;esrc=s&amp;source=images&amp;cd=&amp;cad=rja&amp;uact=8&amp;ved=0ahUKEwjLrsbkrOjRAhVh64MKHQpXBSkQjRwIBw&amp;url=http://www.gadeliusmedical.com/en/products/Catheters/angiographic.html&amp;bvm=bv.145822982,d.amc&amp;psig=AFQjCNHPPO7z6UhKKjdIQC5865eapMuWuQ&amp;ust=1485813364220945" TargetMode="Externa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www.google.com/url?sa=i&amp;rct=j&amp;q=&amp;esrc=s&amp;source=images&amp;cd=&amp;cad=rja&amp;uact=8&amp;ved=0ahUKEwjj34moqejRAhWMx4MKHVENDWsQjRwIBw&amp;url=http://www.philips.com/a-w/about/news/archive/healthcare/news/press/2011/20111123_veradius_neo.html&amp;psig=AFQjCNHq6RDA6QVAsC8rImunk0VGox3WIA&amp;ust=1485812504192837" TargetMode="External"/><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2.jpe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avrDe9OfRAhVM64MKHfpPDTEQjRwIBw&amp;url=http://medcitynews.com/2016/02/nationwide-childrens-physician-noncompete/&amp;psig=AFQjCNEhGZ38nvgQ17LFakXMNluHQEj53w&amp;ust=1485798426061865"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WpsS85efRAhUk24MKHSe0B1UQjRwIBw&amp;url=https://nowitmatters.com/salesforce-serendipity/&amp;psig=AFQjCNFrBDhrGlqVG1GFO0G042vbH08qNw&amp;ust=1485794364833005"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x-_Pn9OfRAhVLyoMKHQ_zC1YQjRwIBw&amp;url=http://www.graphis.com/entry/ec07c75e-a246-11e2-9ae1-f23c91dffdec/&amp;psig=AFQjCNEhGZ38nvgQ17LFakXMNluHQEj53w&amp;ust=1485798426061865"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http://www.google.com/url?sa=i&amp;rct=j&amp;q=&amp;esrc=s&amp;source=images&amp;cd=&amp;cad=rja&amp;uact=8&amp;ved=0ahUKEwjavrDe9OfRAhVM64MKHfpPDTEQjRwIBw&amp;url=http://medcitynews.com/2016/02/nationwide-childrens-physician-noncompete/&amp;psig=AFQjCNEhGZ38nvgQ17LFakXMNluHQEj53w&amp;ust=1485798426061865"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mv"/><Relationship Id="rId7" Type="http://schemas.openxmlformats.org/officeDocument/2006/relationships/image" Target="../media/image17.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video" Target="../media/media3.wmv"/></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5.wmv"/><Relationship Id="rId7" Type="http://schemas.openxmlformats.org/officeDocument/2006/relationships/image" Target="../media/image19.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video" Target="../media/media5.wm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idx="1"/>
          </p:nvPr>
        </p:nvSpPr>
        <p:spPr>
          <a:xfrm>
            <a:off x="57150" y="361950"/>
            <a:ext cx="9067800" cy="2400300"/>
          </a:xfrm>
        </p:spPr>
        <p:txBody>
          <a:bodyPr/>
          <a:lstStyle/>
          <a:p>
            <a:pPr marL="0" indent="0" algn="ctr">
              <a:spcBef>
                <a:spcPct val="0"/>
              </a:spcBef>
              <a:spcAft>
                <a:spcPts val="1200"/>
              </a:spcAft>
              <a:buNone/>
            </a:pPr>
            <a:r>
              <a:rPr lang="en-US" altLang="en-US" sz="4800" b="1" dirty="0" smtClean="0">
                <a:solidFill>
                  <a:srgbClr val="FFFF00"/>
                </a:solidFill>
                <a:latin typeface="Candara" pitchFamily="34" charset="0"/>
                <a:ea typeface="ＭＳ Ｐゴシック" pitchFamily="34" charset="-128"/>
                <a:cs typeface="Times New Roman" pitchFamily="18" charset="0"/>
              </a:rPr>
              <a:t>New Pediatric Cath Site:</a:t>
            </a:r>
          </a:p>
          <a:p>
            <a:pPr marL="0" indent="0" algn="ctr">
              <a:spcBef>
                <a:spcPct val="0"/>
              </a:spcBef>
              <a:spcAft>
                <a:spcPts val="1200"/>
              </a:spcAft>
              <a:buNone/>
            </a:pPr>
            <a:r>
              <a:rPr lang="en-US" altLang="en-US" sz="4000" b="1" dirty="0" smtClean="0">
                <a:solidFill>
                  <a:srgbClr val="FFFF00"/>
                </a:solidFill>
                <a:latin typeface="Candara" pitchFamily="34" charset="0"/>
                <a:ea typeface="ＭＳ Ｐゴシック" pitchFamily="34" charset="-128"/>
                <a:cs typeface="Times New Roman" pitchFamily="18" charset="0"/>
              </a:rPr>
              <a:t>Nationwide Children’s Hospital</a:t>
            </a:r>
          </a:p>
          <a:p>
            <a:pPr marL="0" indent="0" algn="ctr">
              <a:spcBef>
                <a:spcPts val="0"/>
              </a:spcBef>
              <a:spcAft>
                <a:spcPts val="0"/>
              </a:spcAft>
              <a:buNone/>
            </a:pPr>
            <a:endParaRPr lang="en-US" altLang="en-US" sz="2800" b="1" dirty="0">
              <a:latin typeface="Candara" pitchFamily="34" charset="0"/>
              <a:ea typeface="ＭＳ Ｐゴシック" pitchFamily="34" charset="-128"/>
              <a:cs typeface="Arial" pitchFamily="34" charset="0"/>
            </a:endParaRPr>
          </a:p>
          <a:p>
            <a:pPr marL="0" indent="0" algn="ctr">
              <a:spcBef>
                <a:spcPts val="0"/>
              </a:spcBef>
              <a:spcAft>
                <a:spcPts val="0"/>
              </a:spcAft>
              <a:buNone/>
            </a:pPr>
            <a:r>
              <a:rPr lang="en-US" altLang="en-US" sz="2800" b="1" dirty="0" smtClean="0">
                <a:latin typeface="Candara" pitchFamily="34" charset="0"/>
                <a:ea typeface="ＭＳ Ｐゴシック" pitchFamily="34" charset="-128"/>
                <a:cs typeface="Arial" pitchFamily="34" charset="0"/>
              </a:rPr>
              <a:t>Aimee K. Armstrong, MD, FAAP, FACC, FSCAI</a:t>
            </a:r>
          </a:p>
          <a:p>
            <a:pPr marL="0" indent="0" algn="ctr">
              <a:spcBef>
                <a:spcPts val="0"/>
              </a:spcBef>
              <a:spcAft>
                <a:spcPts val="0"/>
              </a:spcAft>
              <a:buClr>
                <a:srgbClr val="879BAA"/>
              </a:buClr>
              <a:buFont typeface="Arial" pitchFamily="34" charset="0"/>
              <a:buNone/>
            </a:pPr>
            <a:r>
              <a:rPr lang="en-US" altLang="en-US" sz="2000" b="1" dirty="0" smtClean="0">
                <a:latin typeface="Candara" pitchFamily="34" charset="0"/>
                <a:ea typeface="ＭＳ Ｐゴシック" pitchFamily="34" charset="-128"/>
                <a:cs typeface="Arial" pitchFamily="34" charset="0"/>
              </a:rPr>
              <a:t>Director, Cardiac Catheterization &amp; Interventional Therapies</a:t>
            </a:r>
          </a:p>
          <a:p>
            <a:pPr marL="0" indent="0" algn="ctr">
              <a:spcBef>
                <a:spcPts val="0"/>
              </a:spcBef>
              <a:spcAft>
                <a:spcPts val="0"/>
              </a:spcAft>
              <a:buClr>
                <a:srgbClr val="879BAA"/>
              </a:buClr>
              <a:buFont typeface="Arial" pitchFamily="34" charset="0"/>
              <a:buNone/>
            </a:pPr>
            <a:r>
              <a:rPr lang="en-US" altLang="en-US" sz="2000" b="1" dirty="0" smtClean="0">
                <a:latin typeface="Candara" pitchFamily="34" charset="0"/>
                <a:ea typeface="ＭＳ Ｐゴシック" pitchFamily="34" charset="-128"/>
                <a:cs typeface="Arial" pitchFamily="34" charset="0"/>
              </a:rPr>
              <a:t>Nationwide Children’s Hospital</a:t>
            </a:r>
          </a:p>
          <a:p>
            <a:pPr marL="0" indent="0" algn="ctr">
              <a:spcBef>
                <a:spcPts val="0"/>
              </a:spcBef>
              <a:spcAft>
                <a:spcPts val="0"/>
              </a:spcAft>
              <a:buClr>
                <a:srgbClr val="879BAA"/>
              </a:buClr>
              <a:buFont typeface="Arial" pitchFamily="34" charset="0"/>
              <a:buNone/>
            </a:pPr>
            <a:r>
              <a:rPr lang="en-US" altLang="en-US" sz="2000" b="1" dirty="0" smtClean="0">
                <a:latin typeface="Candara" pitchFamily="34" charset="0"/>
                <a:ea typeface="ＭＳ Ｐゴシック" pitchFamily="34" charset="-128"/>
                <a:cs typeface="Arial" pitchFamily="34" charset="0"/>
              </a:rPr>
              <a:t>Associate Professor of Pediatrics</a:t>
            </a:r>
          </a:p>
          <a:p>
            <a:pPr marL="0" indent="0" algn="ctr">
              <a:spcBef>
                <a:spcPts val="0"/>
              </a:spcBef>
              <a:spcAft>
                <a:spcPts val="0"/>
              </a:spcAft>
              <a:buClr>
                <a:srgbClr val="879BAA"/>
              </a:buClr>
              <a:buFont typeface="Arial" pitchFamily="34" charset="0"/>
              <a:buNone/>
            </a:pPr>
            <a:r>
              <a:rPr lang="en-US" altLang="en-US" sz="2000" b="1" dirty="0" smtClean="0">
                <a:latin typeface="Candara" pitchFamily="34" charset="0"/>
                <a:ea typeface="ＭＳ Ｐゴシック" pitchFamily="34" charset="-128"/>
                <a:cs typeface="Arial" pitchFamily="34" charset="0"/>
              </a:rPr>
              <a:t>The Ohio State University</a:t>
            </a:r>
          </a:p>
          <a:p>
            <a:pPr marL="0" indent="0" algn="ctr">
              <a:buClr>
                <a:srgbClr val="879BAA"/>
              </a:buClr>
              <a:buFont typeface="Arial" pitchFamily="34" charset="0"/>
              <a:buNone/>
            </a:pPr>
            <a:endParaRPr lang="en-US" altLang="en-US" sz="1800" b="1" dirty="0" smtClean="0">
              <a:solidFill>
                <a:srgbClr val="000000"/>
              </a:solidFill>
              <a:latin typeface="Arial" pitchFamily="34" charset="0"/>
              <a:ea typeface="ＭＳ Ｐゴシック" pitchFamily="34" charset="-128"/>
              <a:cs typeface="Arial" pitchFamily="34" charset="0"/>
            </a:endParaRPr>
          </a:p>
          <a:p>
            <a:pPr marL="0" indent="0">
              <a:spcAft>
                <a:spcPts val="1200"/>
              </a:spcAft>
              <a:buFont typeface="Arial" pitchFamily="34" charset="0"/>
              <a:buNone/>
            </a:pPr>
            <a:endParaRPr lang="en-US" altLang="en-US" dirty="0" smtClean="0">
              <a:latin typeface="Arial" pitchFamily="34"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578754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rial stent fetal interven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1695" t="18618" r="-21695" b="-33896"/>
          <a:stretch/>
        </p:blipFill>
        <p:spPr bwMode="auto">
          <a:xfrm>
            <a:off x="4495800" y="1554480"/>
            <a:ext cx="5830114"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rial stent fetal interventi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3045" t="10489" r="-13045" b="-10489"/>
          <a:stretch/>
        </p:blipFill>
        <p:spPr bwMode="auto">
          <a:xfrm>
            <a:off x="152400" y="133350"/>
            <a:ext cx="5418577" cy="361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105400" y="293793"/>
            <a:ext cx="3991798" cy="1200329"/>
          </a:xfrm>
          <a:prstGeom prst="rect">
            <a:avLst/>
          </a:prstGeom>
          <a:noFill/>
        </p:spPr>
        <p:txBody>
          <a:bodyPr wrap="none" rtlCol="0">
            <a:spAutoFit/>
          </a:bodyPr>
          <a:lstStyle/>
          <a:p>
            <a:r>
              <a:rPr lang="en-US" sz="3600" b="1" dirty="0" err="1">
                <a:solidFill>
                  <a:srgbClr val="FFFF00"/>
                </a:solidFill>
                <a:latin typeface="Candara" panose="020E0502030303020204" pitchFamily="34" charset="0"/>
              </a:rPr>
              <a:t>i</a:t>
            </a:r>
            <a:r>
              <a:rPr lang="en-US" sz="3600" b="1" dirty="0" err="1" smtClean="0">
                <a:solidFill>
                  <a:srgbClr val="FFFF00"/>
                </a:solidFill>
                <a:latin typeface="Candara" panose="020E0502030303020204" pitchFamily="34" charset="0"/>
              </a:rPr>
              <a:t>CMR</a:t>
            </a:r>
            <a:r>
              <a:rPr lang="en-US" sz="3600" b="1" dirty="0" smtClean="0">
                <a:solidFill>
                  <a:srgbClr val="FFFF00"/>
                </a:solidFill>
                <a:latin typeface="Candara" panose="020E0502030303020204" pitchFamily="34" charset="0"/>
              </a:rPr>
              <a:t>: Fetal Cardiac</a:t>
            </a:r>
          </a:p>
          <a:p>
            <a:r>
              <a:rPr lang="en-US" sz="3600" b="1" dirty="0" smtClean="0">
                <a:solidFill>
                  <a:srgbClr val="FFFF00"/>
                </a:solidFill>
                <a:latin typeface="Candara" panose="020E0502030303020204" pitchFamily="34" charset="0"/>
              </a:rPr>
              <a:t> Intervention</a:t>
            </a:r>
            <a:endParaRPr lang="en-US" sz="3600" b="1" dirty="0">
              <a:solidFill>
                <a:srgbClr val="FFFF00"/>
              </a:solidFill>
              <a:latin typeface="Candara" panose="020E0502030303020204" pitchFamily="34" charset="0"/>
            </a:endParaRPr>
          </a:p>
        </p:txBody>
      </p:sp>
    </p:spTree>
    <p:extLst>
      <p:ext uri="{BB962C8B-B14F-4D97-AF65-F5344CB8AC3E}">
        <p14:creationId xmlns:p14="http://schemas.microsoft.com/office/powerpoint/2010/main" val="280140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2" fill="hold"/>
                                        <p:tgtEl>
                                          <p:spTgt spid="8"/>
                                        </p:tgtEl>
                                      </p:cBhvr>
                                    </p:cmd>
                                  </p:childTnLst>
                                </p:cTn>
                              </p:par>
                              <p:par>
                                <p:cTn id="7" presetID="1" presetClass="mediacall" presetSubtype="0" fill="hold" nodeType="withEffect">
                                  <p:stCondLst>
                                    <p:cond delay="0"/>
                                  </p:stCondLst>
                                  <p:childTnLst>
                                    <p:cmd type="call" cmd="playFrom(0.0)">
                                      <p:cBhvr>
                                        <p:cTn id="8" dur="12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5" y="75676"/>
            <a:ext cx="8446463" cy="624315"/>
          </a:xfrm>
        </p:spPr>
        <p:txBody>
          <a:bodyPr>
            <a:noAutofit/>
          </a:bodyPr>
          <a:lstStyle/>
          <a:p>
            <a:pPr marL="514350" indent="-514350" algn="ctr" fontAlgn="base"/>
            <a:r>
              <a:rPr lang="en-US" sz="4000" dirty="0" smtClean="0">
                <a:solidFill>
                  <a:srgbClr val="FFFF00"/>
                </a:solidFill>
                <a:latin typeface="Candara" panose="020E0502030303020204" pitchFamily="34" charset="0"/>
              </a:rPr>
              <a:t>Tissue Engineered Valves For Fetuses</a:t>
            </a:r>
            <a:endParaRPr lang="en-US" sz="4000" dirty="0">
              <a:solidFill>
                <a:srgbClr val="FFFF00"/>
              </a:solidFill>
              <a:latin typeface="Candara" panose="020E0502030303020204" pitchFamily="34" charset="0"/>
            </a:endParaRPr>
          </a:p>
        </p:txBody>
      </p:sp>
      <p:pic>
        <p:nvPicPr>
          <p:cNvPr id="16" name="Content Placeholder 15" descr="3.tif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0" y="830649"/>
            <a:ext cx="3075813" cy="3353562"/>
          </a:xfrm>
          <a:prstGeom prst="rect">
            <a:avLst/>
          </a:prstGeom>
        </p:spPr>
      </p:pic>
      <p:pic>
        <p:nvPicPr>
          <p:cNvPr id="11" name="Picture 10"/>
          <p:cNvPicPr>
            <a:picLocks noChangeAspect="1"/>
          </p:cNvPicPr>
          <p:nvPr/>
        </p:nvPicPr>
        <p:blipFill rotWithShape="1">
          <a:blip r:embed="rId4"/>
          <a:srcRect l="10524" r="-10524"/>
          <a:stretch/>
        </p:blipFill>
        <p:spPr>
          <a:xfrm>
            <a:off x="1371600" y="812716"/>
            <a:ext cx="2572378" cy="3331330"/>
          </a:xfrm>
          <a:prstGeom prst="rect">
            <a:avLst/>
          </a:prstGeom>
        </p:spPr>
      </p:pic>
      <p:sp>
        <p:nvSpPr>
          <p:cNvPr id="6" name="TextBox 5"/>
          <p:cNvSpPr txBox="1"/>
          <p:nvPr/>
        </p:nvSpPr>
        <p:spPr>
          <a:xfrm>
            <a:off x="1219200" y="4159434"/>
            <a:ext cx="2516176" cy="246221"/>
          </a:xfrm>
          <a:prstGeom prst="rect">
            <a:avLst/>
          </a:prstGeom>
          <a:noFill/>
        </p:spPr>
        <p:txBody>
          <a:bodyPr wrap="square" rtlCol="0">
            <a:spAutoFit/>
          </a:bodyPr>
          <a:lstStyle/>
          <a:p>
            <a:pPr algn="ctr"/>
            <a:r>
              <a:rPr lang="en-US" sz="1000" dirty="0" smtClean="0">
                <a:solidFill>
                  <a:srgbClr val="FFFF00"/>
                </a:solidFill>
                <a:latin typeface="Candara" panose="020E0502030303020204" pitchFamily="34" charset="0"/>
              </a:rPr>
              <a:t>Weber et al. Placenta 32, 2011, S316-319</a:t>
            </a:r>
            <a:endParaRPr lang="en-US" sz="1000" dirty="0">
              <a:solidFill>
                <a:srgbClr val="FFFF00"/>
              </a:solidFill>
              <a:latin typeface="Candara" panose="020E0502030303020204" pitchFamily="34" charset="0"/>
            </a:endParaRPr>
          </a:p>
        </p:txBody>
      </p:sp>
      <p:pic>
        <p:nvPicPr>
          <p:cNvPr id="26626" name="Picture 2" descr="Concept of prenatal accessible cell sources for cardiovascular tissue ...">
            <a:hlinkClick r:id="rId5" tooltip="Concept of prenatal accessible cell sources for cardiovascular tissue ..."/>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27" y="-5143500"/>
            <a:ext cx="36480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oncept of prenatal accessible cell sources for cardiovascular tissue ...">
            <a:hlinkClick r:id="rId5" tooltip="Concept of prenatal accessible cell sources for cardiovascular tissue ..."/>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827" y="-4991100"/>
            <a:ext cx="36480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oncept of prenatal accessible cell sources for cardiovascular tissue ...">
            <a:hlinkClick r:id="rId5" tooltip="Concept of prenatal accessible cell sources for cardiovascular tissue ..."/>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6" y="-4838700"/>
            <a:ext cx="3648075" cy="4724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15708" y="4144046"/>
            <a:ext cx="4770147" cy="276999"/>
          </a:xfrm>
          <a:prstGeom prst="rect">
            <a:avLst/>
          </a:prstGeom>
          <a:noFill/>
        </p:spPr>
        <p:txBody>
          <a:bodyPr wrap="square" rtlCol="0">
            <a:spAutoFit/>
          </a:bodyPr>
          <a:lstStyle/>
          <a:p>
            <a:pPr algn="ctr"/>
            <a:r>
              <a:rPr lang="en-US" sz="1200" dirty="0" smtClean="0">
                <a:solidFill>
                  <a:srgbClr val="FFFF00"/>
                </a:solidFill>
                <a:latin typeface="Candara" panose="020E0502030303020204" pitchFamily="34" charset="0"/>
              </a:rPr>
              <a:t>Courtesy of Christopher Breuer, MD and Simon </a:t>
            </a:r>
            <a:r>
              <a:rPr lang="en-US" sz="1200" dirty="0" err="1" smtClean="0">
                <a:solidFill>
                  <a:srgbClr val="FFFF00"/>
                </a:solidFill>
                <a:latin typeface="Candara" panose="020E0502030303020204" pitchFamily="34" charset="0"/>
              </a:rPr>
              <a:t>Hoerstrup</a:t>
            </a:r>
            <a:r>
              <a:rPr lang="en-US" sz="1200" dirty="0" smtClean="0">
                <a:solidFill>
                  <a:srgbClr val="FFFF00"/>
                </a:solidFill>
                <a:latin typeface="Candara" panose="020E0502030303020204" pitchFamily="34" charset="0"/>
              </a:rPr>
              <a:t>, MD</a:t>
            </a:r>
            <a:endParaRPr lang="en-US" sz="1200" dirty="0">
              <a:solidFill>
                <a:srgbClr val="FFFF00"/>
              </a:solidFill>
              <a:latin typeface="Candara" panose="020E0502030303020204" pitchFamily="34" charset="0"/>
            </a:endParaRPr>
          </a:p>
        </p:txBody>
      </p:sp>
    </p:spTree>
    <p:extLst>
      <p:ext uri="{BB962C8B-B14F-4D97-AF65-F5344CB8AC3E}">
        <p14:creationId xmlns:p14="http://schemas.microsoft.com/office/powerpoint/2010/main" val="2236911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5" y="75676"/>
            <a:ext cx="8446463" cy="624315"/>
          </a:xfrm>
        </p:spPr>
        <p:txBody>
          <a:bodyPr>
            <a:noAutofit/>
          </a:bodyPr>
          <a:lstStyle/>
          <a:p>
            <a:pPr marL="514350" indent="-514350" algn="ctr" fontAlgn="base"/>
            <a:r>
              <a:rPr lang="en-US" sz="4000" dirty="0" smtClean="0">
                <a:solidFill>
                  <a:srgbClr val="FFFF00"/>
                </a:solidFill>
                <a:latin typeface="Candara" panose="020E0502030303020204" pitchFamily="34" charset="0"/>
              </a:rPr>
              <a:t>Tissue Engineered Valves For Fetuses</a:t>
            </a:r>
            <a:endParaRPr lang="en-US" sz="4000" dirty="0">
              <a:solidFill>
                <a:srgbClr val="FFFF00"/>
              </a:solidFill>
              <a:latin typeface="Candara" panose="020E0502030303020204" pitchFamily="34" charset="0"/>
            </a:endParaRPr>
          </a:p>
        </p:txBody>
      </p:sp>
      <p:pic>
        <p:nvPicPr>
          <p:cNvPr id="26626" name="Picture 2" descr="Concept of prenatal accessible cell sources for cardiovascular tissue ...">
            <a:hlinkClick r:id="rId5" tooltip="Concept of prenatal accessible cell sources for cardiovascular tissue ..."/>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427" y="-5143500"/>
            <a:ext cx="36480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oncept of prenatal accessible cell sources for cardiovascular tissue ...">
            <a:hlinkClick r:id="rId5" tooltip="Concept of prenatal accessible cell sources for cardiovascular tissue ..."/>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827" y="-4991100"/>
            <a:ext cx="36480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oncept of prenatal accessible cell sources for cardiovascular tissue ...">
            <a:hlinkClick r:id="rId5" tooltip="Concept of prenatal accessible cell sources for cardiovascular tissue ..."/>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6" y="-4838700"/>
            <a:ext cx="364807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A IVS 22 week fet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1751" b="12251"/>
          <a:stretch>
            <a:fillRect/>
          </a:stretch>
        </p:blipFill>
        <p:spPr>
          <a:xfrm>
            <a:off x="1562100" y="742950"/>
            <a:ext cx="6096000" cy="3474720"/>
          </a:xfrm>
          <a:prstGeom prst="rect">
            <a:avLst/>
          </a:prstGeom>
        </p:spPr>
      </p:pic>
      <p:sp>
        <p:nvSpPr>
          <p:cNvPr id="5" name="Oval 4"/>
          <p:cNvSpPr/>
          <p:nvPr/>
        </p:nvSpPr>
        <p:spPr>
          <a:xfrm>
            <a:off x="4419600" y="2911687"/>
            <a:ext cx="381000" cy="304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8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3_01_08_11_47_37_0007_0000_0000_0000_01_C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62317" y="87487"/>
            <a:ext cx="4459846" cy="3040804"/>
          </a:xfrm>
          <a:prstGeom prst="rect">
            <a:avLst/>
          </a:prstGeom>
        </p:spPr>
      </p:pic>
      <p:pic>
        <p:nvPicPr>
          <p:cNvPr id="5" name="Picture 4" descr="http://www.childrensnational.org/files/Images/DepartmentsAndPrograms/cardiacmri4043-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391989"/>
            <a:ext cx="3959962" cy="261728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0" name="Picture 2" descr="C:\Users\axa084\AppData\Local\Microsoft\Windows\Temporary Internet Files\Content.Outlook\804J58D3\IMG_233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92" t="3164" r="7770" b="-3506"/>
          <a:stretch/>
        </p:blipFill>
        <p:spPr bwMode="auto">
          <a:xfrm>
            <a:off x="76200" y="90208"/>
            <a:ext cx="3520558" cy="414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childrensnational.org/files/Images/DepartmentsAndPrograms/cardiacmri4043-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4" y="209555"/>
            <a:ext cx="6437376" cy="425470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56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047750"/>
            <a:ext cx="5459700" cy="34802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907304"/>
            <a:ext cx="2670048" cy="22082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489" y="209550"/>
            <a:ext cx="4695444" cy="685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94" y="1504950"/>
            <a:ext cx="2564892" cy="190682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1047750"/>
            <a:ext cx="1247242" cy="3480938"/>
          </a:xfrm>
          <a:prstGeom prst="rect">
            <a:avLst/>
          </a:prstGeom>
        </p:spPr>
      </p:pic>
      <p:sp>
        <p:nvSpPr>
          <p:cNvPr id="11" name="Slide Number Placeholder 3"/>
          <p:cNvSpPr>
            <a:spLocks noGrp="1"/>
          </p:cNvSpPr>
          <p:nvPr>
            <p:ph type="sldNum" sz="quarter" idx="4294967295"/>
          </p:nvPr>
        </p:nvSpPr>
        <p:spPr>
          <a:xfrm>
            <a:off x="7010400" y="4869657"/>
            <a:ext cx="2133600" cy="273844"/>
          </a:xfrm>
          <a:prstGeom prst="rect">
            <a:avLst/>
          </a:prstGeom>
        </p:spPr>
        <p:txBody>
          <a:bodyPr/>
          <a:lstStyle/>
          <a:p>
            <a:fld id="{74EB5BE8-CF64-1F43-8810-2B6654B7A364}"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3414742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047750"/>
            <a:ext cx="5459700" cy="34802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907304"/>
            <a:ext cx="2670048" cy="22082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489" y="209550"/>
            <a:ext cx="4695444" cy="685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94" y="1504950"/>
            <a:ext cx="2564892" cy="190682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1047750"/>
            <a:ext cx="1247242" cy="3480938"/>
          </a:xfrm>
          <a:prstGeom prst="rect">
            <a:avLst/>
          </a:prstGeom>
        </p:spPr>
      </p:pic>
      <p:sp>
        <p:nvSpPr>
          <p:cNvPr id="11" name="Slide Number Placeholder 3"/>
          <p:cNvSpPr>
            <a:spLocks noGrp="1"/>
          </p:cNvSpPr>
          <p:nvPr>
            <p:ph type="sldNum" sz="quarter" idx="4294967295"/>
          </p:nvPr>
        </p:nvSpPr>
        <p:spPr>
          <a:xfrm>
            <a:off x="7010400" y="4869657"/>
            <a:ext cx="2133600" cy="273844"/>
          </a:xfrm>
          <a:prstGeom prst="rect">
            <a:avLst/>
          </a:prstGeom>
        </p:spPr>
        <p:txBody>
          <a:bodyPr/>
          <a:lstStyle/>
          <a:p>
            <a:fld id="{74EB5BE8-CF64-1F43-8810-2B6654B7A364}" type="slidenum">
              <a:rPr lang="en-US" smtClean="0">
                <a:solidFill>
                  <a:prstClr val="black">
                    <a:tint val="75000"/>
                  </a:prstClr>
                </a:solidFill>
              </a:rPr>
              <a:pPr/>
              <a:t>16</a:t>
            </a:fld>
            <a:endParaRPr lang="en-US" dirty="0">
              <a:solidFill>
                <a:prstClr val="black">
                  <a:tint val="75000"/>
                </a:prstClr>
              </a:solidFill>
            </a:endParaRPr>
          </a:p>
        </p:txBody>
      </p:sp>
      <p:sp>
        <p:nvSpPr>
          <p:cNvPr id="2" name="Rectangle 1"/>
          <p:cNvSpPr/>
          <p:nvPr/>
        </p:nvSpPr>
        <p:spPr>
          <a:xfrm>
            <a:off x="3047994" y="1504950"/>
            <a:ext cx="2564892" cy="19068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200400" y="1504950"/>
            <a:ext cx="2286000" cy="646331"/>
          </a:xfrm>
          <a:prstGeom prst="rect">
            <a:avLst/>
          </a:prstGeom>
          <a:noFill/>
        </p:spPr>
        <p:txBody>
          <a:bodyPr wrap="square" rtlCol="0">
            <a:spAutoFit/>
          </a:bodyPr>
          <a:lstStyle/>
          <a:p>
            <a:pPr algn="ctr"/>
            <a:r>
              <a:rPr lang="en-US" dirty="0" err="1" smtClean="0"/>
              <a:t>iCMR</a:t>
            </a:r>
            <a:r>
              <a:rPr lang="en-US" dirty="0" smtClean="0"/>
              <a:t>: World Class Program</a:t>
            </a:r>
            <a:endParaRPr lang="en-US" dirty="0"/>
          </a:p>
        </p:txBody>
      </p:sp>
      <p:pic>
        <p:nvPicPr>
          <p:cNvPr id="13" name="Content Placeholder 6"/>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3886200" y="2174355"/>
            <a:ext cx="975360" cy="975360"/>
          </a:xfrm>
        </p:spPr>
      </p:pic>
    </p:spTree>
    <p:extLst>
      <p:ext uri="{BB962C8B-B14F-4D97-AF65-F5344CB8AC3E}">
        <p14:creationId xmlns:p14="http://schemas.microsoft.com/office/powerpoint/2010/main" val="1532436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4294967295"/>
          </p:nvPr>
        </p:nvSpPr>
        <p:spPr>
          <a:xfrm>
            <a:off x="7010400" y="4869657"/>
            <a:ext cx="2133600" cy="273844"/>
          </a:xfrm>
          <a:prstGeom prst="rect">
            <a:avLst/>
          </a:prstGeom>
        </p:spPr>
        <p:txBody>
          <a:bodyPr/>
          <a:lstStyle/>
          <a:p>
            <a:fld id="{74EB5BE8-CF64-1F43-8810-2B6654B7A364}" type="slidenum">
              <a:rPr lang="en-US" smtClean="0">
                <a:solidFill>
                  <a:prstClr val="black">
                    <a:tint val="75000"/>
                  </a:prstClr>
                </a:solidFill>
              </a:rPr>
              <a:pPr/>
              <a:t>17</a:t>
            </a:fld>
            <a:endParaRPr lang="en-US" dirty="0">
              <a:solidFill>
                <a:prstClr val="black">
                  <a:tint val="75000"/>
                </a:prstClr>
              </a:solidFill>
            </a:endParaRPr>
          </a:p>
        </p:txBody>
      </p:sp>
      <p:pic>
        <p:nvPicPr>
          <p:cNvPr id="12"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51511" t="-1988" r="7734" b="40727"/>
          <a:stretch/>
        </p:blipFill>
        <p:spPr bwMode="auto">
          <a:xfrm>
            <a:off x="838200" y="819150"/>
            <a:ext cx="2443044" cy="347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Content Placeholder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352550"/>
            <a:ext cx="4267200" cy="2849880"/>
          </a:xfrm>
          <a:prstGeom prst="rect">
            <a:avLst/>
          </a:prstGeom>
        </p:spPr>
      </p:pic>
      <p:sp>
        <p:nvSpPr>
          <p:cNvPr id="15" name="Title 1"/>
          <p:cNvSpPr>
            <a:spLocks noGrp="1"/>
          </p:cNvSpPr>
          <p:nvPr>
            <p:ph type="title"/>
          </p:nvPr>
        </p:nvSpPr>
        <p:spPr>
          <a:xfrm>
            <a:off x="457200" y="205979"/>
            <a:ext cx="8229600" cy="857250"/>
          </a:xfrm>
        </p:spPr>
        <p:txBody>
          <a:bodyPr/>
          <a:lstStyle/>
          <a:p>
            <a:r>
              <a:rPr lang="en-US" altLang="en-US" dirty="0" smtClean="0">
                <a:solidFill>
                  <a:srgbClr val="FFFF00"/>
                </a:solidFill>
                <a:latin typeface="Candara" pitchFamily="34" charset="0"/>
                <a:ea typeface="ＭＳ Ｐゴシック" pitchFamily="34" charset="-128"/>
                <a:cs typeface="Arial" pitchFamily="34" charset="0"/>
              </a:rPr>
              <a:t>Radiation Exposure</a:t>
            </a:r>
            <a:endParaRPr lang="en-US" altLang="en-US" sz="1400" b="0" dirty="0" smtClean="0">
              <a:solidFill>
                <a:srgbClr val="FFFF00"/>
              </a:solidFill>
              <a:latin typeface="Candara"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847370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5118" y="361950"/>
            <a:ext cx="8229600" cy="857250"/>
          </a:xfrm>
        </p:spPr>
        <p:txBody>
          <a:bodyPr>
            <a:noAutofit/>
          </a:bodyPr>
          <a:lstStyle/>
          <a:p>
            <a:pPr algn="ctr"/>
            <a:r>
              <a:rPr lang="en-US" sz="2400" dirty="0" smtClean="0">
                <a:solidFill>
                  <a:srgbClr val="FFFF00"/>
                </a:solidFill>
                <a:latin typeface="Candara" panose="020E0502030303020204" pitchFamily="34" charset="0"/>
              </a:rPr>
              <a:t>T.C. is a 13-year-old boy </a:t>
            </a:r>
            <a:r>
              <a:rPr lang="en-US" sz="2400" dirty="0">
                <a:solidFill>
                  <a:srgbClr val="FFFF00"/>
                </a:solidFill>
                <a:latin typeface="Candara" panose="020E0502030303020204" pitchFamily="34" charset="0"/>
              </a:rPr>
              <a:t>born extremely prematurely with a variant of HLHS </a:t>
            </a:r>
            <a:r>
              <a:rPr lang="en-US" sz="2400" dirty="0" smtClean="0">
                <a:solidFill>
                  <a:srgbClr val="FFFF00"/>
                </a:solidFill>
                <a:latin typeface="Candara" panose="020E0502030303020204" pitchFamily="34" charset="0"/>
              </a:rPr>
              <a:t>who ultimately </a:t>
            </a:r>
            <a:r>
              <a:rPr lang="en-US" sz="2400" dirty="0">
                <a:solidFill>
                  <a:srgbClr val="FFFF00"/>
                </a:solidFill>
                <a:latin typeface="Candara" panose="020E0502030303020204" pitchFamily="34" charset="0"/>
              </a:rPr>
              <a:t>required a heart transplant at 3 years of age</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719124683"/>
              </p:ext>
            </p:extLst>
          </p:nvPr>
        </p:nvGraphicFramePr>
        <p:xfrm>
          <a:off x="435118" y="1709817"/>
          <a:ext cx="8229600" cy="2857500"/>
        </p:xfrm>
        <a:graphic>
          <a:graphicData uri="http://schemas.openxmlformats.org/drawingml/2006/table">
            <a:tbl>
              <a:tblPr firstRow="1" bandRow="1">
                <a:tableStyleId>{5C22544A-7EE6-4342-B048-85BDC9FD1C3A}</a:tableStyleId>
              </a:tblPr>
              <a:tblGrid>
                <a:gridCol w="5682343"/>
                <a:gridCol w="2547257"/>
              </a:tblGrid>
              <a:tr h="525780">
                <a:tc>
                  <a:txBody>
                    <a:bodyPr/>
                    <a:lstStyle/>
                    <a:p>
                      <a:r>
                        <a:rPr lang="en-US" sz="2400" dirty="0" smtClean="0">
                          <a:latin typeface="Candara" panose="020E0502030303020204" pitchFamily="34" charset="0"/>
                        </a:rPr>
                        <a:t>Exams</a:t>
                      </a:r>
                      <a:endParaRPr lang="en-US" sz="2400" dirty="0">
                        <a:latin typeface="Candara" panose="020E0502030303020204" pitchFamily="34" charset="0"/>
                      </a:endParaRPr>
                    </a:p>
                  </a:txBody>
                  <a:tcPr marT="34290" marB="34290"/>
                </a:tc>
                <a:tc>
                  <a:txBody>
                    <a:bodyPr/>
                    <a:lstStyle/>
                    <a:p>
                      <a:pPr algn="r"/>
                      <a:r>
                        <a:rPr lang="en-US" sz="1500" dirty="0" smtClean="0">
                          <a:latin typeface="Candara" panose="020E0502030303020204" pitchFamily="34" charset="0"/>
                        </a:rPr>
                        <a:t>Total Radiation Exposure (</a:t>
                      </a:r>
                      <a:r>
                        <a:rPr lang="en-US" sz="1500" dirty="0" err="1" smtClean="0">
                          <a:latin typeface="Candara" panose="020E0502030303020204" pitchFamily="34" charset="0"/>
                        </a:rPr>
                        <a:t>mSv</a:t>
                      </a:r>
                      <a:r>
                        <a:rPr lang="en-US" sz="1500" dirty="0" smtClean="0">
                          <a:latin typeface="Candara" panose="020E0502030303020204" pitchFamily="34" charset="0"/>
                        </a:rPr>
                        <a:t>)</a:t>
                      </a:r>
                      <a:endParaRPr lang="en-US" sz="1500" dirty="0">
                        <a:latin typeface="Candara" panose="020E0502030303020204" pitchFamily="34" charset="0"/>
                      </a:endParaRPr>
                    </a:p>
                  </a:txBody>
                  <a:tcPr marT="34290" marB="34290"/>
                </a:tc>
              </a:tr>
              <a:tr h="388620">
                <a:tc>
                  <a:txBody>
                    <a:bodyPr/>
                    <a:lstStyle/>
                    <a:p>
                      <a:r>
                        <a:rPr lang="en-US" sz="2100" dirty="0" smtClean="0">
                          <a:solidFill>
                            <a:srgbClr val="002060"/>
                          </a:solidFill>
                          <a:latin typeface="Candara" panose="020E0502030303020204" pitchFamily="34" charset="0"/>
                        </a:rPr>
                        <a:t>194 x-rays</a:t>
                      </a:r>
                      <a:endParaRPr lang="en-US" sz="2100" dirty="0">
                        <a:solidFill>
                          <a:srgbClr val="002060"/>
                        </a:solidFill>
                        <a:latin typeface="Candara" panose="020E0502030303020204" pitchFamily="34" charset="0"/>
                      </a:endParaRPr>
                    </a:p>
                  </a:txBody>
                  <a:tcPr marT="34290" marB="34290"/>
                </a:tc>
                <a:tc>
                  <a:txBody>
                    <a:bodyPr/>
                    <a:lstStyle/>
                    <a:p>
                      <a:pPr algn="r"/>
                      <a:r>
                        <a:rPr lang="en-US" sz="2100" dirty="0" smtClean="0">
                          <a:solidFill>
                            <a:srgbClr val="002060"/>
                          </a:solidFill>
                          <a:latin typeface="Candara" panose="020E0502030303020204" pitchFamily="34" charset="0"/>
                        </a:rPr>
                        <a:t>19</a:t>
                      </a:r>
                      <a:endParaRPr lang="en-US" sz="2100" dirty="0">
                        <a:solidFill>
                          <a:srgbClr val="002060"/>
                        </a:solidFill>
                        <a:latin typeface="Candara" panose="020E0502030303020204" pitchFamily="34" charset="0"/>
                      </a:endParaRPr>
                    </a:p>
                  </a:txBody>
                  <a:tcPr marT="34290" marB="34290"/>
                </a:tc>
              </a:tr>
              <a:tr h="388620">
                <a:tc>
                  <a:txBody>
                    <a:bodyPr/>
                    <a:lstStyle/>
                    <a:p>
                      <a:r>
                        <a:rPr lang="en-US" sz="2100" dirty="0" smtClean="0">
                          <a:solidFill>
                            <a:srgbClr val="002060"/>
                          </a:solidFill>
                          <a:latin typeface="Candara" panose="020E0502030303020204" pitchFamily="34" charset="0"/>
                        </a:rPr>
                        <a:t>7 CTs</a:t>
                      </a:r>
                      <a:endParaRPr lang="en-US" sz="2100" dirty="0">
                        <a:solidFill>
                          <a:srgbClr val="002060"/>
                        </a:solidFill>
                        <a:latin typeface="Candara" panose="020E0502030303020204" pitchFamily="34" charset="0"/>
                      </a:endParaRPr>
                    </a:p>
                  </a:txBody>
                  <a:tcPr marT="34290" marB="34290"/>
                </a:tc>
                <a:tc>
                  <a:txBody>
                    <a:bodyPr/>
                    <a:lstStyle/>
                    <a:p>
                      <a:pPr algn="r"/>
                      <a:r>
                        <a:rPr lang="en-US" sz="2100" dirty="0" smtClean="0">
                          <a:solidFill>
                            <a:srgbClr val="002060"/>
                          </a:solidFill>
                          <a:latin typeface="Candara" panose="020E0502030303020204" pitchFamily="34" charset="0"/>
                        </a:rPr>
                        <a:t>49</a:t>
                      </a:r>
                      <a:endParaRPr lang="en-US" sz="2100" dirty="0">
                        <a:solidFill>
                          <a:srgbClr val="002060"/>
                        </a:solidFill>
                        <a:latin typeface="Candara" panose="020E0502030303020204" pitchFamily="34" charset="0"/>
                      </a:endParaRPr>
                    </a:p>
                  </a:txBody>
                  <a:tcPr marT="34290" marB="34290"/>
                </a:tc>
              </a:tr>
              <a:tr h="388620">
                <a:tc>
                  <a:txBody>
                    <a:bodyPr/>
                    <a:lstStyle/>
                    <a:p>
                      <a:r>
                        <a:rPr lang="en-US" sz="2100" dirty="0" smtClean="0">
                          <a:solidFill>
                            <a:srgbClr val="002060"/>
                          </a:solidFill>
                          <a:latin typeface="Candara" panose="020E0502030303020204" pitchFamily="34" charset="0"/>
                        </a:rPr>
                        <a:t>4 Lung Perfusion Scans</a:t>
                      </a:r>
                      <a:endParaRPr lang="en-US" sz="2100" dirty="0">
                        <a:solidFill>
                          <a:srgbClr val="002060"/>
                        </a:solidFill>
                        <a:latin typeface="Candara" panose="020E0502030303020204" pitchFamily="34" charset="0"/>
                      </a:endParaRPr>
                    </a:p>
                  </a:txBody>
                  <a:tcPr marT="34290" marB="34290"/>
                </a:tc>
                <a:tc>
                  <a:txBody>
                    <a:bodyPr/>
                    <a:lstStyle/>
                    <a:p>
                      <a:pPr algn="r"/>
                      <a:r>
                        <a:rPr lang="en-US" sz="2100" dirty="0" smtClean="0">
                          <a:solidFill>
                            <a:srgbClr val="002060"/>
                          </a:solidFill>
                          <a:latin typeface="Candara" panose="020E0502030303020204" pitchFamily="34" charset="0"/>
                        </a:rPr>
                        <a:t>9</a:t>
                      </a:r>
                      <a:endParaRPr lang="en-US" sz="2100" dirty="0">
                        <a:solidFill>
                          <a:srgbClr val="002060"/>
                        </a:solidFill>
                        <a:latin typeface="Candara" panose="020E0502030303020204" pitchFamily="34" charset="0"/>
                      </a:endParaRPr>
                    </a:p>
                  </a:txBody>
                  <a:tcPr marT="34290" marB="34290"/>
                </a:tc>
              </a:tr>
              <a:tr h="388620">
                <a:tc>
                  <a:txBody>
                    <a:bodyPr/>
                    <a:lstStyle/>
                    <a:p>
                      <a:r>
                        <a:rPr lang="en-US" sz="2100" dirty="0" smtClean="0">
                          <a:solidFill>
                            <a:srgbClr val="002060"/>
                          </a:solidFill>
                          <a:latin typeface="Candara" panose="020E0502030303020204" pitchFamily="34" charset="0"/>
                        </a:rPr>
                        <a:t>19 Cardiac Catheterizations</a:t>
                      </a:r>
                      <a:endParaRPr lang="en-US" sz="2100" dirty="0">
                        <a:solidFill>
                          <a:srgbClr val="002060"/>
                        </a:solidFill>
                        <a:latin typeface="Candara" panose="020E0502030303020204" pitchFamily="34" charset="0"/>
                      </a:endParaRPr>
                    </a:p>
                  </a:txBody>
                  <a:tcPr marT="34290" marB="34290"/>
                </a:tc>
                <a:tc>
                  <a:txBody>
                    <a:bodyPr/>
                    <a:lstStyle/>
                    <a:p>
                      <a:pPr algn="r"/>
                      <a:r>
                        <a:rPr lang="en-US" sz="2100" dirty="0" smtClean="0">
                          <a:solidFill>
                            <a:srgbClr val="002060"/>
                          </a:solidFill>
                          <a:latin typeface="Candara" panose="020E0502030303020204" pitchFamily="34" charset="0"/>
                        </a:rPr>
                        <a:t>24,453</a:t>
                      </a:r>
                      <a:endParaRPr lang="en-US" sz="2100" dirty="0">
                        <a:solidFill>
                          <a:srgbClr val="002060"/>
                        </a:solidFill>
                        <a:latin typeface="Candara" panose="020E0502030303020204" pitchFamily="34" charset="0"/>
                      </a:endParaRPr>
                    </a:p>
                  </a:txBody>
                  <a:tcPr marT="34290" marB="34290"/>
                </a:tc>
              </a:tr>
              <a:tr h="388620">
                <a:tc>
                  <a:txBody>
                    <a:bodyPr/>
                    <a:lstStyle/>
                    <a:p>
                      <a:r>
                        <a:rPr lang="en-US" sz="2100" dirty="0" smtClean="0">
                          <a:solidFill>
                            <a:srgbClr val="002060"/>
                          </a:solidFill>
                          <a:latin typeface="Candara" panose="020E0502030303020204" pitchFamily="34" charset="0"/>
                        </a:rPr>
                        <a:t>11 </a:t>
                      </a:r>
                      <a:r>
                        <a:rPr lang="en-US" sz="2100" dirty="0" err="1" smtClean="0">
                          <a:solidFill>
                            <a:srgbClr val="002060"/>
                          </a:solidFill>
                          <a:latin typeface="Candara" panose="020E0502030303020204" pitchFamily="34" charset="0"/>
                        </a:rPr>
                        <a:t>Misc</a:t>
                      </a:r>
                      <a:r>
                        <a:rPr lang="en-US" sz="2100" dirty="0" smtClean="0">
                          <a:solidFill>
                            <a:srgbClr val="002060"/>
                          </a:solidFill>
                          <a:latin typeface="Candara" panose="020E0502030303020204" pitchFamily="34" charset="0"/>
                        </a:rPr>
                        <a:t> IR and </a:t>
                      </a:r>
                      <a:r>
                        <a:rPr lang="en-US" sz="2100" dirty="0" err="1" smtClean="0">
                          <a:solidFill>
                            <a:srgbClr val="002060"/>
                          </a:solidFill>
                          <a:latin typeface="Candara" panose="020E0502030303020204" pitchFamily="34" charset="0"/>
                        </a:rPr>
                        <a:t>Fluoro</a:t>
                      </a:r>
                      <a:r>
                        <a:rPr lang="en-US" sz="2100" dirty="0" smtClean="0">
                          <a:solidFill>
                            <a:srgbClr val="002060"/>
                          </a:solidFill>
                          <a:latin typeface="Candara" panose="020E0502030303020204" pitchFamily="34" charset="0"/>
                        </a:rPr>
                        <a:t> Procedures</a:t>
                      </a:r>
                      <a:endParaRPr lang="en-US" sz="2100" dirty="0">
                        <a:solidFill>
                          <a:srgbClr val="002060"/>
                        </a:solidFill>
                        <a:latin typeface="Candara" panose="020E0502030303020204" pitchFamily="34" charset="0"/>
                      </a:endParaRPr>
                    </a:p>
                  </a:txBody>
                  <a:tcPr marT="34290" marB="34290"/>
                </a:tc>
                <a:tc>
                  <a:txBody>
                    <a:bodyPr/>
                    <a:lstStyle/>
                    <a:p>
                      <a:pPr algn="r"/>
                      <a:r>
                        <a:rPr lang="en-US" sz="2100" dirty="0" smtClean="0">
                          <a:solidFill>
                            <a:srgbClr val="002060"/>
                          </a:solidFill>
                          <a:latin typeface="Candara" panose="020E0502030303020204" pitchFamily="34" charset="0"/>
                        </a:rPr>
                        <a:t>?</a:t>
                      </a:r>
                      <a:endParaRPr lang="en-US" sz="2100" dirty="0">
                        <a:solidFill>
                          <a:srgbClr val="002060"/>
                        </a:solidFill>
                        <a:latin typeface="Candara" panose="020E0502030303020204" pitchFamily="34" charset="0"/>
                      </a:endParaRPr>
                    </a:p>
                  </a:txBody>
                  <a:tcPr marT="34290" marB="34290"/>
                </a:tc>
              </a:tr>
              <a:tr h="388620">
                <a:tc>
                  <a:txBody>
                    <a:bodyPr/>
                    <a:lstStyle/>
                    <a:p>
                      <a:r>
                        <a:rPr lang="en-US" sz="2100" dirty="0" smtClean="0">
                          <a:solidFill>
                            <a:srgbClr val="002060"/>
                          </a:solidFill>
                          <a:latin typeface="Candara" panose="020E0502030303020204" pitchFamily="34" charset="0"/>
                        </a:rPr>
                        <a:t>TOTAL</a:t>
                      </a:r>
                      <a:endParaRPr lang="en-US" sz="2100" dirty="0">
                        <a:solidFill>
                          <a:srgbClr val="002060"/>
                        </a:solidFill>
                        <a:latin typeface="Candara" panose="020E0502030303020204" pitchFamily="34" charset="0"/>
                      </a:endParaRPr>
                    </a:p>
                  </a:txBody>
                  <a:tcPr marT="34290" marB="34290"/>
                </a:tc>
                <a:tc>
                  <a:txBody>
                    <a:bodyPr/>
                    <a:lstStyle/>
                    <a:p>
                      <a:pPr algn="r"/>
                      <a:r>
                        <a:rPr lang="en-US" sz="2100" dirty="0" smtClean="0">
                          <a:solidFill>
                            <a:srgbClr val="002060"/>
                          </a:solidFill>
                          <a:latin typeface="Candara" panose="020E0502030303020204" pitchFamily="34" charset="0"/>
                        </a:rPr>
                        <a:t>&gt;24,530</a:t>
                      </a:r>
                      <a:endParaRPr lang="en-US" sz="2100" dirty="0">
                        <a:solidFill>
                          <a:srgbClr val="002060"/>
                        </a:solidFill>
                        <a:latin typeface="Candara" panose="020E0502030303020204" pitchFamily="34" charset="0"/>
                      </a:endParaRPr>
                    </a:p>
                  </a:txBody>
                  <a:tcPr marT="34290" marB="34290"/>
                </a:tc>
              </a:tr>
            </a:tbl>
          </a:graphicData>
        </a:graphic>
      </p:graphicFrame>
      <p:sp>
        <p:nvSpPr>
          <p:cNvPr id="7" name="TextBox 6"/>
          <p:cNvSpPr txBox="1"/>
          <p:nvPr/>
        </p:nvSpPr>
        <p:spPr>
          <a:xfrm rot="20269378">
            <a:off x="752610" y="2523082"/>
            <a:ext cx="7594617" cy="830997"/>
          </a:xfrm>
          <a:prstGeom prst="rect">
            <a:avLst/>
          </a:prstGeom>
          <a:solidFill>
            <a:srgbClr val="FF0000"/>
          </a:solidFill>
        </p:spPr>
        <p:txBody>
          <a:bodyPr wrap="square" rtlCol="0">
            <a:spAutoFit/>
          </a:bodyPr>
          <a:lstStyle/>
          <a:p>
            <a:pPr algn="ctr"/>
            <a:r>
              <a:rPr lang="en-US" sz="4800" dirty="0" smtClean="0">
                <a:solidFill>
                  <a:schemeClr val="bg1"/>
                </a:solidFill>
                <a:latin typeface="Candara" panose="020E0502030303020204" pitchFamily="34" charset="0"/>
              </a:rPr>
              <a:t>= &gt;245,300 x-rays</a:t>
            </a:r>
            <a:endParaRPr lang="en-US" sz="48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120356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4294967295"/>
          </p:nvPr>
        </p:nvSpPr>
        <p:spPr>
          <a:xfrm>
            <a:off x="7010400" y="4869657"/>
            <a:ext cx="2133600" cy="273844"/>
          </a:xfrm>
          <a:prstGeom prst="rect">
            <a:avLst/>
          </a:prstGeom>
        </p:spPr>
        <p:txBody>
          <a:bodyPr/>
          <a:lstStyle/>
          <a:p>
            <a:fld id="{74EB5BE8-CF64-1F43-8810-2B6654B7A364}" type="slidenum">
              <a:rPr lang="en-US" smtClean="0">
                <a:solidFill>
                  <a:prstClr val="black">
                    <a:tint val="75000"/>
                  </a:prstClr>
                </a:solidFill>
              </a:rPr>
              <a:pPr/>
              <a:t>19</a:t>
            </a:fld>
            <a:endParaRPr lang="en-US" dirty="0">
              <a:solidFill>
                <a:prstClr val="black">
                  <a:tint val="75000"/>
                </a:prstClr>
              </a:solidFill>
            </a:endParaRPr>
          </a:p>
        </p:txBody>
      </p:sp>
      <p:sp>
        <p:nvSpPr>
          <p:cNvPr id="15" name="Title 1"/>
          <p:cNvSpPr>
            <a:spLocks noGrp="1"/>
          </p:cNvSpPr>
          <p:nvPr>
            <p:ph type="title"/>
          </p:nvPr>
        </p:nvSpPr>
        <p:spPr>
          <a:xfrm>
            <a:off x="457200" y="205979"/>
            <a:ext cx="8229600" cy="857250"/>
          </a:xfrm>
        </p:spPr>
        <p:txBody>
          <a:bodyPr/>
          <a:lstStyle/>
          <a:p>
            <a:r>
              <a:rPr lang="en-US" altLang="en-US" dirty="0" smtClean="0">
                <a:solidFill>
                  <a:srgbClr val="FFFF00"/>
                </a:solidFill>
                <a:latin typeface="Candara" pitchFamily="34" charset="0"/>
                <a:ea typeface="ＭＳ Ｐゴシック" pitchFamily="34" charset="-128"/>
                <a:cs typeface="Arial" pitchFamily="34" charset="0"/>
              </a:rPr>
              <a:t>Comparable Children’s Hospitals</a:t>
            </a:r>
            <a:endParaRPr lang="en-US" altLang="en-US" sz="1400" b="0" dirty="0" smtClean="0">
              <a:solidFill>
                <a:srgbClr val="FFFF00"/>
              </a:solidFill>
              <a:latin typeface="Candara" pitchFamily="34" charset="0"/>
              <a:ea typeface="ＭＳ Ｐゴシック" pitchFamily="34" charset="-128"/>
              <a:cs typeface="Arial" pitchFamily="34" charset="0"/>
            </a:endParaRPr>
          </a:p>
        </p:txBody>
      </p:sp>
      <p:graphicFrame>
        <p:nvGraphicFramePr>
          <p:cNvPr id="7" name="Chart 6"/>
          <p:cNvGraphicFramePr>
            <a:graphicFrameLocks noChangeAspect="1"/>
          </p:cNvGraphicFramePr>
          <p:nvPr>
            <p:extLst>
              <p:ext uri="{D42A27DB-BD31-4B8C-83A1-F6EECF244321}">
                <p14:modId xmlns:p14="http://schemas.microsoft.com/office/powerpoint/2010/main" val="280781225"/>
              </p:ext>
            </p:extLst>
          </p:nvPr>
        </p:nvGraphicFramePr>
        <p:xfrm>
          <a:off x="76200" y="1064654"/>
          <a:ext cx="4292082" cy="2523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1407313322"/>
              </p:ext>
            </p:extLst>
          </p:nvPr>
        </p:nvGraphicFramePr>
        <p:xfrm>
          <a:off x="4575369" y="1045029"/>
          <a:ext cx="4559300" cy="2552700"/>
        </p:xfrm>
        <a:graphic>
          <a:graphicData uri="http://schemas.openxmlformats.org/drawingml/2006/chart">
            <c:chart xmlns:c="http://schemas.openxmlformats.org/drawingml/2006/chart" xmlns:r="http://schemas.openxmlformats.org/officeDocument/2006/relationships" r:id="rId4"/>
          </a:graphicData>
        </a:graphic>
      </p:graphicFrame>
      <p:sp>
        <p:nvSpPr>
          <p:cNvPr id="3" name="Up Arrow 2"/>
          <p:cNvSpPr/>
          <p:nvPr/>
        </p:nvSpPr>
        <p:spPr>
          <a:xfrm>
            <a:off x="6172200" y="3557101"/>
            <a:ext cx="274319" cy="68580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2637450" y="3562350"/>
            <a:ext cx="274319" cy="675303"/>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20003727">
            <a:off x="1093817" y="1984935"/>
            <a:ext cx="2215515" cy="304165"/>
          </a:xfrm>
          <a:prstGeom prst="rightArrow">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2"/>
          <p:cNvSpPr txBox="1">
            <a:spLocks noChangeArrowheads="1"/>
          </p:cNvSpPr>
          <p:nvPr/>
        </p:nvSpPr>
        <p:spPr bwMode="auto">
          <a:xfrm rot="20003727">
            <a:off x="1606528" y="1793587"/>
            <a:ext cx="2061845" cy="38989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b="1" dirty="0">
                <a:solidFill>
                  <a:schemeClr val="bg1"/>
                </a:solidFill>
                <a:effectLst/>
                <a:latin typeface="Calibri"/>
                <a:ea typeface="Calibri"/>
                <a:cs typeface="Times New Roman"/>
              </a:rPr>
              <a:t>27.2% CAGR</a:t>
            </a:r>
            <a:endParaRPr lang="en-US" sz="1100" dirty="0">
              <a:solidFill>
                <a:schemeClr val="bg1"/>
              </a:solidFill>
              <a:effectLst/>
              <a:latin typeface="Calibri"/>
              <a:ea typeface="Calibri"/>
              <a:cs typeface="Times New Roman"/>
            </a:endParaRPr>
          </a:p>
        </p:txBody>
      </p:sp>
      <p:sp>
        <p:nvSpPr>
          <p:cNvPr id="4" name="TextBox 3"/>
          <p:cNvSpPr txBox="1"/>
          <p:nvPr/>
        </p:nvSpPr>
        <p:spPr>
          <a:xfrm>
            <a:off x="3121435" y="3725247"/>
            <a:ext cx="3049210" cy="830997"/>
          </a:xfrm>
          <a:prstGeom prst="rect">
            <a:avLst/>
          </a:prstGeom>
          <a:noFill/>
        </p:spPr>
        <p:txBody>
          <a:bodyPr wrap="square" rtlCol="0">
            <a:spAutoFit/>
          </a:bodyPr>
          <a:lstStyle/>
          <a:p>
            <a:pPr algn="ctr"/>
            <a:r>
              <a:rPr lang="en-US" sz="2400" b="1" dirty="0" smtClean="0">
                <a:solidFill>
                  <a:srgbClr val="FFFF00"/>
                </a:solidFill>
                <a:latin typeface="Candara" panose="020E0502030303020204" pitchFamily="34" charset="0"/>
              </a:rPr>
              <a:t>Dedicated Cardiac MR Scanners</a:t>
            </a:r>
            <a:endParaRPr lang="en-US" sz="2400" b="1" dirty="0">
              <a:solidFill>
                <a:srgbClr val="FFFF00"/>
              </a:solidFill>
              <a:latin typeface="Candara" panose="020E0502030303020204" pitchFamily="34" charset="0"/>
            </a:endParaRPr>
          </a:p>
        </p:txBody>
      </p:sp>
    </p:spTree>
    <p:extLst>
      <p:ext uri="{BB962C8B-B14F-4D97-AF65-F5344CB8AC3E}">
        <p14:creationId xmlns:p14="http://schemas.microsoft.com/office/powerpoint/2010/main" val="1455598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00150"/>
            <a:ext cx="8212652" cy="2774604"/>
          </a:xfrm>
        </p:spPr>
        <p:txBody>
          <a:bodyPr>
            <a:noAutofit/>
          </a:bodyPr>
          <a:lstStyle/>
          <a:p>
            <a:pPr marL="0" indent="0" algn="ctr">
              <a:buNone/>
            </a:pPr>
            <a:r>
              <a:rPr lang="en-US" sz="4400" b="1" dirty="0" smtClean="0">
                <a:solidFill>
                  <a:srgbClr val="FFFF00"/>
                </a:solidFill>
                <a:latin typeface="Candara" panose="020E0502030303020204" pitchFamily="34" charset="0"/>
                <a:cs typeface="Times New Roman" panose="02020603050405020304" pitchFamily="18" charset="0"/>
              </a:rPr>
              <a:t>No Relevant Disclosures</a:t>
            </a:r>
            <a:endParaRPr lang="en-US" sz="4400" b="1" dirty="0">
              <a:latin typeface="Candara" panose="020E0502030303020204" pitchFamily="34" charset="0"/>
            </a:endParaRPr>
          </a:p>
        </p:txBody>
      </p:sp>
    </p:spTree>
    <p:extLst>
      <p:ext uri="{BB962C8B-B14F-4D97-AF65-F5344CB8AC3E}">
        <p14:creationId xmlns:p14="http://schemas.microsoft.com/office/powerpoint/2010/main" val="412908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solidFill>
                  <a:srgbClr val="FFFF00"/>
                </a:solidFill>
                <a:latin typeface="Candara" panose="020E0502030303020204" pitchFamily="34" charset="0"/>
              </a:rPr>
              <a:t>ICMR Suite Functionality</a:t>
            </a:r>
            <a:endParaRPr lang="en-US" sz="4000" dirty="0">
              <a:solidFill>
                <a:srgbClr val="FFFF00"/>
              </a:solidFill>
              <a:latin typeface="Candara" panose="020E0502030303020204" pitchFamily="34" charset="0"/>
            </a:endParaRPr>
          </a:p>
        </p:txBody>
      </p:sp>
      <p:sp>
        <p:nvSpPr>
          <p:cNvPr id="6" name="Content Placeholder 5"/>
          <p:cNvSpPr>
            <a:spLocks noGrp="1"/>
          </p:cNvSpPr>
          <p:nvPr>
            <p:ph idx="1"/>
          </p:nvPr>
        </p:nvSpPr>
        <p:spPr/>
        <p:txBody>
          <a:bodyPr>
            <a:noAutofit/>
          </a:bodyPr>
          <a:lstStyle/>
          <a:p>
            <a:r>
              <a:rPr lang="en-US" sz="2800" dirty="0" smtClean="0">
                <a:latin typeface="Candara" panose="020E0502030303020204" pitchFamily="34" charset="0"/>
              </a:rPr>
              <a:t>MR immediately before or after interventional cath or surgery</a:t>
            </a:r>
          </a:p>
          <a:p>
            <a:r>
              <a:rPr lang="en-US" sz="2800" dirty="0" smtClean="0">
                <a:latin typeface="Candara" panose="020E0502030303020204" pitchFamily="34" charset="0"/>
              </a:rPr>
              <a:t>MR overlay onto fluoroscopy</a:t>
            </a:r>
          </a:p>
          <a:p>
            <a:r>
              <a:rPr lang="en-US" sz="2800" dirty="0" smtClean="0">
                <a:latin typeface="Candara" panose="020E0502030303020204" pitchFamily="34" charset="0"/>
              </a:rPr>
              <a:t>MRI-guided diagnostic catheterization (radiation-free)</a:t>
            </a:r>
          </a:p>
          <a:p>
            <a:r>
              <a:rPr lang="en-US" sz="2800" dirty="0" smtClean="0">
                <a:latin typeface="Candara" panose="020E0502030303020204" pitchFamily="34" charset="0"/>
              </a:rPr>
              <a:t>MRI-guided interventional cath (radiation-free, still in animal studies)</a:t>
            </a:r>
            <a:endParaRPr lang="en-US" sz="2800" dirty="0">
              <a:latin typeface="Candara" panose="020E0502030303020204" pitchFamily="34" charset="0"/>
            </a:endParaRPr>
          </a:p>
        </p:txBody>
      </p:sp>
    </p:spTree>
    <p:extLst>
      <p:ext uri="{BB962C8B-B14F-4D97-AF65-F5344CB8AC3E}">
        <p14:creationId xmlns:p14="http://schemas.microsoft.com/office/powerpoint/2010/main" val="3469394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8348"/>
            <a:ext cx="3247931" cy="857250"/>
          </a:xfrm>
        </p:spPr>
        <p:txBody>
          <a:bodyPr>
            <a:noAutofit/>
          </a:bodyPr>
          <a:lstStyle/>
          <a:p>
            <a:pPr algn="l"/>
            <a:r>
              <a:rPr lang="en-US" sz="4000" b="1" dirty="0" smtClean="0">
                <a:solidFill>
                  <a:srgbClr val="FFFF00"/>
                </a:solidFill>
                <a:latin typeface="Candara" panose="020E0502030303020204" pitchFamily="34" charset="0"/>
              </a:rPr>
              <a:t>Capital Requirements</a:t>
            </a:r>
            <a:endParaRPr lang="en-US" sz="4000" b="1" dirty="0">
              <a:solidFill>
                <a:srgbClr val="FFFF00"/>
              </a:solidFill>
              <a:latin typeface="Candara" panose="020E0502030303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5750"/>
            <a:ext cx="3814342" cy="4215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484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55"/>
            <a:ext cx="8229600" cy="761477"/>
          </a:xfrm>
        </p:spPr>
        <p:txBody>
          <a:bodyPr>
            <a:normAutofit/>
          </a:bodyPr>
          <a:lstStyle/>
          <a:p>
            <a:pPr algn="l"/>
            <a:r>
              <a:rPr lang="en-US" sz="3200" dirty="0" smtClean="0">
                <a:solidFill>
                  <a:srgbClr val="FFFF00"/>
                </a:solidFill>
                <a:latin typeface="Candara" panose="020E0502030303020204" pitchFamily="34" charset="0"/>
              </a:rPr>
              <a:t>Financial Scenario – Best Case</a:t>
            </a:r>
            <a:endParaRPr lang="en-US" sz="3200" dirty="0">
              <a:solidFill>
                <a:srgbClr val="FFFF00"/>
              </a:solidFill>
              <a:latin typeface="Candara" panose="020E0502030303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427" y="666750"/>
            <a:ext cx="6792173" cy="821551"/>
          </a:xfrm>
          <a:prstGeom prst="rect">
            <a:avLst/>
          </a:prstGeom>
          <a:solidFill>
            <a:srgbClr val="FFFFFF"/>
          </a:solidFill>
          <a:ln>
            <a:noFill/>
          </a:ln>
          <a:effectLs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947" y="2828409"/>
            <a:ext cx="6722865" cy="821551"/>
          </a:xfrm>
          <a:prstGeom prst="rect">
            <a:avLst/>
          </a:prstGeom>
          <a:solidFill>
            <a:srgbClr val="FFFFFF"/>
          </a:solidFill>
          <a:ln>
            <a:noFill/>
          </a:ln>
          <a:effectLst/>
          <a:extLst/>
        </p:spPr>
      </p:pic>
      <p:sp>
        <p:nvSpPr>
          <p:cNvPr id="10" name="Title 1"/>
          <p:cNvSpPr txBox="1">
            <a:spLocks/>
          </p:cNvSpPr>
          <p:nvPr/>
        </p:nvSpPr>
        <p:spPr>
          <a:xfrm>
            <a:off x="457200" y="2371210"/>
            <a:ext cx="777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FFFF00"/>
                </a:solidFill>
                <a:latin typeface="Candara" panose="020E0502030303020204" pitchFamily="34" charset="0"/>
              </a:rPr>
              <a:t>Financial Scenario – Conservative </a:t>
            </a:r>
            <a:endParaRPr lang="en-US" sz="3200" b="1" dirty="0">
              <a:solidFill>
                <a:srgbClr val="FFFF00"/>
              </a:solidFill>
              <a:latin typeface="Candara" panose="020E050203030302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483" y="3649960"/>
            <a:ext cx="5328329" cy="959364"/>
          </a:xfrm>
          <a:prstGeom prst="rect">
            <a:avLst/>
          </a:prstGeom>
          <a:solidFill>
            <a:srgbClr val="FFFFFF"/>
          </a:solidFill>
          <a:ln>
            <a:noFill/>
          </a:ln>
          <a:effectLs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852" y="1488301"/>
            <a:ext cx="5317413" cy="946040"/>
          </a:xfrm>
          <a:prstGeom prst="rect">
            <a:avLst/>
          </a:prstGeom>
          <a:solidFill>
            <a:srgbClr val="FFFFFF"/>
          </a:solidFill>
          <a:ln>
            <a:noFill/>
          </a:ln>
          <a:effectLst/>
          <a:extLst/>
        </p:spPr>
      </p:pic>
      <p:sp>
        <p:nvSpPr>
          <p:cNvPr id="3" name="Oval 2"/>
          <p:cNvSpPr/>
          <p:nvPr/>
        </p:nvSpPr>
        <p:spPr>
          <a:xfrm>
            <a:off x="6710265" y="2066409"/>
            <a:ext cx="1600200" cy="5334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352800" y="889281"/>
            <a:ext cx="1066800" cy="592951"/>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1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334611"/>
            <a:ext cx="5958554" cy="4794504"/>
          </a:xfrm>
        </p:spPr>
      </p:pic>
    </p:spTree>
    <p:extLst>
      <p:ext uri="{BB962C8B-B14F-4D97-AF65-F5344CB8AC3E}">
        <p14:creationId xmlns:p14="http://schemas.microsoft.com/office/powerpoint/2010/main" val="4246635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smtClean="0">
                <a:solidFill>
                  <a:srgbClr val="FFFF00"/>
                </a:solidFill>
                <a:latin typeface="Candara" pitchFamily="34" charset="0"/>
                <a:ea typeface="ＭＳ Ｐゴシック" pitchFamily="34" charset="-128"/>
                <a:cs typeface="Arial" pitchFamily="34" charset="0"/>
              </a:rPr>
              <a:t>Hospital Leadership’s Response</a:t>
            </a:r>
            <a:endParaRPr lang="en-US" altLang="en-US" sz="1400" b="0" dirty="0" smtClean="0">
              <a:solidFill>
                <a:srgbClr val="FFFF00"/>
              </a:solidFill>
              <a:latin typeface="Candara" pitchFamily="34" charset="0"/>
              <a:ea typeface="ＭＳ Ｐゴシック" pitchFamily="34" charset="-128"/>
              <a:cs typeface="Arial" pitchFamily="34" charset="0"/>
            </a:endParaRPr>
          </a:p>
        </p:txBody>
      </p:sp>
      <p:sp>
        <p:nvSpPr>
          <p:cNvPr id="2" name="Content Placeholder 1"/>
          <p:cNvSpPr>
            <a:spLocks noGrp="1"/>
          </p:cNvSpPr>
          <p:nvPr>
            <p:ph idx="1"/>
          </p:nvPr>
        </p:nvSpPr>
        <p:spPr>
          <a:xfrm>
            <a:off x="457200" y="981076"/>
            <a:ext cx="8331200" cy="3118247"/>
          </a:xfrm>
        </p:spPr>
        <p:txBody>
          <a:bodyPr/>
          <a:lstStyle/>
          <a:p>
            <a:pPr marL="285750" indent="-285750">
              <a:defRPr/>
            </a:pPr>
            <a:r>
              <a:rPr lang="en-US" sz="2800" dirty="0" smtClean="0">
                <a:latin typeface="Candara" panose="020E0502030303020204" pitchFamily="34" charset="0"/>
              </a:rPr>
              <a:t>Overall supportive of starting the program</a:t>
            </a:r>
          </a:p>
          <a:p>
            <a:pPr marL="285750" indent="-285750">
              <a:defRPr/>
            </a:pPr>
            <a:r>
              <a:rPr lang="en-US" sz="2800" dirty="0" smtClean="0">
                <a:latin typeface="Candara" panose="020E0502030303020204" pitchFamily="34" charset="0"/>
              </a:rPr>
              <a:t>Will not be funded in 2017</a:t>
            </a:r>
          </a:p>
          <a:p>
            <a:pPr marL="285750" indent="-285750">
              <a:defRPr/>
            </a:pPr>
            <a:r>
              <a:rPr lang="en-US" sz="2800" dirty="0" smtClean="0">
                <a:latin typeface="Candara" panose="020E0502030303020204" pitchFamily="34" charset="0"/>
              </a:rPr>
              <a:t>Want to see:</a:t>
            </a:r>
          </a:p>
          <a:p>
            <a:pPr marL="685800" lvl="1">
              <a:defRPr/>
            </a:pPr>
            <a:r>
              <a:rPr lang="en-US" dirty="0" smtClean="0">
                <a:latin typeface="Candara" panose="020E0502030303020204" pitchFamily="34" charset="0"/>
              </a:rPr>
              <a:t>Master Space Plan</a:t>
            </a:r>
          </a:p>
          <a:p>
            <a:pPr marL="685800" lvl="1">
              <a:defRPr/>
            </a:pPr>
            <a:r>
              <a:rPr lang="en-US" dirty="0" smtClean="0">
                <a:latin typeface="Candara" panose="020E0502030303020204" pitchFamily="34" charset="0"/>
              </a:rPr>
              <a:t>More progress on MR compatible guidewires and devices</a:t>
            </a:r>
          </a:p>
          <a:p>
            <a:pPr marL="285750">
              <a:defRPr/>
            </a:pPr>
            <a:r>
              <a:rPr lang="en-US" sz="2800" dirty="0" smtClean="0">
                <a:latin typeface="Candara" panose="020E0502030303020204" pitchFamily="34" charset="0"/>
              </a:rPr>
              <a:t>Request presentation again for 2018 budget</a:t>
            </a:r>
            <a:endParaRPr lang="en-US" sz="2800" dirty="0">
              <a:latin typeface="Candara" panose="020E0502030303020204" pitchFamily="34" charset="0"/>
            </a:endParaRPr>
          </a:p>
          <a:p>
            <a:pPr marL="0" indent="0">
              <a:buFont typeface="Arial" pitchFamily="34" charset="0"/>
              <a:buNone/>
              <a:defRPr/>
            </a:pPr>
            <a:endParaRPr lang="en-US" dirty="0"/>
          </a:p>
        </p:txBody>
      </p:sp>
    </p:spTree>
    <p:extLst>
      <p:ext uri="{BB962C8B-B14F-4D97-AF65-F5344CB8AC3E}">
        <p14:creationId xmlns:p14="http://schemas.microsoft.com/office/powerpoint/2010/main" val="1375020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a:xfrm>
            <a:off x="457200" y="94301"/>
            <a:ext cx="8229600" cy="857250"/>
          </a:xfrm>
        </p:spPr>
        <p:txBody>
          <a:bodyPr>
            <a:noAutofit/>
          </a:bodyPr>
          <a:lstStyle/>
          <a:p>
            <a:pPr defTabSz="1162050"/>
            <a:r>
              <a:rPr lang="en-US" dirty="0" smtClean="0">
                <a:solidFill>
                  <a:srgbClr val="FFFF00"/>
                </a:solidFill>
                <a:latin typeface="Candara" panose="020E0502030303020204" pitchFamily="34" charset="0"/>
              </a:rPr>
              <a:t>In The Meantime…</a:t>
            </a:r>
          </a:p>
        </p:txBody>
      </p:sp>
      <p:pic>
        <p:nvPicPr>
          <p:cNvPr id="9218" name="Picture 2" descr="C:\Users\axa084\AppData\Local\Microsoft\Windows\Temporary Internet Files\Content.Outlook\804J58D3\IMG_36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542252" y="1533074"/>
            <a:ext cx="4051956" cy="304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49441"/>
      </p:ext>
    </p:extLst>
  </p:cSld>
  <p:clrMapOvr>
    <a:masterClrMapping/>
  </p:clrMapOvr>
  <mc:AlternateContent xmlns:mc="http://schemas.openxmlformats.org/markup-compatibility/2006" xmlns:p14="http://schemas.microsoft.com/office/powerpoint/2010/main">
    <mc:Choice Requires="p14">
      <p:transition spd="slow" p14:dur="2000" advTm="30803"/>
    </mc:Choice>
    <mc:Fallback xmlns="">
      <p:transition spd="slow" advTm="30803"/>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a:xfrm>
            <a:off x="457200" y="94301"/>
            <a:ext cx="8229600" cy="857250"/>
          </a:xfrm>
        </p:spPr>
        <p:txBody>
          <a:bodyPr>
            <a:noAutofit/>
          </a:bodyPr>
          <a:lstStyle/>
          <a:p>
            <a:pPr defTabSz="1162050"/>
            <a:r>
              <a:rPr lang="en-US" sz="4000" dirty="0" smtClean="0">
                <a:solidFill>
                  <a:srgbClr val="FFFF00"/>
                </a:solidFill>
                <a:latin typeface="Candara" panose="020E0502030303020204" pitchFamily="34" charset="0"/>
              </a:rPr>
              <a:t>In The Meantime…</a:t>
            </a:r>
          </a:p>
        </p:txBody>
      </p:sp>
      <p:pic>
        <p:nvPicPr>
          <p:cNvPr id="8194" name="Picture 2" descr="Image result for picture of portable c-ar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450599"/>
            <a:ext cx="2905125" cy="25216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picture of a balloon wedge cathete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600" y="2008031"/>
            <a:ext cx="19335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xa084\AppData\Local\Microsoft\Windows\Temporary Internet Files\Content.Outlook\804J58D3\IMG_36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661563" y="1634594"/>
            <a:ext cx="2870135" cy="215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57486"/>
      </p:ext>
    </p:extLst>
  </p:cSld>
  <p:clrMapOvr>
    <a:masterClrMapping/>
  </p:clrMapOvr>
  <mc:AlternateContent xmlns:mc="http://schemas.openxmlformats.org/markup-compatibility/2006" xmlns:p14="http://schemas.microsoft.com/office/powerpoint/2010/main">
    <mc:Choice Requires="p14">
      <p:transition spd="slow" p14:dur="2000" advTm="30803"/>
    </mc:Choice>
    <mc:Fallback xmlns="">
      <p:transition spd="slow" advTm="30803"/>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a:xfrm>
            <a:off x="457200" y="94301"/>
            <a:ext cx="8229600" cy="857250"/>
          </a:xfrm>
        </p:spPr>
        <p:txBody>
          <a:bodyPr>
            <a:noAutofit/>
          </a:bodyPr>
          <a:lstStyle/>
          <a:p>
            <a:pPr defTabSz="1162050"/>
            <a:r>
              <a:rPr lang="en-US" sz="4000" dirty="0" smtClean="0">
                <a:solidFill>
                  <a:srgbClr val="FFFF00"/>
                </a:solidFill>
                <a:latin typeface="Candara" panose="020E0502030303020204" pitchFamily="34" charset="0"/>
              </a:rPr>
              <a:t>In The Meantime…</a:t>
            </a:r>
          </a:p>
        </p:txBody>
      </p:sp>
      <p:pic>
        <p:nvPicPr>
          <p:cNvPr id="8194" name="Picture 2" descr="Image result for picture of portable c-ar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27174"/>
            <a:ext cx="1738313" cy="15088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xa084\AppData\Local\Microsoft\Windows\Temporary Internet Files\Content.Outlook\804J58D3\IMG_36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699163" y="1704770"/>
            <a:ext cx="2870135" cy="21536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27" t="-449" r="-257" b="-176"/>
          <a:stretch/>
        </p:blipFill>
        <p:spPr bwMode="auto">
          <a:xfrm>
            <a:off x="4239053" y="2556250"/>
            <a:ext cx="3010744" cy="195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0" descr="imroc-ir-system-no-text"/>
          <p:cNvPicPr>
            <a:picLocks noChangeAspect="1" noChangeArrowheads="1"/>
          </p:cNvPicPr>
          <p:nvPr/>
        </p:nvPicPr>
        <p:blipFill>
          <a:blip r:embed="rId7">
            <a:lum bright="10000"/>
          </a:blip>
          <a:srcRect t="5273"/>
          <a:stretch>
            <a:fillRect/>
          </a:stretch>
        </p:blipFill>
        <p:spPr bwMode="auto">
          <a:xfrm>
            <a:off x="6966957" y="3129607"/>
            <a:ext cx="2082546" cy="1087061"/>
          </a:xfrm>
          <a:prstGeom prst="rect">
            <a:avLst/>
          </a:prstGeom>
          <a:noFill/>
          <a:ln w="6350" algn="ctr">
            <a:solidFill>
              <a:srgbClr val="FFCC00"/>
            </a:solidFill>
            <a:miter lim="800000"/>
            <a:headEnd/>
            <a:tailEnd/>
          </a:ln>
          <a:effectLst/>
        </p:spPr>
      </p:pic>
      <p:pic>
        <p:nvPicPr>
          <p:cNvPr id="27" name="Picture 3"/>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420744" y="895350"/>
            <a:ext cx="2533650" cy="195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8144" y="1018713"/>
            <a:ext cx="1168241" cy="201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116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a:xfrm>
            <a:off x="457200" y="57150"/>
            <a:ext cx="8229600" cy="857250"/>
          </a:xfrm>
        </p:spPr>
        <p:txBody>
          <a:bodyPr>
            <a:noAutofit/>
          </a:bodyPr>
          <a:lstStyle/>
          <a:p>
            <a:pPr defTabSz="1162050"/>
            <a:r>
              <a:rPr lang="en-US" sz="4000" dirty="0" smtClean="0">
                <a:solidFill>
                  <a:srgbClr val="FFFF00"/>
                </a:solidFill>
                <a:latin typeface="Candara" panose="020E0502030303020204" pitchFamily="34" charset="0"/>
              </a:rPr>
              <a:t>What Gets Us To…?</a:t>
            </a:r>
          </a:p>
        </p:txBody>
      </p:sp>
      <p:pic>
        <p:nvPicPr>
          <p:cNvPr id="9" name="Picture 4" descr="http://www.childrensnational.org/files/Images/DepartmentsAndPrograms/cardiacmri4043-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19150"/>
            <a:ext cx="5598566" cy="370030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36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ictures of nationwide children's hospita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693" y="133350"/>
            <a:ext cx="7136435" cy="48984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92003"/>
      </p:ext>
    </p:extLst>
  </p:cSld>
  <p:clrMapOvr>
    <a:masterClrMapping/>
  </p:clrMapOvr>
  <mc:AlternateContent xmlns:mc="http://schemas.openxmlformats.org/markup-compatibility/2006" xmlns:p14="http://schemas.microsoft.com/office/powerpoint/2010/main">
    <mc:Choice Requires="p14">
      <p:transition spd="slow" p14:dur="2000" advTm="30803"/>
    </mc:Choice>
    <mc:Fallback xmlns="">
      <p:transition spd="slow" advTm="3080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mages of serendipity">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80" b="632"/>
          <a:stretch/>
        </p:blipFill>
        <p:spPr bwMode="auto">
          <a:xfrm>
            <a:off x="0" y="-95250"/>
            <a:ext cx="9220200"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12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921" b="6127"/>
          <a:stretch/>
        </p:blipFill>
        <p:spPr bwMode="auto">
          <a:xfrm>
            <a:off x="13265" y="-1"/>
            <a:ext cx="9189720" cy="538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34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xa084\AppData\Local\Microsoft\Windows\Temporary Internet Files\Content.Outlook\804J58D3\IMG_15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64813" y="690905"/>
            <a:ext cx="4559808" cy="3419856"/>
          </a:xfrm>
          <a:prstGeom prst="rect">
            <a:avLst/>
          </a:prstGeom>
          <a:noFill/>
          <a:extLst>
            <a:ext uri="{909E8E84-426E-40DD-AFC4-6F175D3DCCD1}">
              <a14:hiddenFill xmlns:a14="http://schemas.microsoft.com/office/drawing/2010/main">
                <a:solidFill>
                  <a:srgbClr val="FFFFFF"/>
                </a:solidFill>
              </a14:hiddenFill>
            </a:ext>
          </a:extLst>
        </p:spPr>
      </p:pic>
      <p:pic>
        <p:nvPicPr>
          <p:cNvPr id="4" name="2013_01_08_11_47_37_0007_0000_0000_0000_01_C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2317" y="87487"/>
            <a:ext cx="4459846" cy="3040804"/>
          </a:xfrm>
          <a:prstGeom prst="rect">
            <a:avLst/>
          </a:prstGeom>
        </p:spPr>
      </p:pic>
      <p:pic>
        <p:nvPicPr>
          <p:cNvPr id="5" name="Picture 4" descr="http://www.childrensnational.org/files/Images/DepartmentsAndPrograms/cardiacmri4043-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495550"/>
            <a:ext cx="3959962" cy="2617287"/>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81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pictures of nationwide children's hospita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9685" y="1352336"/>
            <a:ext cx="508000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 result for pictures of nationwide children's hospital">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3" y="-19050"/>
            <a:ext cx="5900989" cy="404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53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ortic rupture from ballo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6880" y="895350"/>
            <a:ext cx="3560561" cy="3560561"/>
          </a:xfrm>
          <a:prstGeom prst="rect">
            <a:avLst/>
          </a:prstGeom>
        </p:spPr>
      </p:pic>
      <p:pic>
        <p:nvPicPr>
          <p:cNvPr id="9" name="Aortic rupture angiogram.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10760" y="895349"/>
            <a:ext cx="3560561" cy="3560561"/>
          </a:xfrm>
          <a:prstGeom prst="rect">
            <a:avLst/>
          </a:prstGeom>
        </p:spPr>
      </p:pic>
      <p:sp>
        <p:nvSpPr>
          <p:cNvPr id="10" name="Title 1"/>
          <p:cNvSpPr>
            <a:spLocks noGrp="1"/>
          </p:cNvSpPr>
          <p:nvPr>
            <p:ph type="title"/>
          </p:nvPr>
        </p:nvSpPr>
        <p:spPr>
          <a:xfrm>
            <a:off x="453813" y="133350"/>
            <a:ext cx="8229600" cy="857250"/>
          </a:xfrm>
        </p:spPr>
        <p:txBody>
          <a:bodyPr/>
          <a:lstStyle/>
          <a:p>
            <a:r>
              <a:rPr lang="en-US" altLang="en-US" sz="2800" dirty="0" err="1">
                <a:solidFill>
                  <a:srgbClr val="FFFF00"/>
                </a:solidFill>
                <a:latin typeface="Candara" pitchFamily="34" charset="0"/>
                <a:ea typeface="ＭＳ Ｐゴシック" pitchFamily="34" charset="-128"/>
                <a:cs typeface="Arial" pitchFamily="34" charset="0"/>
              </a:rPr>
              <a:t>i</a:t>
            </a:r>
            <a:r>
              <a:rPr lang="en-US" altLang="en-US" sz="2800" dirty="0" err="1" smtClean="0">
                <a:solidFill>
                  <a:srgbClr val="FFFF00"/>
                </a:solidFill>
                <a:latin typeface="Candara" pitchFamily="34" charset="0"/>
                <a:ea typeface="ＭＳ Ｐゴシック" pitchFamily="34" charset="-128"/>
                <a:cs typeface="Arial" pitchFamily="34" charset="0"/>
              </a:rPr>
              <a:t>CMR</a:t>
            </a:r>
            <a:r>
              <a:rPr lang="en-US" altLang="en-US" sz="2800" dirty="0" smtClean="0">
                <a:solidFill>
                  <a:srgbClr val="FFFF00"/>
                </a:solidFill>
                <a:latin typeface="Candara" pitchFamily="34" charset="0"/>
                <a:ea typeface="ＭＳ Ｐゴシック" pitchFamily="34" charset="-128"/>
                <a:cs typeface="Arial" pitchFamily="34" charset="0"/>
              </a:rPr>
              <a:t>: Real-time Identification of Complications</a:t>
            </a:r>
            <a:endParaRPr lang="en-US" altLang="en-US" sz="2800" b="0" dirty="0" smtClean="0">
              <a:solidFill>
                <a:srgbClr val="FFFF00"/>
              </a:solidFill>
              <a:latin typeface="Candara" pitchFamily="34" charset="0"/>
              <a:ea typeface="ＭＳ Ｐゴシック" pitchFamily="34" charset="-128"/>
              <a:cs typeface="Arial" pitchFamily="34" charset="0"/>
            </a:endParaRPr>
          </a:p>
        </p:txBody>
      </p:sp>
      <p:sp>
        <p:nvSpPr>
          <p:cNvPr id="11" name="Down Arrow 10"/>
          <p:cNvSpPr/>
          <p:nvPr/>
        </p:nvSpPr>
        <p:spPr>
          <a:xfrm rot="6541107">
            <a:off x="3546643" y="3560719"/>
            <a:ext cx="378504" cy="978408"/>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49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vol="80000">
                <p:cTn id="18" repeatCount="indefinite"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cquired interruption angiogra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0147" y="891540"/>
            <a:ext cx="3560561" cy="3560561"/>
          </a:xfrm>
          <a:prstGeom prst="rect">
            <a:avLst/>
          </a:prstGeom>
        </p:spPr>
      </p:pic>
      <p:pic>
        <p:nvPicPr>
          <p:cNvPr id="3" name="Acquired interruption wir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76800" y="895350"/>
            <a:ext cx="3560561" cy="3560561"/>
          </a:xfrm>
          <a:prstGeom prst="rect">
            <a:avLst/>
          </a:prstGeom>
        </p:spPr>
      </p:pic>
      <p:sp>
        <p:nvSpPr>
          <p:cNvPr id="4" name="Title 1"/>
          <p:cNvSpPr>
            <a:spLocks noGrp="1"/>
          </p:cNvSpPr>
          <p:nvPr>
            <p:ph type="title"/>
          </p:nvPr>
        </p:nvSpPr>
        <p:spPr>
          <a:xfrm>
            <a:off x="453813" y="133350"/>
            <a:ext cx="8229600" cy="857250"/>
          </a:xfrm>
        </p:spPr>
        <p:txBody>
          <a:bodyPr/>
          <a:lstStyle/>
          <a:p>
            <a:r>
              <a:rPr lang="en-US" altLang="en-US" sz="2800" dirty="0" err="1">
                <a:solidFill>
                  <a:srgbClr val="FFFF00"/>
                </a:solidFill>
                <a:latin typeface="Candara" pitchFamily="34" charset="0"/>
                <a:ea typeface="ＭＳ Ｐゴシック" pitchFamily="34" charset="-128"/>
                <a:cs typeface="Arial" pitchFamily="34" charset="0"/>
              </a:rPr>
              <a:t>i</a:t>
            </a:r>
            <a:r>
              <a:rPr lang="en-US" altLang="en-US" sz="2800" dirty="0" err="1" smtClean="0">
                <a:solidFill>
                  <a:srgbClr val="FFFF00"/>
                </a:solidFill>
                <a:latin typeface="Candara" pitchFamily="34" charset="0"/>
                <a:ea typeface="ＭＳ Ｐゴシック" pitchFamily="34" charset="-128"/>
                <a:cs typeface="Arial" pitchFamily="34" charset="0"/>
              </a:rPr>
              <a:t>CMR</a:t>
            </a:r>
            <a:r>
              <a:rPr lang="en-US" altLang="en-US" sz="2800" dirty="0" smtClean="0">
                <a:solidFill>
                  <a:srgbClr val="FFFF00"/>
                </a:solidFill>
                <a:latin typeface="Candara" pitchFamily="34" charset="0"/>
                <a:ea typeface="ＭＳ Ｐゴシック" pitchFamily="34" charset="-128"/>
                <a:cs typeface="Arial" pitchFamily="34" charset="0"/>
              </a:rPr>
              <a:t>: Traversing Occluded Segments</a:t>
            </a:r>
            <a:endParaRPr lang="en-US" altLang="en-US" sz="2800" b="0" dirty="0" smtClean="0">
              <a:solidFill>
                <a:srgbClr val="FFFF00"/>
              </a:solidFill>
              <a:latin typeface="Candara"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6914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 fill="hold"/>
                                        <p:tgtEl>
                                          <p:spTgt spid="2"/>
                                        </p:tgtEl>
                                      </p:cBhvr>
                                    </p:cmd>
                                  </p:childTnLst>
                                </p:cTn>
                              </p:par>
                              <p:par>
                                <p:cTn id="7" presetID="1" presetClass="mediacall" presetSubtype="0" fill="hold" nodeType="withEffect">
                                  <p:stCondLst>
                                    <p:cond delay="0"/>
                                  </p:stCondLst>
                                  <p:childTnLst>
                                    <p:cmd type="call" cmd="playFrom(0.0)">
                                      <p:cBhvr>
                                        <p:cTn id="8" dur="12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rial stent fetal interven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045" t="10489" r="-13045" b="-10489"/>
          <a:stretch/>
        </p:blipFill>
        <p:spPr bwMode="auto">
          <a:xfrm>
            <a:off x="152400" y="133350"/>
            <a:ext cx="5418577" cy="361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05400" y="293793"/>
            <a:ext cx="3991798" cy="1200329"/>
          </a:xfrm>
          <a:prstGeom prst="rect">
            <a:avLst/>
          </a:prstGeom>
          <a:noFill/>
        </p:spPr>
        <p:txBody>
          <a:bodyPr wrap="none" rtlCol="0">
            <a:spAutoFit/>
          </a:bodyPr>
          <a:lstStyle/>
          <a:p>
            <a:r>
              <a:rPr lang="en-US" sz="3600" b="1" dirty="0" err="1">
                <a:solidFill>
                  <a:srgbClr val="FFFF00"/>
                </a:solidFill>
                <a:latin typeface="Candara" panose="020E0502030303020204" pitchFamily="34" charset="0"/>
              </a:rPr>
              <a:t>i</a:t>
            </a:r>
            <a:r>
              <a:rPr lang="en-US" sz="3600" b="1" dirty="0" err="1" smtClean="0">
                <a:solidFill>
                  <a:srgbClr val="FFFF00"/>
                </a:solidFill>
                <a:latin typeface="Candara" panose="020E0502030303020204" pitchFamily="34" charset="0"/>
              </a:rPr>
              <a:t>CMR</a:t>
            </a:r>
            <a:r>
              <a:rPr lang="en-US" sz="3600" b="1" dirty="0" smtClean="0">
                <a:solidFill>
                  <a:srgbClr val="FFFF00"/>
                </a:solidFill>
                <a:latin typeface="Candara" panose="020E0502030303020204" pitchFamily="34" charset="0"/>
              </a:rPr>
              <a:t>: Fetal Cardiac</a:t>
            </a:r>
          </a:p>
          <a:p>
            <a:r>
              <a:rPr lang="en-US" sz="3600" b="1" dirty="0" smtClean="0">
                <a:solidFill>
                  <a:srgbClr val="FFFF00"/>
                </a:solidFill>
                <a:latin typeface="Candara" panose="020E0502030303020204" pitchFamily="34" charset="0"/>
              </a:rPr>
              <a:t> Intervention</a:t>
            </a:r>
            <a:endParaRPr lang="en-US" sz="3600" b="1" dirty="0">
              <a:solidFill>
                <a:srgbClr val="FFFF00"/>
              </a:solidFill>
              <a:latin typeface="Candara" panose="020E0502030303020204" pitchFamily="34" charset="0"/>
            </a:endParaRPr>
          </a:p>
        </p:txBody>
      </p:sp>
    </p:spTree>
    <p:extLst>
      <p:ext uri="{BB962C8B-B14F-4D97-AF65-F5344CB8AC3E}">
        <p14:creationId xmlns:p14="http://schemas.microsoft.com/office/powerpoint/2010/main" val="25173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NC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NCH</Template>
  <TotalTime>3314</TotalTime>
  <Words>1694</Words>
  <Application>Microsoft Office PowerPoint</Application>
  <PresentationFormat>On-screen Show (16:9)</PresentationFormat>
  <Paragraphs>128</Paragraphs>
  <Slides>29</Slides>
  <Notes>29</Notes>
  <HiddenSlides>0</HiddenSlides>
  <MMClips>10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NCH</vt:lpstr>
      <vt:lpstr>PowerPoint Presentation</vt:lpstr>
      <vt:lpstr>PowerPoint Presentation</vt:lpstr>
      <vt:lpstr>PowerPoint Presentation</vt:lpstr>
      <vt:lpstr>PowerPoint Presentation</vt:lpstr>
      <vt:lpstr>PowerPoint Presentation</vt:lpstr>
      <vt:lpstr>PowerPoint Presentation</vt:lpstr>
      <vt:lpstr>iCMR: Real-time Identification of Complications</vt:lpstr>
      <vt:lpstr>iCMR: Traversing Occluded Segments</vt:lpstr>
      <vt:lpstr>PowerPoint Presentation</vt:lpstr>
      <vt:lpstr>PowerPoint Presentation</vt:lpstr>
      <vt:lpstr>Tissue Engineered Valves For Fetuses</vt:lpstr>
      <vt:lpstr>Tissue Engineered Valves For Fetuses</vt:lpstr>
      <vt:lpstr>PowerPoint Presentation</vt:lpstr>
      <vt:lpstr>PowerPoint Presentation</vt:lpstr>
      <vt:lpstr>PowerPoint Presentation</vt:lpstr>
      <vt:lpstr>PowerPoint Presentation</vt:lpstr>
      <vt:lpstr>Radiation Exposure</vt:lpstr>
      <vt:lpstr>T.C. is a 13-year-old boy born extremely prematurely with a variant of HLHS who ultimately required a heart transplant at 3 years of age</vt:lpstr>
      <vt:lpstr>Comparable Children’s Hospitals</vt:lpstr>
      <vt:lpstr>ICMR Suite Functionality</vt:lpstr>
      <vt:lpstr>Capital Requirements</vt:lpstr>
      <vt:lpstr>Financial Scenario – Best Case</vt:lpstr>
      <vt:lpstr>PowerPoint Presentation</vt:lpstr>
      <vt:lpstr>Hospital Leadership’s Response</vt:lpstr>
      <vt:lpstr>In The Meantime…</vt:lpstr>
      <vt:lpstr>In The Meantime…</vt:lpstr>
      <vt:lpstr>In The Meantime…</vt:lpstr>
      <vt:lpstr>What Gets Us To…?</vt:lpstr>
      <vt:lpstr>PowerPoint Presentation</vt:lpstr>
    </vt:vector>
  </TitlesOfParts>
  <Company>Nationwide Children's Hospital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Armstrong, Aimee</dc:creator>
  <cp:lastModifiedBy>Armstrong, Aimee</cp:lastModifiedBy>
  <cp:revision>111</cp:revision>
  <cp:lastPrinted>2017-01-31T17:01:41Z</cp:lastPrinted>
  <dcterms:created xsi:type="dcterms:W3CDTF">2015-09-12T20:56:19Z</dcterms:created>
  <dcterms:modified xsi:type="dcterms:W3CDTF">2017-02-08T12:53:46Z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