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61" r:id="rId4"/>
    <p:sldId id="275" r:id="rId5"/>
    <p:sldId id="277" r:id="rId6"/>
    <p:sldId id="278" r:id="rId7"/>
    <p:sldId id="263" r:id="rId8"/>
    <p:sldId id="270" r:id="rId9"/>
    <p:sldId id="274" r:id="rId10"/>
    <p:sldId id="267" r:id="rId11"/>
    <p:sldId id="268" r:id="rId12"/>
    <p:sldId id="265" r:id="rId13"/>
    <p:sldId id="273" r:id="rId14"/>
    <p:sldId id="257" r:id="rId15"/>
    <p:sldId id="259" r:id="rId16"/>
    <p:sldId id="266" r:id="rId17"/>
    <p:sldId id="25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748" autoAdjust="0"/>
  </p:normalViewPr>
  <p:slideViewPr>
    <p:cSldViewPr snapToGrid="0" snapToObjects="1">
      <p:cViewPr varScale="1">
        <p:scale>
          <a:sx n="74" d="100"/>
          <a:sy n="74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94E86-22CD-8647-B718-459A03B91FF2}" type="datetimeFigureOut">
              <a:rPr lang="en-US" smtClean="0"/>
              <a:t>17-02-09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C2EFF-4A2F-5346-863A-4613BABF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7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/>
            <a:fld id="{84E76009-2C43-48B5-A7E0-63FF04E03369}" type="slidenum">
              <a:rPr lang="en-US" sz="1200" b="0" smtClean="0">
                <a:latin typeface="Calibri" pitchFamily="34" charset="0"/>
              </a:rPr>
              <a:pPr eaLnBrk="1" hangingPunct="1"/>
              <a:t>10</a:t>
            </a:fld>
            <a:endParaRPr lang="en-US" sz="1200" b="0" smtClean="0">
              <a:latin typeface="Calibri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Standard 1.5T magnet….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- Avoid 3T d/t SAR issues which are problematic when using intravascular devices.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- Avoid banding artifacts common with SSFP imaging techniques.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Intermodality</a:t>
            </a:r>
            <a:r>
              <a:rPr lang="en-US" baseline="0" dirty="0" smtClean="0"/>
              <a:t> transfer table…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For procedures requiring hybrid imaging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For bailout from MR to X-ray in emergent situations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BA5D-D9F1-4423-BA91-E6858948E7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9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BA5D-D9F1-4423-BA91-E6858948E7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BA5D-D9F1-4423-BA91-E6858948E7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8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2374900"/>
          </a:xfrm>
          <a:prstGeom prst="rect">
            <a:avLst/>
          </a:prstGeom>
          <a:solidFill>
            <a:srgbClr val="9C1F2D"/>
          </a:soli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32363" y="5949950"/>
            <a:ext cx="4211637" cy="42863"/>
          </a:xfrm>
          <a:prstGeom prst="rect">
            <a:avLst/>
          </a:prstGeom>
          <a:gradFill rotWithShape="1">
            <a:gsLst>
              <a:gs pos="0">
                <a:srgbClr val="9C1F2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949950"/>
            <a:ext cx="4932363" cy="42863"/>
          </a:xfrm>
          <a:prstGeom prst="rect">
            <a:avLst/>
          </a:prstGeom>
          <a:solidFill>
            <a:srgbClr val="9C1F2D"/>
          </a:soli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7" name="Picture 7" descr="150Heart_RGB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5400"/>
            <a:ext cx="306546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06538"/>
            <a:ext cx="9144000" cy="19431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02100"/>
            <a:ext cx="8207375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CA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51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4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CA" noProof="0" smtClean="0"/>
              <a:t>Click icon to add table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5990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69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9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3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59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14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99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932363" y="1125538"/>
            <a:ext cx="4211637" cy="71437"/>
          </a:xfrm>
          <a:prstGeom prst="rect">
            <a:avLst/>
          </a:prstGeom>
          <a:gradFill rotWithShape="1">
            <a:gsLst>
              <a:gs pos="0">
                <a:srgbClr val="9C1F2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25538"/>
            <a:ext cx="4932363" cy="71437"/>
          </a:xfrm>
          <a:prstGeom prst="rect">
            <a:avLst/>
          </a:prstGeom>
          <a:solidFill>
            <a:srgbClr val="9C1F2D"/>
          </a:soli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251575"/>
            <a:ext cx="4211638" cy="428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C1F2D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11638" y="6251575"/>
            <a:ext cx="4932362" cy="42863"/>
          </a:xfrm>
          <a:prstGeom prst="rect">
            <a:avLst/>
          </a:prstGeom>
          <a:solidFill>
            <a:srgbClr val="9C1F2D"/>
          </a:soli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1032" name="Picture 8" descr="150Heart_ICON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6299200"/>
            <a:ext cx="6508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150Heart_RGB_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6"/>
          <a:stretch>
            <a:fillRect/>
          </a:stretch>
        </p:blipFill>
        <p:spPr bwMode="auto">
          <a:xfrm>
            <a:off x="5924550" y="6302375"/>
            <a:ext cx="24495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Progress MRI Guided Adult </a:t>
            </a:r>
            <a:r>
              <a:rPr lang="en-US" dirty="0" err="1" smtClean="0">
                <a:solidFill>
                  <a:srgbClr val="FFFF00"/>
                </a:solidFill>
              </a:rPr>
              <a:t>Rt</a:t>
            </a:r>
            <a:r>
              <a:rPr lang="en-US" dirty="0" smtClean="0">
                <a:solidFill>
                  <a:srgbClr val="FFFF00"/>
                </a:solidFill>
              </a:rPr>
              <a:t> Heart Catheterization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Alexander (Sandy) Dick, MD</a:t>
            </a:r>
          </a:p>
          <a:p>
            <a:r>
              <a:rPr lang="en-US" dirty="0" smtClean="0"/>
              <a:t>Rebecca </a:t>
            </a:r>
            <a:r>
              <a:rPr lang="en-US" dirty="0" err="1" smtClean="0"/>
              <a:t>Thornhill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Sophie Chenier, MRT(R,MR)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70929" y="5066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7" descr="150Heart_RGB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5400"/>
            <a:ext cx="306546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65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NIH Lab at Children’s </a:t>
            </a:r>
            <a:r>
              <a:rPr lang="en-US" sz="2800" dirty="0"/>
              <a:t>National </a:t>
            </a:r>
            <a:r>
              <a:rPr lang="en-US" sz="2800" dirty="0" smtClean="0"/>
              <a:t>Medical Center</a:t>
            </a:r>
            <a:br>
              <a:rPr lang="en-US" sz="2800" dirty="0" smtClean="0"/>
            </a:br>
            <a:r>
              <a:rPr lang="en-US" sz="2800" dirty="0" smtClean="0"/>
              <a:t>Washington, DC</a:t>
            </a:r>
            <a:endParaRPr lang="en-US" sz="2800" dirty="0"/>
          </a:p>
        </p:txBody>
      </p:sp>
      <p:pic>
        <p:nvPicPr>
          <p:cNvPr id="9220" name="Picture 4" descr="http://www.childrensnational.org/files/Images/DepartmentsAndPrograms/cardiacmri4043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727"/>
            <a:ext cx="9144000" cy="59482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4388"/>
    </mc:Choice>
    <mc:Fallback xmlns="">
      <p:transition xmlns:p14="http://schemas.microsoft.com/office/powerpoint/2010/main" advTm="134388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RealTime_rightheartcath\UOHI_Aera_waveguide_photos\UOHI_Aera_room_layout_overview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6286" y="857250"/>
            <a:ext cx="6858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ord 35"/>
          <p:cNvSpPr/>
          <p:nvPr/>
        </p:nvSpPr>
        <p:spPr>
          <a:xfrm rot="1152547">
            <a:off x="4832515" y="5489152"/>
            <a:ext cx="1191939" cy="1379867"/>
          </a:xfrm>
          <a:prstGeom prst="chord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4727835">
            <a:off x="7233939" y="4389324"/>
            <a:ext cx="1191939" cy="1379867"/>
          </a:xfrm>
          <a:prstGeom prst="chord">
            <a:avLst/>
          </a:prstGeom>
          <a:noFill/>
          <a:ln w="25400">
            <a:solidFill>
              <a:schemeClr val="bg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640" y="1164104"/>
            <a:ext cx="6314485" cy="4743814"/>
          </a:xfrm>
          <a:prstGeom prst="ellipse">
            <a:avLst/>
          </a:prstGeom>
          <a:solidFill>
            <a:srgbClr val="CCFFCC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40" y="767621"/>
            <a:ext cx="7869542" cy="5554789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24484" y="2626999"/>
            <a:ext cx="1702507" cy="171668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028000" y="4256810"/>
            <a:ext cx="723845" cy="14654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>
            <a:off x="5009503" y="5986800"/>
            <a:ext cx="723845" cy="14654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844293" y="2540129"/>
            <a:ext cx="1081069" cy="1423409"/>
            <a:chOff x="6844293" y="2540129"/>
            <a:chExt cx="1081069" cy="1423409"/>
          </a:xfrm>
        </p:grpSpPr>
        <p:sp>
          <p:nvSpPr>
            <p:cNvPr id="10" name="Rectangle 9"/>
            <p:cNvSpPr/>
            <p:nvPr/>
          </p:nvSpPr>
          <p:spPr>
            <a:xfrm rot="5400000">
              <a:off x="6906609" y="2944785"/>
              <a:ext cx="1423409" cy="6140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844293" y="3056529"/>
              <a:ext cx="356476" cy="4326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144949" y="2916963"/>
              <a:ext cx="474470" cy="18528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144949" y="3485340"/>
              <a:ext cx="474470" cy="18528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16200000">
            <a:off x="4098161" y="2931079"/>
            <a:ext cx="1081069" cy="1423409"/>
            <a:chOff x="5444252" y="1887068"/>
            <a:chExt cx="1081069" cy="1423409"/>
          </a:xfrm>
        </p:grpSpPr>
        <p:sp>
          <p:nvSpPr>
            <p:cNvPr id="51" name="Rectangle 50"/>
            <p:cNvSpPr/>
            <p:nvPr/>
          </p:nvSpPr>
          <p:spPr>
            <a:xfrm rot="5400000">
              <a:off x="5506568" y="2291724"/>
              <a:ext cx="1423409" cy="6140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444252" y="2403468"/>
              <a:ext cx="356476" cy="4326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744908" y="2263902"/>
              <a:ext cx="474470" cy="18528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744908" y="2832279"/>
              <a:ext cx="474470" cy="18528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3783869" y="1953946"/>
            <a:ext cx="164461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208052" y="767621"/>
            <a:ext cx="861288" cy="2512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3985736" y="1018843"/>
            <a:ext cx="1305919" cy="93510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761552" y="4131199"/>
            <a:ext cx="374201" cy="251221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992282" y="6029318"/>
            <a:ext cx="710226" cy="251221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051702" y="865319"/>
            <a:ext cx="3111961" cy="3419404"/>
          </a:xfrm>
          <a:custGeom>
            <a:avLst/>
            <a:gdLst>
              <a:gd name="connsiteX0" fmla="*/ 0 w 3111961"/>
              <a:gd name="connsiteY0" fmla="*/ 13957 h 3419404"/>
              <a:gd name="connsiteX1" fmla="*/ 614019 w 3111961"/>
              <a:gd name="connsiteY1" fmla="*/ 27913 h 3419404"/>
              <a:gd name="connsiteX2" fmla="*/ 697749 w 3111961"/>
              <a:gd name="connsiteY2" fmla="*/ 97697 h 3419404"/>
              <a:gd name="connsiteX3" fmla="*/ 739614 w 3111961"/>
              <a:gd name="connsiteY3" fmla="*/ 125611 h 3419404"/>
              <a:gd name="connsiteX4" fmla="*/ 865209 w 3111961"/>
              <a:gd name="connsiteY4" fmla="*/ 153524 h 3419404"/>
              <a:gd name="connsiteX5" fmla="*/ 1158264 w 3111961"/>
              <a:gd name="connsiteY5" fmla="*/ 139567 h 3419404"/>
              <a:gd name="connsiteX6" fmla="*/ 1228039 w 3111961"/>
              <a:gd name="connsiteY6" fmla="*/ 125611 h 3419404"/>
              <a:gd name="connsiteX7" fmla="*/ 1311768 w 3111961"/>
              <a:gd name="connsiteY7" fmla="*/ 97697 h 3419404"/>
              <a:gd name="connsiteX8" fmla="*/ 2009517 w 3111961"/>
              <a:gd name="connsiteY8" fmla="*/ 83740 h 3419404"/>
              <a:gd name="connsiteX9" fmla="*/ 2093247 w 3111961"/>
              <a:gd name="connsiteY9" fmla="*/ 55827 h 3419404"/>
              <a:gd name="connsiteX10" fmla="*/ 2190932 w 3111961"/>
              <a:gd name="connsiteY10" fmla="*/ 13957 h 3419404"/>
              <a:gd name="connsiteX11" fmla="*/ 2442122 w 3111961"/>
              <a:gd name="connsiteY11" fmla="*/ 0 h 3419404"/>
              <a:gd name="connsiteX12" fmla="*/ 2721221 w 3111961"/>
              <a:gd name="connsiteY12" fmla="*/ 13957 h 3419404"/>
              <a:gd name="connsiteX13" fmla="*/ 2763086 w 3111961"/>
              <a:gd name="connsiteY13" fmla="*/ 27913 h 3419404"/>
              <a:gd name="connsiteX14" fmla="*/ 2804951 w 3111961"/>
              <a:gd name="connsiteY14" fmla="*/ 55827 h 3419404"/>
              <a:gd name="connsiteX15" fmla="*/ 2832861 w 3111961"/>
              <a:gd name="connsiteY15" fmla="*/ 767621 h 3419404"/>
              <a:gd name="connsiteX16" fmla="*/ 2860771 w 3111961"/>
              <a:gd name="connsiteY16" fmla="*/ 949059 h 3419404"/>
              <a:gd name="connsiteX17" fmla="*/ 2832861 w 3111961"/>
              <a:gd name="connsiteY17" fmla="*/ 1339848 h 3419404"/>
              <a:gd name="connsiteX18" fmla="*/ 2818906 w 3111961"/>
              <a:gd name="connsiteY18" fmla="*/ 1381718 h 3419404"/>
              <a:gd name="connsiteX19" fmla="*/ 2790996 w 3111961"/>
              <a:gd name="connsiteY19" fmla="*/ 2526172 h 3419404"/>
              <a:gd name="connsiteX20" fmla="*/ 2763086 w 3111961"/>
              <a:gd name="connsiteY20" fmla="*/ 2595956 h 3419404"/>
              <a:gd name="connsiteX21" fmla="*/ 2749131 w 3111961"/>
              <a:gd name="connsiteY21" fmla="*/ 2749480 h 3419404"/>
              <a:gd name="connsiteX22" fmla="*/ 2735176 w 3111961"/>
              <a:gd name="connsiteY22" fmla="*/ 2986745 h 3419404"/>
              <a:gd name="connsiteX23" fmla="*/ 2679356 w 3111961"/>
              <a:gd name="connsiteY23" fmla="*/ 3112356 h 3419404"/>
              <a:gd name="connsiteX24" fmla="*/ 2651446 w 3111961"/>
              <a:gd name="connsiteY24" fmla="*/ 3196096 h 3419404"/>
              <a:gd name="connsiteX25" fmla="*/ 2721221 w 3111961"/>
              <a:gd name="connsiteY25" fmla="*/ 3391491 h 3419404"/>
              <a:gd name="connsiteX26" fmla="*/ 2804951 w 3111961"/>
              <a:gd name="connsiteY26" fmla="*/ 3419404 h 3419404"/>
              <a:gd name="connsiteX27" fmla="*/ 2860771 w 3111961"/>
              <a:gd name="connsiteY27" fmla="*/ 3405448 h 3419404"/>
              <a:gd name="connsiteX28" fmla="*/ 2958456 w 3111961"/>
              <a:gd name="connsiteY28" fmla="*/ 3377534 h 3419404"/>
              <a:gd name="connsiteX29" fmla="*/ 3111961 w 3111961"/>
              <a:gd name="connsiteY29" fmla="*/ 3377534 h 34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11961" h="3419404">
                <a:moveTo>
                  <a:pt x="0" y="13957"/>
                </a:moveTo>
                <a:cubicBezTo>
                  <a:pt x="204673" y="18609"/>
                  <a:pt x="409709" y="14870"/>
                  <a:pt x="614019" y="27913"/>
                </a:cubicBezTo>
                <a:cubicBezTo>
                  <a:pt x="636531" y="29350"/>
                  <a:pt x="686121" y="88006"/>
                  <a:pt x="697749" y="97697"/>
                </a:cubicBezTo>
                <a:cubicBezTo>
                  <a:pt x="710633" y="108435"/>
                  <a:pt x="724613" y="118109"/>
                  <a:pt x="739614" y="125611"/>
                </a:cubicBezTo>
                <a:cubicBezTo>
                  <a:pt x="773964" y="142788"/>
                  <a:pt x="833057" y="148165"/>
                  <a:pt x="865209" y="153524"/>
                </a:cubicBezTo>
                <a:cubicBezTo>
                  <a:pt x="962894" y="148872"/>
                  <a:pt x="1060756" y="147068"/>
                  <a:pt x="1158264" y="139567"/>
                </a:cubicBezTo>
                <a:cubicBezTo>
                  <a:pt x="1181913" y="137748"/>
                  <a:pt x="1205156" y="131853"/>
                  <a:pt x="1228039" y="125611"/>
                </a:cubicBezTo>
                <a:cubicBezTo>
                  <a:pt x="1256422" y="117869"/>
                  <a:pt x="1282354" y="98285"/>
                  <a:pt x="1311768" y="97697"/>
                </a:cubicBezTo>
                <a:lnTo>
                  <a:pt x="2009517" y="83740"/>
                </a:lnTo>
                <a:cubicBezTo>
                  <a:pt x="2037427" y="74436"/>
                  <a:pt x="2068769" y="72148"/>
                  <a:pt x="2093247" y="55827"/>
                </a:cubicBezTo>
                <a:cubicBezTo>
                  <a:pt x="2133651" y="28887"/>
                  <a:pt x="2138758" y="18701"/>
                  <a:pt x="2190932" y="13957"/>
                </a:cubicBezTo>
                <a:cubicBezTo>
                  <a:pt x="2274447" y="6364"/>
                  <a:pt x="2358392" y="4652"/>
                  <a:pt x="2442122" y="0"/>
                </a:cubicBezTo>
                <a:cubicBezTo>
                  <a:pt x="2535155" y="4652"/>
                  <a:pt x="2628422" y="5887"/>
                  <a:pt x="2721221" y="13957"/>
                </a:cubicBezTo>
                <a:cubicBezTo>
                  <a:pt x="2735876" y="15231"/>
                  <a:pt x="2749929" y="21334"/>
                  <a:pt x="2763086" y="27913"/>
                </a:cubicBezTo>
                <a:cubicBezTo>
                  <a:pt x="2778087" y="35415"/>
                  <a:pt x="2790996" y="46522"/>
                  <a:pt x="2804951" y="55827"/>
                </a:cubicBezTo>
                <a:cubicBezTo>
                  <a:pt x="2890248" y="311749"/>
                  <a:pt x="2807694" y="50268"/>
                  <a:pt x="2832861" y="767621"/>
                </a:cubicBezTo>
                <a:cubicBezTo>
                  <a:pt x="2836141" y="861119"/>
                  <a:pt x="2842424" y="875664"/>
                  <a:pt x="2860771" y="949059"/>
                </a:cubicBezTo>
                <a:cubicBezTo>
                  <a:pt x="2855578" y="1058125"/>
                  <a:pt x="2857173" y="1218272"/>
                  <a:pt x="2832861" y="1339848"/>
                </a:cubicBezTo>
                <a:cubicBezTo>
                  <a:pt x="2829976" y="1354274"/>
                  <a:pt x="2823558" y="1367761"/>
                  <a:pt x="2818906" y="1381718"/>
                </a:cubicBezTo>
                <a:cubicBezTo>
                  <a:pt x="2818806" y="1389652"/>
                  <a:pt x="2919913" y="2182351"/>
                  <a:pt x="2790996" y="2526172"/>
                </a:cubicBezTo>
                <a:cubicBezTo>
                  <a:pt x="2782200" y="2549630"/>
                  <a:pt x="2772389" y="2572695"/>
                  <a:pt x="2763086" y="2595956"/>
                </a:cubicBezTo>
                <a:cubicBezTo>
                  <a:pt x="2758434" y="2647131"/>
                  <a:pt x="2752792" y="2698225"/>
                  <a:pt x="2749131" y="2749480"/>
                </a:cubicBezTo>
                <a:cubicBezTo>
                  <a:pt x="2743487" y="2828504"/>
                  <a:pt x="2745422" y="2908185"/>
                  <a:pt x="2735176" y="2986745"/>
                </a:cubicBezTo>
                <a:cubicBezTo>
                  <a:pt x="2719834" y="3104379"/>
                  <a:pt x="2713398" y="3035753"/>
                  <a:pt x="2679356" y="3112356"/>
                </a:cubicBezTo>
                <a:cubicBezTo>
                  <a:pt x="2667407" y="3139244"/>
                  <a:pt x="2651446" y="3196096"/>
                  <a:pt x="2651446" y="3196096"/>
                </a:cubicBezTo>
                <a:cubicBezTo>
                  <a:pt x="2656524" y="3236729"/>
                  <a:pt x="2656258" y="3369834"/>
                  <a:pt x="2721221" y="3391491"/>
                </a:cubicBezTo>
                <a:lnTo>
                  <a:pt x="2804951" y="3419404"/>
                </a:lnTo>
                <a:cubicBezTo>
                  <a:pt x="2823558" y="3414752"/>
                  <a:pt x="2842330" y="3410718"/>
                  <a:pt x="2860771" y="3405448"/>
                </a:cubicBezTo>
                <a:cubicBezTo>
                  <a:pt x="2888896" y="3397411"/>
                  <a:pt x="2930003" y="3379431"/>
                  <a:pt x="2958456" y="3377534"/>
                </a:cubicBezTo>
                <a:cubicBezTo>
                  <a:pt x="3009511" y="3374130"/>
                  <a:pt x="3060793" y="3377534"/>
                  <a:pt x="3111961" y="3377534"/>
                </a:cubicBez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7129028" y="3347460"/>
            <a:ext cx="315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Control Room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0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8" grpId="0" animBg="1"/>
      <p:bldP spid="62" grpId="0" animBg="1"/>
      <p:bldP spid="66" grpId="0" animBg="1"/>
      <p:bldP spid="67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2589" r="12915" b="-339"/>
          <a:stretch/>
        </p:blipFill>
        <p:spPr bwMode="auto">
          <a:xfrm>
            <a:off x="609600" y="852157"/>
            <a:ext cx="7933172" cy="575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57"/>
            <a:ext cx="91440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Data Display NHLBI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3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cedure tim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2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Safety (What keeps me up at night)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in the room</a:t>
            </a:r>
          </a:p>
          <a:p>
            <a:pPr lvl="1"/>
            <a:r>
              <a:rPr lang="en-US" dirty="0" smtClean="0"/>
              <a:t>Dedicated removal of needle and wire</a:t>
            </a:r>
          </a:p>
          <a:p>
            <a:r>
              <a:rPr lang="en-US" dirty="0" smtClean="0"/>
              <a:t>MRI safe devices </a:t>
            </a:r>
          </a:p>
          <a:p>
            <a:r>
              <a:rPr lang="en-US" dirty="0" smtClean="0"/>
              <a:t>Arrhythmias</a:t>
            </a:r>
          </a:p>
          <a:p>
            <a:pPr lvl="1"/>
            <a:r>
              <a:rPr lang="en-US" dirty="0" smtClean="0"/>
              <a:t>Complete Heart Block, Ventricular </a:t>
            </a:r>
            <a:r>
              <a:rPr lang="en-US" dirty="0" err="1" smtClean="0"/>
              <a:t>Tachycardia,Ventricular</a:t>
            </a:r>
            <a:r>
              <a:rPr lang="en-US" dirty="0" smtClean="0"/>
              <a:t> Fibrillation</a:t>
            </a:r>
          </a:p>
          <a:p>
            <a:pPr lvl="1"/>
            <a:r>
              <a:rPr lang="en-US" dirty="0" smtClean="0"/>
              <a:t>Dedicated observation monitor; arterial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5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566"/>
            <a:ext cx="9143999" cy="58484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5229"/>
            <a:ext cx="9144000" cy="838200"/>
          </a:xfrm>
        </p:spPr>
        <p:txBody>
          <a:bodyPr/>
          <a:lstStyle/>
          <a:p>
            <a:pPr algn="l"/>
            <a:r>
              <a:rPr lang="en-US" sz="4000" dirty="0" smtClean="0"/>
              <a:t>MR Safe Procedure </a:t>
            </a:r>
            <a:r>
              <a:rPr lang="en-US" sz="4000" dirty="0"/>
              <a:t>Table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8" t="65077" r="49876" b="27800"/>
          <a:stretch/>
        </p:blipFill>
        <p:spPr bwMode="auto">
          <a:xfrm>
            <a:off x="3276600" y="3167411"/>
            <a:ext cx="1590003" cy="450454"/>
          </a:xfrm>
          <a:prstGeom prst="rect">
            <a:avLst/>
          </a:prstGeom>
          <a:ln w="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892"/>
    </mc:Choice>
    <mc:Fallback xmlns="">
      <p:transition xmlns:p14="http://schemas.microsoft.com/office/powerpoint/2010/main" advTm="148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Patient </a:t>
            </a:r>
            <a:r>
              <a:rPr lang="en-US" dirty="0" smtClean="0">
                <a:solidFill>
                  <a:srgbClr val="000000"/>
                </a:solidFill>
              </a:rPr>
              <a:t>Evacuation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3796"/>
              </p:ext>
            </p:extLst>
          </p:nvPr>
        </p:nvGraphicFramePr>
        <p:xfrm>
          <a:off x="152400" y="857250"/>
          <a:ext cx="8839201" cy="58556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4822"/>
                <a:gridCol w="1813775"/>
                <a:gridCol w="1408509"/>
                <a:gridCol w="1629294"/>
                <a:gridCol w="1828800"/>
                <a:gridCol w="1524001"/>
              </a:tblGrid>
              <a:tr h="72094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algn="ctr"/>
                      <a:r>
                        <a:rPr lang="en-US" sz="1800" dirty="0" smtClean="0"/>
                        <a:t>Operator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en-US" sz="1800" baseline="30000" dirty="0" smtClean="0"/>
                        <a:t>nd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algn="ctr"/>
                      <a:r>
                        <a:rPr lang="en-US" sz="1800" dirty="0" smtClean="0"/>
                        <a:t>Operator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Cath</a:t>
                      </a:r>
                      <a:r>
                        <a:rPr lang="en-US" sz="1800" dirty="0" smtClean="0"/>
                        <a:t>/MR</a:t>
                      </a:r>
                      <a:r>
                        <a:rPr lang="en-US" sz="1800" baseline="0" dirty="0" smtClean="0"/>
                        <a:t> Tech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Cath</a:t>
                      </a:r>
                      <a:r>
                        <a:rPr lang="en-US" sz="1800" dirty="0" smtClean="0"/>
                        <a:t> RN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Sedation RN</a:t>
                      </a:r>
                      <a:endParaRPr lang="en-US" sz="1800" dirty="0"/>
                    </a:p>
                  </a:txBody>
                  <a:tcPr/>
                </a:tc>
              </a:tr>
              <a:tr h="6522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Provide</a:t>
                      </a:r>
                      <a:r>
                        <a:rPr lang="en-US" sz="1800" baseline="0" dirty="0" smtClean="0"/>
                        <a:t> Instructions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8642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Advance patient to scanner home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Open MR bay doors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Secure</a:t>
                      </a:r>
                      <a:r>
                        <a:rPr lang="en-US" sz="1800" baseline="0" dirty="0" smtClean="0"/>
                        <a:t> IV line</a:t>
                      </a:r>
                      <a:endParaRPr lang="en-US" sz="1800" dirty="0" smtClean="0"/>
                    </a:p>
                  </a:txBody>
                  <a:tcPr/>
                </a:tc>
              </a:tr>
              <a:tr h="8642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Remove Surface 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Remove </a:t>
                      </a:r>
                      <a:r>
                        <a:rPr lang="en-US" sz="1800" dirty="0" err="1" smtClean="0"/>
                        <a:t>pt</a:t>
                      </a:r>
                      <a:r>
                        <a:rPr lang="en-US" sz="1800" dirty="0" smtClean="0"/>
                        <a:t> headset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Secure airway</a:t>
                      </a:r>
                      <a:endParaRPr lang="en-US" sz="1800" dirty="0"/>
                    </a:p>
                  </a:txBody>
                  <a:tcPr/>
                </a:tc>
              </a:tr>
              <a:tr h="11905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Start</a:t>
                      </a:r>
                      <a:r>
                        <a:rPr lang="en-US" sz="1800" baseline="0" dirty="0" smtClean="0"/>
                        <a:t> c</a:t>
                      </a:r>
                      <a:r>
                        <a:rPr lang="en-US" sz="1800" dirty="0" smtClean="0"/>
                        <a:t>hest compressions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Transfer patient from</a:t>
                      </a:r>
                      <a:r>
                        <a:rPr lang="en-US" sz="1800" baseline="0" dirty="0" smtClean="0"/>
                        <a:t> MR suite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Assist </a:t>
                      </a:r>
                      <a:r>
                        <a:rPr lang="en-US" sz="1800" dirty="0" err="1" smtClean="0"/>
                        <a:t>Cath</a:t>
                      </a:r>
                      <a:r>
                        <a:rPr lang="en-US" sz="1800" dirty="0" smtClean="0"/>
                        <a:t> RN</a:t>
                      </a:r>
                    </a:p>
                  </a:txBody>
                  <a:tcPr/>
                </a:tc>
              </a:tr>
              <a:tr h="9414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Restricts</a:t>
                      </a:r>
                      <a:r>
                        <a:rPr lang="en-US" sz="1800" baseline="0" dirty="0" smtClean="0"/>
                        <a:t> access to MR suite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Defibrillate/ Administer</a:t>
                      </a:r>
                      <a:r>
                        <a:rPr lang="en-US" sz="1800" baseline="0" smtClean="0"/>
                        <a:t> medications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3352800" y="3124200"/>
            <a:ext cx="0" cy="3505200"/>
          </a:xfrm>
          <a:prstGeom prst="straightConnector1">
            <a:avLst/>
          </a:prstGeom>
          <a:ln w="76200" cmpd="sng"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1676400" y="5410200"/>
            <a:ext cx="0" cy="1219200"/>
          </a:xfrm>
          <a:prstGeom prst="straightConnector1">
            <a:avLst/>
          </a:prstGeom>
          <a:ln w="76200" cmpd="sng"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669"/>
    </mc:Choice>
    <mc:Fallback xmlns="">
      <p:transition xmlns:p14="http://schemas.microsoft.com/office/powerpoint/2010/main" advTm="226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iCMR</a:t>
            </a:r>
            <a:r>
              <a:rPr lang="en-US" dirty="0" smtClean="0"/>
              <a:t> @ NHLBI</a:t>
            </a:r>
          </a:p>
          <a:p>
            <a:r>
              <a:rPr lang="en-US" dirty="0" smtClean="0"/>
              <a:t>Progress to date OHI</a:t>
            </a:r>
          </a:p>
          <a:p>
            <a:pPr lvl="1"/>
            <a:r>
              <a:rPr lang="en-US" dirty="0" smtClean="0"/>
              <a:t>IRB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7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iCMR</a:t>
            </a:r>
            <a:r>
              <a:rPr lang="en-US" dirty="0" smtClean="0"/>
              <a:t> @ NHLBI</a:t>
            </a:r>
          </a:p>
          <a:p>
            <a:pPr lvl="1"/>
            <a:r>
              <a:rPr lang="en-US" dirty="0" smtClean="0"/>
              <a:t>NHLBI Hands-On Workshop September 28, 2016</a:t>
            </a:r>
          </a:p>
          <a:p>
            <a:pPr lvl="1"/>
            <a:r>
              <a:rPr lang="en-US" dirty="0" err="1" smtClean="0"/>
              <a:t>Ratnayaka</a:t>
            </a:r>
            <a:r>
              <a:rPr lang="en-US" dirty="0" smtClean="0"/>
              <a:t> et al, </a:t>
            </a:r>
            <a:r>
              <a:rPr lang="en-US" dirty="0" err="1" smtClean="0"/>
              <a:t>Eur</a:t>
            </a:r>
            <a:r>
              <a:rPr lang="en-US" dirty="0" smtClean="0"/>
              <a:t> </a:t>
            </a:r>
            <a:r>
              <a:rPr lang="en-US" dirty="0" err="1" smtClean="0"/>
              <a:t>Hrt</a:t>
            </a:r>
            <a:r>
              <a:rPr lang="en-US" dirty="0" smtClean="0"/>
              <a:t> J 2012; Rogers et al, CHEST, 2014</a:t>
            </a:r>
          </a:p>
          <a:p>
            <a:r>
              <a:rPr lang="en-US" dirty="0" smtClean="0"/>
              <a:t>Progress to date OHI</a:t>
            </a:r>
          </a:p>
          <a:p>
            <a:pPr lvl="1"/>
            <a:r>
              <a:rPr lang="en-US" dirty="0" smtClean="0"/>
              <a:t>IRB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48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Challenges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Justification</a:t>
            </a:r>
          </a:p>
          <a:p>
            <a:r>
              <a:rPr lang="en-US" dirty="0" smtClean="0"/>
              <a:t>Cost/Access</a:t>
            </a:r>
          </a:p>
          <a:p>
            <a:pPr lvl="1"/>
            <a:r>
              <a:rPr lang="en-US" dirty="0" smtClean="0"/>
              <a:t>Limited vendors in small market</a:t>
            </a:r>
            <a:endParaRPr lang="en-US" dirty="0"/>
          </a:p>
          <a:p>
            <a:r>
              <a:rPr lang="en-US" dirty="0" smtClean="0"/>
              <a:t>Stand </a:t>
            </a:r>
            <a:r>
              <a:rPr lang="en-US" dirty="0"/>
              <a:t>alone </a:t>
            </a:r>
            <a:r>
              <a:rPr lang="en-US" dirty="0" smtClean="0"/>
              <a:t>busy clinical CMR</a:t>
            </a:r>
            <a:endParaRPr lang="en-US" dirty="0"/>
          </a:p>
          <a:p>
            <a:r>
              <a:rPr lang="en-US" dirty="0" smtClean="0"/>
              <a:t>Safety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6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7974" y="115888"/>
            <a:ext cx="8638132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Justification MRI Guided Catheterization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 structural, functional and hemodynamic assessment</a:t>
            </a:r>
          </a:p>
          <a:p>
            <a:pPr lvl="1"/>
            <a:r>
              <a:rPr lang="en-US" dirty="0" smtClean="0"/>
              <a:t>RV afterload, contractility and right ventricle-pulmonary artery coupling</a:t>
            </a:r>
          </a:p>
          <a:p>
            <a:r>
              <a:rPr lang="en-US" dirty="0" smtClean="0"/>
              <a:t>Diagnosis and prognosis</a:t>
            </a:r>
          </a:p>
          <a:p>
            <a:r>
              <a:rPr lang="en-US" dirty="0" smtClean="0"/>
              <a:t>Future MRI guided procedures</a:t>
            </a:r>
          </a:p>
        </p:txBody>
      </p:sp>
    </p:spTree>
    <p:extLst>
      <p:ext uri="{BB962C8B-B14F-4D97-AF65-F5344CB8AC3E}">
        <p14:creationId xmlns:p14="http://schemas.microsoft.com/office/powerpoint/2010/main" val="416887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1"/>
          <p:cNvPicPr preferRelativeResize="0">
            <a:picLocks noChangeAspect="1"/>
          </p:cNvPicPr>
          <p:nvPr/>
        </p:nvPicPr>
        <p:blipFill rotWithShape="1">
          <a:blip r:embed="rId2" cstate="print">
            <a:alphaModFix/>
          </a:blip>
          <a:srcRect r="937"/>
          <a:stretch/>
        </p:blipFill>
        <p:spPr>
          <a:xfrm>
            <a:off x="101224" y="188640"/>
            <a:ext cx="9007280" cy="40953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2"/>
          <p:cNvSpPr>
            <a:spLocks noChangeAspect="1"/>
          </p:cNvSpPr>
          <p:nvPr/>
        </p:nvSpPr>
        <p:spPr>
          <a:xfrm>
            <a:off x="136720" y="4457596"/>
            <a:ext cx="9007280" cy="483572"/>
          </a:xfrm>
          <a:prstGeom prst="roundRect">
            <a:avLst>
              <a:gd name="adj" fmla="val 16667"/>
            </a:avLst>
          </a:prstGeom>
          <a:noFill/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of Post contrast T1, partition coefficient and ECV maps of a 68 year-old female with severe chronic </a:t>
            </a:r>
            <a:r>
              <a:rPr lang="en-CA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thromboembolic</a:t>
            </a:r>
            <a:r>
              <a:rPr lang="en-CA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pulmonary hypertension, with an </a:t>
            </a:r>
            <a:r>
              <a:rPr lang="en-CA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mPAP</a:t>
            </a:r>
            <a:r>
              <a:rPr lang="en-CA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=72 mmHg on right heart catheterization.</a:t>
            </a: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92"/>
          <p:cNvSpPr>
            <a:spLocks noChangeAspect="1"/>
          </p:cNvSpPr>
          <p:nvPr/>
        </p:nvSpPr>
        <p:spPr>
          <a:xfrm>
            <a:off x="10988178" y="14969087"/>
            <a:ext cx="10675294" cy="57312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of Post contrast T1, partition coefficient and ECV maps of a 68 year-old female with severe chronic </a:t>
            </a:r>
            <a:r>
              <a:rPr lang="en-CA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thromboembolic</a:t>
            </a:r>
            <a:r>
              <a:rPr lang="en-CA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pulmonary hypertension, with an </a:t>
            </a:r>
            <a:r>
              <a:rPr lang="en-CA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mPAP</a:t>
            </a:r>
            <a:r>
              <a:rPr lang="en-CA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=72 mmHg on right heart catheterization.</a:t>
            </a: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565981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srgbClr val="000000"/>
                </a:solidFill>
              </a:rPr>
              <a:t>Peña E... </a:t>
            </a:r>
            <a:r>
              <a:rPr lang="en-CA" dirty="0" err="1" smtClean="0">
                <a:solidFill>
                  <a:srgbClr val="000000"/>
                </a:solidFill>
              </a:rPr>
              <a:t>Mielniczuk</a:t>
            </a:r>
            <a:r>
              <a:rPr lang="en-CA" dirty="0" smtClean="0">
                <a:solidFill>
                  <a:srgbClr val="000000"/>
                </a:solidFill>
              </a:rPr>
              <a:t> L. SCMR 2016</a:t>
            </a:r>
            <a:r>
              <a:rPr lang="en-CA" dirty="0" smtClean="0">
                <a:solidFill>
                  <a:srgbClr val="FFFF00"/>
                </a:solidFill>
              </a:rPr>
              <a:t>.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2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88929"/>
              </p:ext>
            </p:extLst>
          </p:nvPr>
        </p:nvGraphicFramePr>
        <p:xfrm>
          <a:off x="201180" y="601094"/>
          <a:ext cx="8632320" cy="608263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71166"/>
                <a:gridCol w="1297813"/>
                <a:gridCol w="1367588"/>
                <a:gridCol w="918313"/>
                <a:gridCol w="1438720"/>
                <a:gridCol w="1438720"/>
              </a:tblGrid>
              <a:tr h="342517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Mfr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Qty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Projection System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Projector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InFocus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IN3120HD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          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$1500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$3000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Screen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Da-Lite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          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$700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$700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Video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Matrix Switch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NTI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SM-16X16-DVI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          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$3800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$3800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Fiber optic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extender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NTI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solidFill>
                            <a:srgbClr val="000000"/>
                          </a:solidFill>
                        </a:rPr>
                        <a:t>ST-2FODVI-LC</a:t>
                      </a:r>
                      <a:endParaRPr lang="en-US" sz="12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          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$600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$2400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Fiber Cable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NTI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FIBER-2D-LCLC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          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$170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$680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XFM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PC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Dell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          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$4000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$4000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Graphics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card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Nvidia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GTX970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          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$600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$600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A/D card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National Instruments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NIUSB-6009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          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$600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$600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PHYSIO-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recording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Invivo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and MACLAB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Electronic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Filters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In House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         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$3000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$3000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Communication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Wireless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headsets (4)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Innovere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         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$35000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$35000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4251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$53780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95369" y="-346512"/>
            <a:ext cx="8229600" cy="1143000"/>
          </a:xfrm>
        </p:spPr>
        <p:txBody>
          <a:bodyPr/>
          <a:lstStyle/>
          <a:p>
            <a:r>
              <a:rPr lang="en-US" sz="3200" dirty="0" smtClean="0"/>
              <a:t>Interventional MRI Suite Equipment List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171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reless headsets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144000" cy="37421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67652" y="907189"/>
            <a:ext cx="5163342" cy="5177956"/>
            <a:chOff x="1967652" y="907189"/>
            <a:chExt cx="5163342" cy="5177956"/>
          </a:xfrm>
        </p:grpSpPr>
        <p:sp>
          <p:nvSpPr>
            <p:cNvPr id="3" name="Oval 2"/>
            <p:cNvSpPr/>
            <p:nvPr/>
          </p:nvSpPr>
          <p:spPr>
            <a:xfrm>
              <a:off x="1967652" y="907189"/>
              <a:ext cx="5163342" cy="5177956"/>
            </a:xfrm>
            <a:prstGeom prst="ellipse">
              <a:avLst/>
            </a:prstGeom>
            <a:noFill/>
            <a:ln w="266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3237555" y="1423589"/>
              <a:ext cx="2735178" cy="4228896"/>
            </a:xfrm>
            <a:prstGeom prst="line">
              <a:avLst/>
            </a:prstGeom>
            <a:ln w="266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2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 descr="imroc-ir-system-no-text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5273"/>
          <a:stretch>
            <a:fillRect/>
          </a:stretch>
        </p:blipFill>
        <p:spPr bwMode="auto">
          <a:xfrm>
            <a:off x="433388" y="1157288"/>
            <a:ext cx="8305800" cy="4335462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/>
        </p:spPr>
      </p:pic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419100" y="5622925"/>
            <a:ext cx="82502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algn="ctr"/>
            <a:r>
              <a:rPr lang="en-US" sz="2200" b="1" dirty="0" smtClean="0"/>
              <a:t>Hands free MRI noise cancelation </a:t>
            </a:r>
            <a:r>
              <a:rPr lang="en-US" sz="2200" b="1" dirty="0" smtClean="0">
                <a:solidFill>
                  <a:schemeClr val="bg1"/>
                </a:solidFill>
              </a:rPr>
              <a:t>communications system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608013" y="1193800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b="1">
                <a:solidFill>
                  <a:schemeClr val="bg1"/>
                </a:solidFill>
              </a:rPr>
              <a:t>IMROC</a:t>
            </a:r>
            <a:r>
              <a:rPr lang="en-US" b="1" baseline="32000">
                <a:solidFill>
                  <a:schemeClr val="bg1"/>
                </a:solidFill>
              </a:rPr>
              <a:t>™ </a:t>
            </a:r>
            <a:r>
              <a:rPr lang="en-US" b="1">
                <a:solidFill>
                  <a:schemeClr val="bg1"/>
                </a:solidFill>
              </a:rPr>
              <a:t>Wireless: Complete Freedom and Flexibility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772275" y="2173288"/>
            <a:ext cx="776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chemeClr val="bg1"/>
                </a:solidFill>
              </a:rPr>
              <a:t>x </a:t>
            </a:r>
            <a:r>
              <a:rPr lang="en-US" sz="3600" b="1" i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9243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Optoacoustics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9703" grpId="0"/>
      <p:bldP spid="297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R.F. Shielded Projector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Shielded Projecto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44" y="1437481"/>
            <a:ext cx="5537930" cy="47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5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HI theme">
  <a:themeElements>
    <a:clrScheme name="OHI PPT Template 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HI PPT Template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HI PPT Template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I PPT Template 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I PPT Template 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I PPT Template 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I PPT Template 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I PPT Template 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I PPT Template 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I PPT Template 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I PPT Template 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I PPT Template 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I PPT Template 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I PPT Template 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OHI theme.thmx</Template>
  <TotalTime>848</TotalTime>
  <Words>550</Words>
  <Application>Microsoft Macintosh PowerPoint</Application>
  <PresentationFormat>On-screen Show (4:3)</PresentationFormat>
  <Paragraphs>156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OHI theme</vt:lpstr>
      <vt:lpstr>Progress MRI Guided Adult Rt Heart Catheterization</vt:lpstr>
      <vt:lpstr>Summary</vt:lpstr>
      <vt:lpstr>Challenges</vt:lpstr>
      <vt:lpstr>Justification MRI Guided Catheterization</vt:lpstr>
      <vt:lpstr>PowerPoint Presentation</vt:lpstr>
      <vt:lpstr>Interventional MRI Suite Equipment List</vt:lpstr>
      <vt:lpstr>Wireless Communication</vt:lpstr>
      <vt:lpstr>Optoacoustics</vt:lpstr>
      <vt:lpstr>R.F. Shielded Projector</vt:lpstr>
      <vt:lpstr>The NIH Lab at Children’s National Medical Center Washington, DC</vt:lpstr>
      <vt:lpstr>PowerPoint Presentation</vt:lpstr>
      <vt:lpstr>PowerPoint Presentation</vt:lpstr>
      <vt:lpstr>Data Display NHLBI</vt:lpstr>
      <vt:lpstr>PowerPoint Presentation</vt:lpstr>
      <vt:lpstr>Safety (What keeps me up at night)</vt:lpstr>
      <vt:lpstr>MR Safe Procedure Table</vt:lpstr>
      <vt:lpstr>Patient Evacuation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Dick</dc:creator>
  <cp:lastModifiedBy>Alexander Dick</cp:lastModifiedBy>
  <cp:revision>54</cp:revision>
  <dcterms:created xsi:type="dcterms:W3CDTF">2017-01-28T16:14:51Z</dcterms:created>
  <dcterms:modified xsi:type="dcterms:W3CDTF">2017-02-10T03:57:37Z</dcterms:modified>
</cp:coreProperties>
</file>