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341" r:id="rId3"/>
    <p:sldId id="344" r:id="rId4"/>
    <p:sldId id="346" r:id="rId5"/>
    <p:sldId id="343" r:id="rId6"/>
    <p:sldId id="342" r:id="rId7"/>
    <p:sldId id="340" r:id="rId8"/>
    <p:sldId id="348" r:id="rId9"/>
    <p:sldId id="349" r:id="rId10"/>
    <p:sldId id="347" r:id="rId11"/>
    <p:sldId id="351" r:id="rId12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230FB3A-EE9E-4499-8C7B-E47D67701768}">
          <p14:sldIdLst>
            <p14:sldId id="256"/>
            <p14:sldId id="341"/>
            <p14:sldId id="344"/>
            <p14:sldId id="346"/>
            <p14:sldId id="343"/>
            <p14:sldId id="342"/>
            <p14:sldId id="340"/>
            <p14:sldId id="348"/>
            <p14:sldId id="349"/>
            <p14:sldId id="347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Boussuge-Roze" initials="JB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  <a:srgbClr val="650C40"/>
    <a:srgbClr val="790E00"/>
    <a:srgbClr val="47BAD4"/>
    <a:srgbClr val="0C6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602" autoAdjust="0"/>
  </p:normalViewPr>
  <p:slideViewPr>
    <p:cSldViewPr snapToGrid="0">
      <p:cViewPr varScale="1">
        <p:scale>
          <a:sx n="104" d="100"/>
          <a:sy n="104" d="100"/>
        </p:scale>
        <p:origin x="1776" y="138"/>
      </p:cViewPr>
      <p:guideLst>
        <p:guide orient="horz" pos="2160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7" d="100"/>
        <a:sy n="137" d="100"/>
      </p:scale>
      <p:origin x="0" y="3408"/>
    </p:cViewPr>
  </p:sorterViewPr>
  <p:notesViewPr>
    <p:cSldViewPr snapToGrid="0">
      <p:cViewPr varScale="1">
        <p:scale>
          <a:sx n="60" d="100"/>
          <a:sy n="60" d="100"/>
        </p:scale>
        <p:origin x="161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137" cy="51385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0506" y="1"/>
            <a:ext cx="3077137" cy="51385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4604CA8F-99B3-45FD-86F8-F58E94D7DBB9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7137" cy="513858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0506" y="9720755"/>
            <a:ext cx="3077137" cy="513858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A406CEA5-BA42-4E7B-8FF4-DF1669239E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57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CB2E0070-A545-43B1-AD4B-D47139D88340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1CF3974-5148-4CB0-802A-B053A4874E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03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0"/>
            <a:ext cx="9142477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2667" cy="229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94559"/>
            <a:ext cx="7772400" cy="1315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0C6C8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71" y="3700670"/>
            <a:ext cx="6858000" cy="99667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7BA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grpSp>
        <p:nvGrpSpPr>
          <p:cNvPr id="11" name="Groupe 6"/>
          <p:cNvGrpSpPr/>
          <p:nvPr userDrawn="1"/>
        </p:nvGrpSpPr>
        <p:grpSpPr>
          <a:xfrm>
            <a:off x="1143000" y="6056061"/>
            <a:ext cx="6826982" cy="573043"/>
            <a:chOff x="520591" y="5930799"/>
            <a:chExt cx="6826982" cy="573043"/>
          </a:xfrm>
        </p:grpSpPr>
        <p:pic>
          <p:nvPicPr>
            <p:cNvPr id="12" name="Image 11" descr="http://www.girci-soom.fr/sites/default/files/1logo-chu-bordeaux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854" y="5933324"/>
              <a:ext cx="1066800" cy="510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91" y="5936685"/>
              <a:ext cx="1415834" cy="567157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290" y="5930799"/>
              <a:ext cx="1121283" cy="468059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083" y="5986116"/>
              <a:ext cx="1116330" cy="43586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122" y="5930799"/>
              <a:ext cx="573043" cy="573043"/>
            </a:xfrm>
            <a:prstGeom prst="rect">
              <a:avLst/>
            </a:prstGeom>
          </p:spPr>
        </p:pic>
      </p:grp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97" y="96281"/>
            <a:ext cx="2216658" cy="1622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72" y="108774"/>
            <a:ext cx="971012" cy="7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0"/>
            <a:ext cx="9142477" cy="6858000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967555" y="98541"/>
            <a:ext cx="7099809" cy="7408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r">
              <a:defRPr cap="small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 noProof="0" dirty="0" smtClean="0"/>
              <a:t>Modifiez le style du titre</a:t>
            </a:r>
            <a:endParaRPr lang="en-US" noProof="0" dirty="0"/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88597" y="152591"/>
            <a:ext cx="7344249" cy="14416"/>
          </a:xfrm>
          <a:prstGeom prst="line">
            <a:avLst/>
          </a:prstGeom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3736113" y="108290"/>
            <a:ext cx="3721345" cy="836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765175" y="1443038"/>
            <a:ext cx="7656513" cy="4894262"/>
          </a:xfrm>
        </p:spPr>
        <p:txBody>
          <a:bodyPr/>
          <a:lstStyle>
            <a:lvl1pPr marL="228600" indent="-228600">
              <a:buClr>
                <a:srgbClr val="9F182E"/>
              </a:buClr>
              <a:buFont typeface="Wingdings" charset="2"/>
              <a:buChar char="§"/>
              <a:defRPr/>
            </a:lvl1pPr>
            <a:lvl2pPr>
              <a:buClr>
                <a:srgbClr val="70144A"/>
              </a:buClr>
              <a:defRPr/>
            </a:lvl2pPr>
            <a:lvl3pPr>
              <a:buClr>
                <a:srgbClr val="47BAD4"/>
              </a:buClr>
              <a:defRPr/>
            </a:lvl3pPr>
            <a:lvl4pPr>
              <a:buClr>
                <a:srgbClr val="4A4A4A"/>
              </a:buClr>
              <a:defRPr/>
            </a:lvl4pPr>
            <a:lvl5pPr>
              <a:buClr>
                <a:srgbClr val="4A4A4A"/>
              </a:buClr>
              <a:defRPr/>
            </a:lvl5pPr>
          </a:lstStyle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US" noProof="0" dirty="0"/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83681" y="930662"/>
            <a:ext cx="9060319" cy="0"/>
          </a:xfrm>
          <a:prstGeom prst="line">
            <a:avLst/>
          </a:prstGeom>
          <a:ln w="12700" cap="flat" cmpd="sng" algn="ctr">
            <a:solidFill>
              <a:srgbClr val="0C6C8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5"/>
          <a:stretch/>
        </p:blipFill>
        <p:spPr>
          <a:xfrm>
            <a:off x="-38877" y="36383"/>
            <a:ext cx="985371" cy="8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39380"/>
            <a:ext cx="9142477" cy="6858000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020147" y="197226"/>
            <a:ext cx="7099809" cy="7408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small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/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88598" y="149053"/>
            <a:ext cx="9146473" cy="17954"/>
          </a:xfrm>
          <a:prstGeom prst="line">
            <a:avLst/>
          </a:prstGeom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1" name="Image 30" descr="SignalProcessingTeam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89" y="0"/>
            <a:ext cx="3804259" cy="11522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78" y="6613412"/>
            <a:ext cx="2216658" cy="16226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15" y="856472"/>
            <a:ext cx="1555588" cy="19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0"/>
            <a:ext cx="9142477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19" y="6613864"/>
            <a:ext cx="2216658" cy="162267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</a:defRPr>
            </a:lvl1pPr>
          </a:lstStyle>
          <a:p>
            <a:r>
              <a:rPr lang="fr-FR" smtClean="0">
                <a:solidFill>
                  <a:srgbClr val="47BAD4"/>
                </a:solidFill>
              </a:rPr>
              <a:t>Modifiez le style du titre</a:t>
            </a:r>
            <a:endParaRPr lang="fr-FR" dirty="0">
              <a:solidFill>
                <a:srgbClr val="47BAD4"/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1329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0"/>
            <a:ext cx="9142477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19" y="6613864"/>
            <a:ext cx="2216658" cy="1622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0" y="5373806"/>
            <a:ext cx="1822801" cy="7937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13" y="5203595"/>
            <a:ext cx="1552208" cy="11641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91" y="5455498"/>
            <a:ext cx="2420916" cy="7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6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458FE5-8DF9-BF48-9FE8-55A75F32F994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536903-64C7-0D4A-9FEF-5F81FF7B7B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5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33463" y="-55031"/>
            <a:ext cx="7061200" cy="276999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1200" dirty="0">
                <a:solidFill>
                  <a:srgbClr val="BFBFBF"/>
                </a:solidFill>
                <a:effectLst/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LIRYC </a:t>
            </a:r>
            <a:r>
              <a:rPr lang="fr-FR" sz="1200" dirty="0" smtClean="0">
                <a:solidFill>
                  <a:srgbClr val="BFBFBF"/>
                </a:solidFill>
                <a:effectLst/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– SIGNAL PROCESSING</a:t>
            </a:r>
            <a:endParaRPr lang="fr-FR" sz="1200" dirty="0">
              <a:effectLst/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025991" y="304031"/>
            <a:ext cx="7099809" cy="7408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 flipH="1" flipV="1">
            <a:off x="3" y="208311"/>
            <a:ext cx="9143999" cy="27536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45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3" r:id="rId4"/>
    <p:sldLayoutId id="2147483664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48.png"/><Relationship Id="rId5" Type="http://schemas.openxmlformats.org/officeDocument/2006/relationships/image" Target="../media/image6.jpeg"/><Relationship Id="rId10" Type="http://schemas.openxmlformats.org/officeDocument/2006/relationships/image" Target="../media/image47.gif"/><Relationship Id="rId4" Type="http://schemas.openxmlformats.org/officeDocument/2006/relationships/image" Target="../media/image5.jpe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521132"/>
            <a:ext cx="7772400" cy="1315403"/>
          </a:xfrm>
        </p:spPr>
        <p:txBody>
          <a:bodyPr>
            <a:noAutofit/>
          </a:bodyPr>
          <a:lstStyle/>
          <a:p>
            <a:r>
              <a:rPr lang="fr-FR" sz="3200" dirty="0" smtClean="0"/>
              <a:t>EP instrumentation/</a:t>
            </a:r>
            <a:r>
              <a:rPr lang="fr-FR" sz="3200" dirty="0" err="1" smtClean="0"/>
              <a:t>devices</a:t>
            </a:r>
            <a:r>
              <a:rPr lang="fr-FR" sz="3200" dirty="0" smtClean="0"/>
              <a:t/>
            </a:r>
            <a:br>
              <a:rPr lang="fr-FR" sz="3200" dirty="0" smtClean="0"/>
            </a:br>
            <a:endParaRPr lang="en-US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0671" y="4068148"/>
            <a:ext cx="6858000" cy="14596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Bruno Quesson</a:t>
            </a:r>
          </a:p>
          <a:p>
            <a:endParaRPr lang="en-US" dirty="0" smtClean="0"/>
          </a:p>
          <a:p>
            <a:r>
              <a:rPr lang="en-US" dirty="0" smtClean="0"/>
              <a:t>IHU LIRYC &amp; </a:t>
            </a:r>
            <a:r>
              <a:rPr lang="en-US" dirty="0" err="1" smtClean="0"/>
              <a:t>Inserm</a:t>
            </a:r>
            <a:r>
              <a:rPr lang="en-US" dirty="0" smtClean="0"/>
              <a:t> U1045</a:t>
            </a:r>
          </a:p>
          <a:p>
            <a:r>
              <a:rPr lang="en-US" dirty="0" smtClean="0"/>
              <a:t>University of Bordeaux - </a:t>
            </a:r>
            <a:r>
              <a:rPr lang="en-US" dirty="0"/>
              <a:t>F</a:t>
            </a:r>
            <a:r>
              <a:rPr lang="en-US" dirty="0" smtClean="0"/>
              <a:t>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95720" y="1165947"/>
            <a:ext cx="7656513" cy="4894262"/>
          </a:xfrm>
        </p:spPr>
        <p:txBody>
          <a:bodyPr/>
          <a:lstStyle/>
          <a:p>
            <a:r>
              <a:rPr lang="fr-FR" dirty="0" err="1" smtClean="0"/>
              <a:t>Dedicated</a:t>
            </a:r>
            <a:r>
              <a:rPr lang="fr-FR" dirty="0" smtClean="0"/>
              <a:t> Hardware</a:t>
            </a:r>
          </a:p>
          <a:p>
            <a:pPr lvl="1"/>
            <a:r>
              <a:rPr lang="fr-FR" dirty="0" err="1" smtClean="0"/>
              <a:t>Catheters</a:t>
            </a:r>
            <a:endParaRPr lang="fr-FR" dirty="0" smtClean="0"/>
          </a:p>
          <a:p>
            <a:pPr lvl="1"/>
            <a:r>
              <a:rPr lang="fr-FR" dirty="0" err="1" smtClean="0"/>
              <a:t>Filters</a:t>
            </a:r>
            <a:endParaRPr lang="fr-FR" dirty="0" smtClean="0"/>
          </a:p>
          <a:p>
            <a:pPr lvl="1"/>
            <a:r>
              <a:rPr lang="fr-FR" dirty="0" smtClean="0"/>
              <a:t>Navigation system</a:t>
            </a:r>
          </a:p>
          <a:p>
            <a:pPr lvl="1"/>
            <a:r>
              <a:rPr lang="fr-FR" dirty="0" err="1" smtClean="0"/>
              <a:t>Defibrillators</a:t>
            </a:r>
            <a:endParaRPr lang="fr-FR" dirty="0" smtClean="0"/>
          </a:p>
          <a:p>
            <a:pPr lvl="1"/>
            <a:r>
              <a:rPr lang="fr-FR" dirty="0" smtClean="0"/>
              <a:t>… (</a:t>
            </a:r>
            <a:r>
              <a:rPr lang="fr-FR" dirty="0" err="1" smtClean="0"/>
              <a:t>sensors</a:t>
            </a:r>
            <a:r>
              <a:rPr lang="fr-FR" dirty="0" smtClean="0"/>
              <a:t>)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752109" y="1190228"/>
            <a:ext cx="4572000" cy="16696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9F182E"/>
              </a:buClr>
              <a:buFont typeface="Wingdings" charset="2"/>
              <a:buChar char="§"/>
            </a:pPr>
            <a:r>
              <a:rPr lang="fr-FR" sz="2800" dirty="0" err="1">
                <a:solidFill>
                  <a:prstClr val="black"/>
                </a:solidFill>
              </a:rPr>
              <a:t>Safety</a:t>
            </a:r>
            <a:r>
              <a:rPr lang="fr-FR" sz="2800" dirty="0">
                <a:solidFill>
                  <a:prstClr val="black"/>
                </a:solidFill>
              </a:rPr>
              <a:t> and </a:t>
            </a:r>
            <a:r>
              <a:rPr lang="fr-FR" sz="2800" dirty="0" err="1">
                <a:solidFill>
                  <a:prstClr val="black"/>
                </a:solidFill>
              </a:rPr>
              <a:t>artifact</a:t>
            </a:r>
            <a:r>
              <a:rPr lang="fr-FR" sz="2800" dirty="0">
                <a:solidFill>
                  <a:prstClr val="black"/>
                </a:solidFill>
              </a:rPr>
              <a:t> free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No </a:t>
            </a:r>
            <a:r>
              <a:rPr lang="fr-FR" sz="2400" dirty="0" err="1" smtClean="0">
                <a:solidFill>
                  <a:prstClr val="black"/>
                </a:solidFill>
              </a:rPr>
              <a:t>heating</a:t>
            </a:r>
            <a:r>
              <a:rPr lang="fr-FR" sz="2400" dirty="0" smtClean="0">
                <a:solidFill>
                  <a:prstClr val="black"/>
                </a:solidFill>
              </a:rPr>
              <a:t> of </a:t>
            </a:r>
            <a:r>
              <a:rPr lang="fr-FR" sz="2400" dirty="0" err="1" smtClean="0">
                <a:solidFill>
                  <a:prstClr val="black"/>
                </a:solidFill>
              </a:rPr>
              <a:t>devices</a:t>
            </a:r>
            <a:endParaRPr lang="fr-FR" sz="24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Limited image </a:t>
            </a:r>
            <a:r>
              <a:rPr lang="fr-FR" sz="2400" dirty="0" err="1">
                <a:solidFill>
                  <a:prstClr val="black"/>
                </a:solidFill>
              </a:rPr>
              <a:t>artifact</a:t>
            </a:r>
            <a:endParaRPr lang="fr-FR" sz="24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</a:rPr>
              <a:t>EP </a:t>
            </a:r>
            <a:r>
              <a:rPr lang="fr-FR" sz="2400" dirty="0" err="1">
                <a:solidFill>
                  <a:prstClr val="black"/>
                </a:solidFill>
              </a:rPr>
              <a:t>during</a:t>
            </a:r>
            <a:r>
              <a:rPr lang="fr-FR" sz="2400" dirty="0">
                <a:solidFill>
                  <a:prstClr val="black"/>
                </a:solidFill>
              </a:rPr>
              <a:t> MRI scanning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162" y="3901101"/>
            <a:ext cx="8626765" cy="2398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9F182E"/>
              </a:buClr>
              <a:buFont typeface="Wingdings" charset="2"/>
              <a:buChar char="§"/>
            </a:pPr>
            <a:r>
              <a:rPr lang="fr-FR" sz="2800" dirty="0" smtClean="0">
                <a:solidFill>
                  <a:prstClr val="black"/>
                </a:solidFill>
              </a:rPr>
              <a:t>MRI </a:t>
            </a:r>
            <a:endParaRPr lang="fr-FR" sz="28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</a:rPr>
              <a:t>Structural </a:t>
            </a:r>
            <a:r>
              <a:rPr lang="fr-FR" sz="2400" dirty="0" err="1" smtClean="0">
                <a:solidFill>
                  <a:prstClr val="black"/>
                </a:solidFill>
              </a:rPr>
              <a:t>imaging</a:t>
            </a:r>
            <a:r>
              <a:rPr lang="fr-FR" sz="2400" dirty="0" smtClean="0">
                <a:solidFill>
                  <a:prstClr val="black"/>
                </a:solidFill>
              </a:rPr>
              <a:t> (</a:t>
            </a:r>
            <a:r>
              <a:rPr lang="fr-FR" sz="2400" dirty="0" err="1" smtClean="0">
                <a:solidFill>
                  <a:prstClr val="black"/>
                </a:solidFill>
              </a:rPr>
              <a:t>refine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</a:rPr>
              <a:t>target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</a:rPr>
              <a:t>definition</a:t>
            </a:r>
            <a:r>
              <a:rPr lang="fr-FR" sz="2400" dirty="0" smtClean="0">
                <a:solidFill>
                  <a:prstClr val="black"/>
                </a:solidFill>
              </a:rPr>
              <a:t>), </a:t>
            </a:r>
            <a:r>
              <a:rPr lang="fr-FR" sz="2400" dirty="0" err="1" smtClean="0">
                <a:solidFill>
                  <a:prstClr val="black"/>
                </a:solidFill>
              </a:rPr>
              <a:t>integration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</a:rPr>
              <a:t>into</a:t>
            </a:r>
            <a:r>
              <a:rPr lang="fr-FR" sz="2400" dirty="0" smtClean="0">
                <a:solidFill>
                  <a:prstClr val="black"/>
                </a:solidFill>
              </a:rPr>
              <a:t> EP consoles (</a:t>
            </a:r>
            <a:r>
              <a:rPr lang="fr-FR" sz="2400" dirty="0" err="1" smtClean="0">
                <a:solidFill>
                  <a:prstClr val="black"/>
                </a:solidFill>
              </a:rPr>
              <a:t>therapy</a:t>
            </a:r>
            <a:r>
              <a:rPr lang="fr-FR" sz="2400" dirty="0" smtClean="0">
                <a:solidFill>
                  <a:prstClr val="black"/>
                </a:solidFill>
              </a:rPr>
              <a:t> planning)</a:t>
            </a:r>
            <a:endParaRPr lang="fr-FR" sz="24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</a:rPr>
              <a:t>Real-time MR-</a:t>
            </a:r>
            <a:r>
              <a:rPr lang="fr-FR" sz="2400" dirty="0" err="1" smtClean="0">
                <a:solidFill>
                  <a:prstClr val="black"/>
                </a:solidFill>
              </a:rPr>
              <a:t>thermometry</a:t>
            </a:r>
            <a:r>
              <a:rPr lang="fr-FR" sz="2400" dirty="0" smtClean="0">
                <a:solidFill>
                  <a:prstClr val="black"/>
                </a:solidFill>
              </a:rPr>
              <a:t> (control the </a:t>
            </a:r>
            <a:r>
              <a:rPr lang="fr-FR" sz="2400" dirty="0" err="1" smtClean="0">
                <a:solidFill>
                  <a:prstClr val="black"/>
                </a:solidFill>
              </a:rPr>
              <a:t>procedure</a:t>
            </a:r>
            <a:r>
              <a:rPr lang="fr-FR" sz="2400" dirty="0" smtClean="0">
                <a:solidFill>
                  <a:prstClr val="black"/>
                </a:solidFill>
              </a:rPr>
              <a:t>)</a:t>
            </a:r>
            <a:endParaRPr lang="fr-FR" sz="24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</a:rPr>
              <a:t>Post-ablation </a:t>
            </a:r>
            <a:r>
              <a:rPr lang="fr-FR" sz="2400" dirty="0" err="1" smtClean="0">
                <a:solidFill>
                  <a:prstClr val="black"/>
                </a:solidFill>
              </a:rPr>
              <a:t>lesion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</a:rPr>
              <a:t>assessmentg</a:t>
            </a:r>
            <a:r>
              <a:rPr lang="fr-FR" sz="2400" dirty="0" smtClean="0">
                <a:solidFill>
                  <a:prstClr val="black"/>
                </a:solidFill>
              </a:rPr>
              <a:t> (check </a:t>
            </a:r>
            <a:r>
              <a:rPr lang="fr-FR" sz="2400" dirty="0" err="1" smtClean="0">
                <a:solidFill>
                  <a:prstClr val="black"/>
                </a:solidFill>
              </a:rPr>
              <a:t>treatment</a:t>
            </a:r>
            <a:r>
              <a:rPr lang="fr-FR" sz="2400" dirty="0" smtClean="0">
                <a:solidFill>
                  <a:prstClr val="black"/>
                </a:solidFill>
              </a:rPr>
              <a:t>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70144A"/>
              </a:buClr>
            </a:pPr>
            <a:endParaRPr lang="fr-F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7" y="10168"/>
            <a:ext cx="9139634" cy="6608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6889606" y="-102740"/>
            <a:ext cx="2285217" cy="47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B24685-FF88-4999-B2E9-0B60D5434B9C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2134599" y="5975499"/>
            <a:ext cx="6826982" cy="573043"/>
            <a:chOff x="520591" y="5930799"/>
            <a:chExt cx="6826982" cy="573043"/>
          </a:xfrm>
        </p:grpSpPr>
        <p:pic>
          <p:nvPicPr>
            <p:cNvPr id="8" name="Image 11" descr="http://www.girci-soom.fr/sites/default/files/1logo-chu-bordeaux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854" y="5933324"/>
              <a:ext cx="1066800" cy="510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91" y="5936685"/>
              <a:ext cx="1415834" cy="56715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290" y="5930799"/>
              <a:ext cx="1121283" cy="46805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083" y="5986116"/>
              <a:ext cx="1116330" cy="435864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122" y="5930799"/>
              <a:ext cx="573043" cy="573043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1" y="4826932"/>
            <a:ext cx="1647592" cy="39196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57" y="1570063"/>
            <a:ext cx="1502140" cy="112660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043777" y="10168"/>
            <a:ext cx="129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IHU </a:t>
            </a:r>
            <a:r>
              <a:rPr lang="fr-FR" sz="2400" dirty="0" err="1" smtClean="0">
                <a:solidFill>
                  <a:schemeClr val="accent1"/>
                </a:solidFill>
              </a:rPr>
              <a:t>Liryc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242057" y="-64294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NIH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43777" y="424086"/>
            <a:ext cx="193245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Valery </a:t>
            </a:r>
            <a:r>
              <a:rPr lang="fr-FR" dirty="0" err="1" smtClean="0"/>
              <a:t>Ozenne</a:t>
            </a:r>
            <a:endParaRPr lang="fr-FR" dirty="0" smtClean="0"/>
          </a:p>
          <a:p>
            <a:r>
              <a:rPr lang="fr-FR" dirty="0" err="1" smtClean="0"/>
              <a:t>Solenn</a:t>
            </a:r>
            <a:r>
              <a:rPr lang="fr-FR" dirty="0" smtClean="0"/>
              <a:t> Toupin</a:t>
            </a:r>
          </a:p>
          <a:p>
            <a:r>
              <a:rPr lang="fr-FR" dirty="0" smtClean="0"/>
              <a:t>Pierre Bour</a:t>
            </a:r>
          </a:p>
          <a:p>
            <a:r>
              <a:rPr lang="fr-FR" dirty="0" smtClean="0"/>
              <a:t>Fabrice Marquet</a:t>
            </a:r>
          </a:p>
          <a:p>
            <a:r>
              <a:rPr lang="fr-FR" dirty="0" smtClean="0"/>
              <a:t>Thibaud </a:t>
            </a:r>
            <a:r>
              <a:rPr lang="fr-FR" dirty="0" err="1" smtClean="0"/>
              <a:t>Troadec</a:t>
            </a:r>
            <a:endParaRPr lang="fr-FR" dirty="0" smtClean="0"/>
          </a:p>
          <a:p>
            <a:r>
              <a:rPr lang="fr-FR" dirty="0" smtClean="0"/>
              <a:t>Manuel </a:t>
            </a:r>
            <a:r>
              <a:rPr lang="fr-FR" dirty="0" err="1" smtClean="0"/>
              <a:t>Boissenin</a:t>
            </a:r>
            <a:endParaRPr lang="fr-FR" dirty="0" smtClean="0"/>
          </a:p>
          <a:p>
            <a:r>
              <a:rPr lang="fr-FR" dirty="0" smtClean="0"/>
              <a:t>Julie Magat</a:t>
            </a:r>
          </a:p>
          <a:p>
            <a:r>
              <a:rPr lang="fr-FR" dirty="0" err="1" smtClean="0"/>
              <a:t>Jerôme</a:t>
            </a:r>
            <a:r>
              <a:rPr lang="fr-FR" dirty="0" smtClean="0"/>
              <a:t> </a:t>
            </a:r>
            <a:r>
              <a:rPr lang="fr-FR" dirty="0" err="1" smtClean="0"/>
              <a:t>Naulin</a:t>
            </a:r>
            <a:endParaRPr lang="fr-FR" dirty="0" smtClean="0"/>
          </a:p>
          <a:p>
            <a:r>
              <a:rPr lang="fr-FR" dirty="0" smtClean="0"/>
              <a:t>Mathilde Merle</a:t>
            </a:r>
          </a:p>
          <a:p>
            <a:r>
              <a:rPr lang="fr-FR" dirty="0" smtClean="0"/>
              <a:t>Florent </a:t>
            </a:r>
            <a:r>
              <a:rPr lang="fr-FR" dirty="0" err="1" smtClean="0"/>
              <a:t>Collot</a:t>
            </a:r>
            <a:endParaRPr lang="fr-FR" dirty="0" smtClean="0"/>
          </a:p>
          <a:p>
            <a:r>
              <a:rPr lang="fr-FR" dirty="0" smtClean="0"/>
              <a:t>Pierre </a:t>
            </a:r>
            <a:r>
              <a:rPr lang="fr-FR" dirty="0" err="1" smtClean="0"/>
              <a:t>Jaïs</a:t>
            </a:r>
            <a:endParaRPr lang="fr-FR" dirty="0" smtClean="0"/>
          </a:p>
          <a:p>
            <a:r>
              <a:rPr lang="fr-FR" dirty="0" smtClean="0"/>
              <a:t>Arnaud </a:t>
            </a:r>
            <a:r>
              <a:rPr lang="fr-FR" dirty="0" err="1" smtClean="0"/>
              <a:t>Chaumeil</a:t>
            </a:r>
            <a:endParaRPr lang="fr-FR" dirty="0" smtClean="0"/>
          </a:p>
          <a:p>
            <a:r>
              <a:rPr lang="fr-FR" dirty="0"/>
              <a:t>Fanny </a:t>
            </a:r>
            <a:r>
              <a:rPr lang="fr-FR" dirty="0" smtClean="0"/>
              <a:t>Vaillant</a:t>
            </a:r>
          </a:p>
          <a:p>
            <a:r>
              <a:rPr lang="fr-FR" dirty="0" smtClean="0"/>
              <a:t>Virginie Loyer</a:t>
            </a:r>
          </a:p>
          <a:p>
            <a:r>
              <a:rPr lang="fr-FR" dirty="0" smtClean="0"/>
              <a:t>Delphine Vieillot</a:t>
            </a:r>
          </a:p>
          <a:p>
            <a:r>
              <a:rPr lang="fr-FR" dirty="0" smtClean="0"/>
              <a:t>Marion Constantin</a:t>
            </a:r>
            <a:endParaRPr lang="fr-FR" dirty="0"/>
          </a:p>
          <a:p>
            <a:r>
              <a:rPr lang="fr-FR" dirty="0" smtClean="0"/>
              <a:t>… all IHU LIRYC!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242057" y="357452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Michael S. Hansen</a:t>
            </a:r>
          </a:p>
          <a:p>
            <a:r>
              <a:rPr lang="fr-FR" dirty="0" err="1" smtClean="0"/>
              <a:t>Souheil</a:t>
            </a:r>
            <a:r>
              <a:rPr lang="fr-FR" dirty="0" smtClean="0"/>
              <a:t> </a:t>
            </a:r>
            <a:r>
              <a:rPr lang="fr-FR" dirty="0" err="1" smtClean="0"/>
              <a:t>Inati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086094" y="3039978"/>
            <a:ext cx="241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Financial support</a:t>
            </a:r>
            <a:r>
              <a:rPr lang="fr-FR" sz="2400" dirty="0" smtClean="0">
                <a:solidFill>
                  <a:schemeClr val="accent1"/>
                </a:solidFill>
              </a:rPr>
              <a:t>: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6094" y="3448993"/>
            <a:ext cx="3480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ANR 11-Tecs-003 TACIT</a:t>
            </a:r>
          </a:p>
          <a:p>
            <a:r>
              <a:rPr lang="fr-FR" dirty="0" smtClean="0"/>
              <a:t>ANR 11-EQPX0030 </a:t>
            </a:r>
            <a:r>
              <a:rPr lang="fr-FR" dirty="0" err="1"/>
              <a:t>Equipex</a:t>
            </a:r>
            <a:r>
              <a:rPr lang="fr-FR" dirty="0"/>
              <a:t> </a:t>
            </a:r>
            <a:r>
              <a:rPr lang="fr-FR" dirty="0" smtClean="0"/>
              <a:t>MUSIC </a:t>
            </a:r>
          </a:p>
          <a:p>
            <a:r>
              <a:rPr lang="fr-FR" dirty="0" smtClean="0"/>
              <a:t>ANR 10-IAHU-04 </a:t>
            </a:r>
            <a:r>
              <a:rPr lang="fr-FR" dirty="0"/>
              <a:t>IHU </a:t>
            </a:r>
            <a:r>
              <a:rPr lang="fr-FR" dirty="0" smtClean="0"/>
              <a:t>LIRYC</a:t>
            </a:r>
          </a:p>
          <a:p>
            <a:r>
              <a:rPr lang="fr-FR" dirty="0" smtClean="0"/>
              <a:t>France Life Imaging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060694" y="436508"/>
            <a:ext cx="295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Baudouin Denis de </a:t>
            </a:r>
            <a:r>
              <a:rPr lang="fr-FR" dirty="0" err="1"/>
              <a:t>Senneville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060694" y="1476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IMB</a:t>
            </a:r>
            <a:endParaRPr lang="fr-FR" sz="2400" dirty="0">
              <a:solidFill>
                <a:schemeClr val="accent1"/>
              </a:solidFill>
            </a:endParaRPr>
          </a:p>
        </p:txBody>
      </p:sp>
      <p:pic>
        <p:nvPicPr>
          <p:cNvPr id="23" name="Picture 2" descr="https://www.biosensewebster.com/public/images/b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1" y="5406297"/>
            <a:ext cx="1822409" cy="41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6" y="5968356"/>
            <a:ext cx="1835352" cy="4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060694" y="2613015"/>
            <a:ext cx="243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Matthieu </a:t>
            </a:r>
            <a:r>
              <a:rPr lang="fr-FR" dirty="0" err="1"/>
              <a:t>Lepetit</a:t>
            </a:r>
            <a:r>
              <a:rPr lang="fr-FR" dirty="0"/>
              <a:t>-Coiffé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060694" y="2174470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Siemens</a:t>
            </a:r>
            <a:endParaRPr lang="fr-FR" sz="2400" dirty="0">
              <a:solidFill>
                <a:schemeClr val="accent1"/>
              </a:solidFill>
            </a:endParaRPr>
          </a:p>
        </p:txBody>
      </p:sp>
      <p:pic>
        <p:nvPicPr>
          <p:cNvPr id="27" name="Picture 2" descr="C:\Users\valéry\Documents\Recherche\Présentation\Tecsan\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" y="2519591"/>
            <a:ext cx="2039411" cy="23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valéry\Pictures\url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9" y="233563"/>
            <a:ext cx="1615775" cy="242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507011" y="503696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86633" y="1208984"/>
            <a:ext cx="2108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Jenny </a:t>
            </a:r>
            <a:r>
              <a:rPr lang="fr-FR" dirty="0" err="1" smtClean="0"/>
              <a:t>Benois</a:t>
            </a:r>
            <a:r>
              <a:rPr lang="fr-FR" dirty="0" smtClean="0"/>
              <a:t>-Pineau</a:t>
            </a:r>
          </a:p>
          <a:p>
            <a:r>
              <a:rPr lang="fr-FR" dirty="0" smtClean="0"/>
              <a:t>Pascal </a:t>
            </a:r>
            <a:r>
              <a:rPr lang="fr-FR" dirty="0" err="1" smtClean="0"/>
              <a:t>Desbarats</a:t>
            </a:r>
            <a:endParaRPr lang="fr-FR" dirty="0" smtClean="0"/>
          </a:p>
          <a:p>
            <a:r>
              <a:rPr lang="fr-FR" dirty="0" smtClean="0"/>
              <a:t>Aurélie Emilien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4086633" y="85799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LABRI</a:t>
            </a:r>
            <a:endParaRPr lang="fr-F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3" y="4858326"/>
            <a:ext cx="1302328" cy="13023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Contact </a:t>
            </a:r>
            <a:r>
              <a:rPr lang="fr-FR" dirty="0" err="1" smtClean="0"/>
              <a:t>electrophysiology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662545" y="969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3791" y="1220067"/>
            <a:ext cx="1017445" cy="10174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74" y="3262601"/>
            <a:ext cx="976889" cy="97688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79047" y="969818"/>
            <a:ext cx="108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</a:t>
            </a:r>
            <a:r>
              <a:rPr lang="fr-FR" dirty="0" err="1" smtClean="0"/>
              <a:t>atheters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3011054" y="997527"/>
            <a:ext cx="3114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3D Navigation system</a:t>
            </a:r>
          </a:p>
          <a:p>
            <a:pPr algn="ctr"/>
            <a:r>
              <a:rPr lang="fr-FR" dirty="0" err="1" smtClean="0"/>
              <a:t>Electromagnetic</a:t>
            </a:r>
            <a:r>
              <a:rPr lang="fr-FR" dirty="0" smtClean="0"/>
              <a:t> 3D </a:t>
            </a:r>
            <a:r>
              <a:rPr lang="fr-FR" dirty="0" err="1" smtClean="0"/>
              <a:t>positioning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779492" y="997527"/>
            <a:ext cx="118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EP console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766617" y="4535055"/>
            <a:ext cx="189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RF ablation </a:t>
            </a:r>
            <a:r>
              <a:rPr lang="fr-FR" dirty="0" err="1" smtClean="0"/>
              <a:t>device</a:t>
            </a:r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949" y="5035839"/>
            <a:ext cx="1187306" cy="8893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586" y="5033818"/>
            <a:ext cx="1615358" cy="90818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38" y="2433206"/>
            <a:ext cx="1102736" cy="6202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16396" r="9869" b="33925"/>
          <a:stretch/>
        </p:blipFill>
        <p:spPr>
          <a:xfrm>
            <a:off x="6511636" y="1634834"/>
            <a:ext cx="2207491" cy="135877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750" y="3222477"/>
            <a:ext cx="2270270" cy="151076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080726" y="4932215"/>
            <a:ext cx="306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3D </a:t>
            </a:r>
            <a:r>
              <a:rPr lang="fr-FR" dirty="0" err="1" smtClean="0"/>
              <a:t>electroanatomical</a:t>
            </a:r>
            <a:r>
              <a:rPr lang="fr-FR" dirty="0" smtClean="0"/>
              <a:t> </a:t>
            </a:r>
            <a:r>
              <a:rPr lang="fr-FR" dirty="0" err="1" smtClean="0"/>
              <a:t>mapping</a:t>
            </a:r>
            <a:endParaRPr lang="en-GB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719" y="3389745"/>
            <a:ext cx="1884518" cy="101600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7852" y="1830528"/>
            <a:ext cx="1480489" cy="1198999"/>
          </a:xfrm>
          <a:prstGeom prst="rect">
            <a:avLst/>
          </a:prstGeom>
        </p:spPr>
      </p:pic>
      <p:sp>
        <p:nvSpPr>
          <p:cNvPr id="23" name="Double flèche horizontale 22"/>
          <p:cNvSpPr/>
          <p:nvPr/>
        </p:nvSpPr>
        <p:spPr>
          <a:xfrm>
            <a:off x="4673600" y="4876800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/>
          <p:cNvSpPr txBox="1"/>
          <p:nvPr/>
        </p:nvSpPr>
        <p:spPr>
          <a:xfrm>
            <a:off x="2780146" y="264160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+</a:t>
            </a:r>
            <a:endParaRPr lang="en-GB" sz="3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684983" y="262774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=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935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P108055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8" t="10510" b="20427"/>
          <a:stretch/>
        </p:blipFill>
        <p:spPr bwMode="auto">
          <a:xfrm>
            <a:off x="5458690" y="2317895"/>
            <a:ext cx="2281959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Setup for MR-EP</a:t>
            </a:r>
            <a:endParaRPr lang="en-GB" sz="3200" dirty="0"/>
          </a:p>
        </p:txBody>
      </p:sp>
      <p:pic>
        <p:nvPicPr>
          <p:cNvPr id="5" name="Picture 5" descr="P10805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r="51031" b="38022"/>
          <a:stretch>
            <a:fillRect/>
          </a:stretch>
        </p:blipFill>
        <p:spPr bwMode="auto">
          <a:xfrm>
            <a:off x="1404938" y="2322513"/>
            <a:ext cx="233521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5940425" y="1530350"/>
            <a:ext cx="1670050" cy="3694113"/>
            <a:chOff x="3775" y="930"/>
            <a:chExt cx="1052" cy="2327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4112" y="2931"/>
              <a:ext cx="68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sz="1400" dirty="0"/>
                <a:t>MR Console</a:t>
              </a:r>
            </a:p>
            <a:p>
              <a:pPr algn="ctr" eaLnBrk="1" hangingPunct="1"/>
              <a:r>
                <a:rPr lang="fr-FR" altLang="en-US" sz="1400" dirty="0"/>
                <a:t>(SIEMENS)</a:t>
              </a: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 flipV="1">
              <a:off x="4377" y="2523"/>
              <a:ext cx="0" cy="408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" name="Oval 16"/>
            <p:cNvSpPr>
              <a:spLocks noChangeArrowheads="1"/>
            </p:cNvSpPr>
            <p:nvPr/>
          </p:nvSpPr>
          <p:spPr bwMode="auto">
            <a:xfrm>
              <a:off x="3833" y="2023"/>
              <a:ext cx="952" cy="545"/>
            </a:xfrm>
            <a:prstGeom prst="ellipse">
              <a:avLst/>
            </a:prstGeom>
            <a:noFill/>
            <a:ln w="28575" algn="ctr">
              <a:solidFill>
                <a:srgbClr val="00FF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3775" y="930"/>
              <a:ext cx="1052" cy="372"/>
            </a:xfrm>
            <a:prstGeom prst="rect">
              <a:avLst/>
            </a:prstGeom>
            <a:noFill/>
            <a:ln w="9525" algn="ctr">
              <a:solidFill>
                <a:srgbClr val="00FF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sz="1600" dirty="0"/>
                <a:t>Acquisition/</a:t>
              </a:r>
              <a:r>
                <a:rPr lang="fr-FR" altLang="en-US" sz="1600" dirty="0" err="1"/>
                <a:t>Reco</a:t>
              </a:r>
              <a:r>
                <a:rPr lang="fr-FR" altLang="en-US" sz="1600" dirty="0"/>
                <a:t> </a:t>
              </a:r>
            </a:p>
            <a:p>
              <a:pPr algn="ctr" eaLnBrk="1" hangingPunct="1"/>
              <a:r>
                <a:rPr lang="fr-FR" altLang="en-US" sz="1600" dirty="0"/>
                <a:t>MRI</a:t>
              </a:r>
            </a:p>
          </p:txBody>
        </p:sp>
      </p:grp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1476375" y="1673225"/>
            <a:ext cx="1876425" cy="3425825"/>
            <a:chOff x="927" y="967"/>
            <a:chExt cx="1182" cy="2158"/>
          </a:xfrm>
        </p:grpSpPr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927" y="2931"/>
              <a:ext cx="61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en-US" sz="1400" dirty="0"/>
                <a:t>EP </a:t>
              </a:r>
              <a:r>
                <a:rPr lang="fr-FR" altLang="en-US" sz="1400" dirty="0" smtClean="0"/>
                <a:t>console</a:t>
              </a:r>
              <a:endParaRPr lang="fr-FR" altLang="en-US" sz="1400" dirty="0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1474" y="2523"/>
              <a:ext cx="0" cy="4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grpSp>
          <p:nvGrpSpPr>
            <p:cNvPr id="20" name="Group 29"/>
            <p:cNvGrpSpPr>
              <a:grpSpLocks/>
            </p:cNvGrpSpPr>
            <p:nvPr/>
          </p:nvGrpSpPr>
          <p:grpSpPr bwMode="auto">
            <a:xfrm>
              <a:off x="975" y="967"/>
              <a:ext cx="1134" cy="1565"/>
              <a:chOff x="975" y="967"/>
              <a:chExt cx="1134" cy="1565"/>
            </a:xfrm>
          </p:grpSpPr>
          <p:sp>
            <p:nvSpPr>
              <p:cNvPr id="21" name="Oval 18"/>
              <p:cNvSpPr>
                <a:spLocks noChangeArrowheads="1"/>
              </p:cNvSpPr>
              <p:nvPr/>
            </p:nvSpPr>
            <p:spPr bwMode="auto">
              <a:xfrm>
                <a:off x="975" y="1987"/>
                <a:ext cx="1134" cy="545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1007" y="967"/>
                <a:ext cx="1063" cy="218"/>
              </a:xfrm>
              <a:prstGeom prst="rect">
                <a:avLst/>
              </a:prstGeom>
              <a:noFill/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fr-FR" altLang="en-US" sz="1600" dirty="0" err="1"/>
                  <a:t>Electrophysiology</a:t>
                </a:r>
                <a:endParaRPr lang="fr-FR" altLang="en-US" sz="1600" dirty="0"/>
              </a:p>
            </p:txBody>
          </p:sp>
        </p:grpSp>
      </p:grpSp>
      <p:grpSp>
        <p:nvGrpSpPr>
          <p:cNvPr id="23" name="Group 40"/>
          <p:cNvGrpSpPr>
            <a:grpSpLocks/>
          </p:cNvGrpSpPr>
          <p:nvPr/>
        </p:nvGrpSpPr>
        <p:grpSpPr bwMode="auto">
          <a:xfrm>
            <a:off x="5364163" y="3689350"/>
            <a:ext cx="917575" cy="1519238"/>
            <a:chOff x="3379" y="2300"/>
            <a:chExt cx="578" cy="957"/>
          </a:xfrm>
        </p:grpSpPr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418" y="2931"/>
              <a:ext cx="53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sz="1400" dirty="0"/>
                <a:t>RFA</a:t>
              </a:r>
            </a:p>
            <a:p>
              <a:pPr algn="ctr" eaLnBrk="1" hangingPunct="1"/>
              <a:r>
                <a:rPr lang="fr-FR" altLang="en-US" sz="1400" dirty="0" err="1"/>
                <a:t>generator</a:t>
              </a:r>
              <a:endParaRPr lang="fr-FR" altLang="en-US" sz="1400" dirty="0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3650" y="2523"/>
              <a:ext cx="1" cy="40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379" y="2300"/>
              <a:ext cx="499" cy="227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8" name="Group 36"/>
          <p:cNvGrpSpPr>
            <a:grpSpLocks/>
          </p:cNvGrpSpPr>
          <p:nvPr/>
        </p:nvGrpSpPr>
        <p:grpSpPr bwMode="auto">
          <a:xfrm>
            <a:off x="1844099" y="5491452"/>
            <a:ext cx="5786439" cy="720725"/>
            <a:chOff x="1150" y="3793"/>
            <a:chExt cx="3645" cy="454"/>
          </a:xfrm>
        </p:grpSpPr>
        <p:sp>
          <p:nvSpPr>
            <p:cNvPr id="29" name="Text Box 22"/>
            <p:cNvSpPr txBox="1">
              <a:spLocks noChangeArrowheads="1"/>
            </p:cNvSpPr>
            <p:nvPr/>
          </p:nvSpPr>
          <p:spPr bwMode="auto">
            <a:xfrm>
              <a:off x="1150" y="3793"/>
              <a:ext cx="592" cy="44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dirty="0" smtClean="0">
                  <a:solidFill>
                    <a:srgbClr val="FFFF00"/>
                  </a:solidFill>
                </a:rPr>
                <a:t>Milli V</a:t>
              </a:r>
              <a:endParaRPr lang="fr-FR" altLang="en-US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altLang="en-US" dirty="0" smtClean="0">
                  <a:solidFill>
                    <a:srgbClr val="FFFF00"/>
                  </a:solidFill>
                </a:rPr>
                <a:t>~1 </a:t>
              </a:r>
              <a:r>
                <a:rPr lang="fr-FR" altLang="en-US" dirty="0">
                  <a:solidFill>
                    <a:srgbClr val="FFFF00"/>
                  </a:solidFill>
                </a:rPr>
                <a:t>Hz</a:t>
              </a:r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3329" y="3793"/>
              <a:ext cx="685" cy="44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dirty="0" smtClean="0">
                  <a:solidFill>
                    <a:srgbClr val="FFFF00"/>
                  </a:solidFill>
                </a:rPr>
                <a:t>80 V</a:t>
              </a:r>
              <a:endParaRPr lang="fr-FR" altLang="en-US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altLang="en-US" dirty="0">
                  <a:solidFill>
                    <a:srgbClr val="FFFF00"/>
                  </a:solidFill>
                </a:rPr>
                <a:t>0.5 MHz</a:t>
              </a: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4150" y="3805"/>
              <a:ext cx="645" cy="44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dirty="0" smtClean="0">
                  <a:solidFill>
                    <a:srgbClr val="FFFF00"/>
                  </a:solidFill>
                </a:rPr>
                <a:t>&gt; 100 V</a:t>
              </a:r>
              <a:endParaRPr lang="fr-FR" altLang="en-US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altLang="en-US" dirty="0">
                  <a:solidFill>
                    <a:srgbClr val="FFFF00"/>
                  </a:solidFill>
                </a:rPr>
                <a:t>64 MHz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59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5510" b="11429"/>
          <a:stretch/>
        </p:blipFill>
        <p:spPr bwMode="auto">
          <a:xfrm>
            <a:off x="701963" y="2488164"/>
            <a:ext cx="2679051" cy="20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ZoneTexte 57"/>
          <p:cNvSpPr txBox="1"/>
          <p:nvPr/>
        </p:nvSpPr>
        <p:spPr>
          <a:xfrm>
            <a:off x="980001" y="2450490"/>
            <a:ext cx="2271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700" dirty="0" smtClean="0">
                <a:latin typeface="Roboto" pitchFamily="2" charset="0"/>
                <a:ea typeface="Roboto" pitchFamily="2" charset="0"/>
                <a:cs typeface="Arial" panose="020B0604020202020204" pitchFamily="34" charset="0"/>
              </a:rPr>
              <a:t>Source: </a:t>
            </a:r>
            <a:r>
              <a:rPr lang="fr-FR" sz="700" dirty="0">
                <a:latin typeface="Roboto" pitchFamily="2" charset="0"/>
                <a:ea typeface="Roboto" pitchFamily="2" charset="0"/>
                <a:cs typeface="Arial" panose="020B0604020202020204" pitchFamily="34" charset="0"/>
              </a:rPr>
              <a:t>usa.healthcare.siemens.com</a:t>
            </a:r>
            <a:endParaRPr lang="en-US" sz="700" dirty="0">
              <a:latin typeface="Roboto" pitchFamily="2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Inside the MR room</a:t>
            </a:r>
            <a:endParaRPr lang="en-GB" dirty="0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148484" y="1358323"/>
            <a:ext cx="1425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en-US" sz="1400" dirty="0"/>
              <a:t>1.5T MR scanner</a:t>
            </a:r>
          </a:p>
          <a:p>
            <a:pPr algn="ctr" eaLnBrk="1" hangingPunct="1"/>
            <a:r>
              <a:rPr lang="fr-FR" altLang="en-US" sz="1400" dirty="0"/>
              <a:t>(SIEMENS)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rot="16200000" flipH="1">
            <a:off x="1394547" y="2261611"/>
            <a:ext cx="792163" cy="20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29" name="Group 40"/>
          <p:cNvGrpSpPr>
            <a:grpSpLocks/>
          </p:cNvGrpSpPr>
          <p:nvPr/>
        </p:nvGrpSpPr>
        <p:grpSpPr bwMode="auto">
          <a:xfrm>
            <a:off x="3528147" y="2164773"/>
            <a:ext cx="2016125" cy="2349500"/>
            <a:chOff x="2653" y="1480"/>
            <a:chExt cx="1270" cy="1480"/>
          </a:xfrm>
        </p:grpSpPr>
        <p:pic>
          <p:nvPicPr>
            <p:cNvPr id="30" name="Picture 16" descr="P10805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1735"/>
              <a:ext cx="919" cy="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2653" y="1480"/>
              <a:ext cx="12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sz="1400"/>
                <a:t>Catheter</a:t>
              </a:r>
            </a:p>
          </p:txBody>
        </p:sp>
      </p:grp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216622" y="1299586"/>
            <a:ext cx="7632700" cy="4105275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5299219" y="3543300"/>
            <a:ext cx="287338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5443682" y="4289425"/>
            <a:ext cx="334963" cy="40640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en-US"/>
              <a:t>F</a:t>
            </a:r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>
            <a:off x="5299219" y="3902075"/>
            <a:ext cx="144463" cy="361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7" name="Line 24"/>
          <p:cNvSpPr>
            <a:spLocks noChangeShapeType="1"/>
          </p:cNvSpPr>
          <p:nvPr/>
        </p:nvSpPr>
        <p:spPr bwMode="auto">
          <a:xfrm>
            <a:off x="5586557" y="4695825"/>
            <a:ext cx="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5421457" y="5657850"/>
            <a:ext cx="334963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en-US"/>
              <a:t>F</a:t>
            </a:r>
          </a:p>
        </p:txBody>
      </p:sp>
      <p:pic>
        <p:nvPicPr>
          <p:cNvPr id="39" name="Picture 32" descr="proEdStock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94" y="5611813"/>
            <a:ext cx="13001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36"/>
          <p:cNvSpPr>
            <a:spLocks noChangeShapeType="1"/>
          </p:cNvSpPr>
          <p:nvPr/>
        </p:nvSpPr>
        <p:spPr bwMode="auto">
          <a:xfrm flipH="1">
            <a:off x="4578494" y="5848350"/>
            <a:ext cx="7921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1698769" y="5703888"/>
            <a:ext cx="20161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en-US" sz="1400"/>
              <a:t>RFA</a:t>
            </a:r>
          </a:p>
          <a:p>
            <a:pPr algn="ctr" eaLnBrk="1" hangingPunct="1"/>
            <a:r>
              <a:rPr lang="fr-FR" altLang="en-US" sz="1400"/>
              <a:t>(Stockert)</a:t>
            </a:r>
          </a:p>
          <a:p>
            <a:pPr algn="ctr" eaLnBrk="1" hangingPunct="1"/>
            <a:endParaRPr lang="fr-FR" altLang="en-US" sz="1400"/>
          </a:p>
        </p:txBody>
      </p:sp>
      <p:pic>
        <p:nvPicPr>
          <p:cNvPr id="49" name="Picture 11" descr="P10805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5" r="35941"/>
          <a:stretch>
            <a:fillRect/>
          </a:stretch>
        </p:blipFill>
        <p:spPr bwMode="auto">
          <a:xfrm>
            <a:off x="5912572" y="1893311"/>
            <a:ext cx="17922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5833197" y="1318636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51" name="Line 17"/>
          <p:cNvSpPr>
            <a:spLocks noChangeShapeType="1"/>
          </p:cNvSpPr>
          <p:nvPr/>
        </p:nvSpPr>
        <p:spPr bwMode="auto">
          <a:xfrm flipV="1">
            <a:off x="5256934" y="3244273"/>
            <a:ext cx="72072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2" name="Line 19"/>
          <p:cNvSpPr>
            <a:spLocks noChangeShapeType="1"/>
          </p:cNvSpPr>
          <p:nvPr/>
        </p:nvSpPr>
        <p:spPr bwMode="auto">
          <a:xfrm flipV="1">
            <a:off x="5256934" y="3315711"/>
            <a:ext cx="720725" cy="576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9" name="Line 36"/>
          <p:cNvSpPr>
            <a:spLocks noChangeShapeType="1"/>
          </p:cNvSpPr>
          <p:nvPr/>
        </p:nvSpPr>
        <p:spPr bwMode="auto">
          <a:xfrm>
            <a:off x="7418676" y="2223077"/>
            <a:ext cx="7921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0" name="ZoneTexte 59"/>
          <p:cNvSpPr txBox="1"/>
          <p:nvPr/>
        </p:nvSpPr>
        <p:spPr>
          <a:xfrm>
            <a:off x="8220364" y="203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2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Safety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artifacts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249382" y="3768435"/>
            <a:ext cx="1373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Heating</a:t>
            </a:r>
            <a:r>
              <a:rPr lang="fr-FR" dirty="0" smtClean="0"/>
              <a:t> test </a:t>
            </a:r>
          </a:p>
          <a:p>
            <a:r>
              <a:rPr lang="fr-FR" dirty="0" smtClean="0"/>
              <a:t>in Agar gel</a:t>
            </a:r>
            <a:r>
              <a:rPr lang="en-GB" dirty="0" smtClean="0"/>
              <a:t> </a:t>
            </a:r>
          </a:p>
          <a:p>
            <a:r>
              <a:rPr lang="en-GB" dirty="0" smtClean="0"/>
              <a:t>(0.9% saline)</a:t>
            </a:r>
            <a:endParaRPr lang="fr-FR" dirty="0" smtClean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18" y="3831124"/>
            <a:ext cx="2152040" cy="138863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54" y="5238849"/>
            <a:ext cx="2087418" cy="13467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/>
          <a:srcRect l="1000" r="6267" b="10361"/>
          <a:stretch/>
        </p:blipFill>
        <p:spPr>
          <a:xfrm>
            <a:off x="5292436" y="4604982"/>
            <a:ext cx="2004291" cy="1278582"/>
          </a:xfrm>
          <a:prstGeom prst="rect">
            <a:avLst/>
          </a:prstGeom>
        </p:spPr>
      </p:pic>
      <p:pic>
        <p:nvPicPr>
          <p:cNvPr id="28" name="Picture 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59" y="3284972"/>
            <a:ext cx="1996750" cy="128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59" y="3284972"/>
            <a:ext cx="1996750" cy="128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466" y="3289746"/>
            <a:ext cx="1501556" cy="259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6363854" y="6382327"/>
            <a:ext cx="269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Elbes</a:t>
            </a:r>
            <a:r>
              <a:rPr lang="fr-FR" i="1" dirty="0" smtClean="0"/>
              <a:t> et al, </a:t>
            </a:r>
            <a:r>
              <a:rPr lang="fr-FR" i="1" dirty="0" err="1" smtClean="0"/>
              <a:t>Europace</a:t>
            </a:r>
            <a:r>
              <a:rPr lang="fr-FR" i="1" dirty="0" smtClean="0"/>
              <a:t>. 2016</a:t>
            </a:r>
            <a:endParaRPr lang="en-GB" i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5186218" y="5906654"/>
            <a:ext cx="19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In vivo EP in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sheep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022762" y="3796146"/>
            <a:ext cx="1968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Catheter</a:t>
            </a:r>
            <a:r>
              <a:rPr lang="fr-FR" sz="1200" dirty="0" smtClean="0"/>
              <a:t> </a:t>
            </a:r>
            <a:r>
              <a:rPr lang="fr-FR" sz="1200" dirty="0" err="1" smtClean="0"/>
              <a:t>perpendicular</a:t>
            </a:r>
            <a:r>
              <a:rPr lang="fr-FR" sz="1200" dirty="0" smtClean="0"/>
              <a:t> to B</a:t>
            </a:r>
            <a:r>
              <a:rPr lang="fr-FR" sz="1200" baseline="-25000" dirty="0" smtClean="0"/>
              <a:t>0</a:t>
            </a:r>
            <a:endParaRPr lang="en-GB" sz="1200" baseline="-25000" dirty="0"/>
          </a:p>
        </p:txBody>
      </p:sp>
      <p:sp>
        <p:nvSpPr>
          <p:cNvPr id="36" name="ZoneTexte 35"/>
          <p:cNvSpPr txBox="1"/>
          <p:nvPr/>
        </p:nvSpPr>
        <p:spPr>
          <a:xfrm>
            <a:off x="2082800" y="5260110"/>
            <a:ext cx="15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Catheter</a:t>
            </a:r>
            <a:r>
              <a:rPr lang="fr-FR" sz="1200" dirty="0" smtClean="0"/>
              <a:t> </a:t>
            </a:r>
            <a:r>
              <a:rPr lang="fr-FR" sz="1200" dirty="0" err="1" smtClean="0"/>
              <a:t>parallel</a:t>
            </a:r>
            <a:r>
              <a:rPr lang="fr-FR" sz="1200" dirty="0" smtClean="0"/>
              <a:t> to B</a:t>
            </a:r>
            <a:r>
              <a:rPr lang="fr-FR" sz="1200" baseline="-25000" dirty="0" smtClean="0"/>
              <a:t>0</a:t>
            </a:r>
            <a:endParaRPr lang="en-GB" sz="1200" baseline="-25000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t="1837" r="2820" b="70984"/>
          <a:stretch/>
        </p:blipFill>
        <p:spPr>
          <a:xfrm>
            <a:off x="6122814" y="1312067"/>
            <a:ext cx="2568604" cy="1467583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267854" y="1163783"/>
            <a:ext cx="16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</a:t>
            </a:r>
            <a:r>
              <a:rPr lang="fr-FR" dirty="0" err="1" smtClean="0"/>
              <a:t>atheter</a:t>
            </a:r>
            <a:r>
              <a:rPr lang="fr-FR" dirty="0" smtClean="0"/>
              <a:t> design</a:t>
            </a:r>
            <a:endParaRPr lang="en-GB" dirty="0"/>
          </a:p>
        </p:txBody>
      </p:sp>
      <p:sp>
        <p:nvSpPr>
          <p:cNvPr id="42" name="ZoneTexte 41"/>
          <p:cNvSpPr txBox="1"/>
          <p:nvPr/>
        </p:nvSpPr>
        <p:spPr>
          <a:xfrm>
            <a:off x="254000" y="1436254"/>
            <a:ext cx="267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Material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of the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electrode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2937160" y="1228436"/>
            <a:ext cx="905164" cy="1376219"/>
            <a:chOff x="3620654" y="1228436"/>
            <a:chExt cx="905164" cy="1376219"/>
          </a:xfrm>
        </p:grpSpPr>
        <p:cxnSp>
          <p:nvCxnSpPr>
            <p:cNvPr id="47" name="Connecteur droit 46"/>
            <p:cNvCxnSpPr/>
            <p:nvPr/>
          </p:nvCxnSpPr>
          <p:spPr>
            <a:xfrm>
              <a:off x="3620654" y="1228437"/>
              <a:ext cx="0" cy="1376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4516581" y="1228436"/>
              <a:ext cx="0" cy="1376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H="1">
              <a:off x="3620655" y="2604654"/>
              <a:ext cx="89592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3620655" y="1588654"/>
              <a:ext cx="9051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Imag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094" y="1701513"/>
            <a:ext cx="1519815" cy="1138394"/>
          </a:xfrm>
          <a:prstGeom prst="rect">
            <a:avLst/>
          </a:prstGeom>
        </p:spPr>
      </p:pic>
      <p:sp>
        <p:nvSpPr>
          <p:cNvPr id="45" name="Forme libre 44"/>
          <p:cNvSpPr/>
          <p:nvPr/>
        </p:nvSpPr>
        <p:spPr>
          <a:xfrm flipH="1">
            <a:off x="3149599" y="1099034"/>
            <a:ext cx="1505528" cy="1283948"/>
          </a:xfrm>
          <a:custGeom>
            <a:avLst/>
            <a:gdLst>
              <a:gd name="connsiteX0" fmla="*/ 0 w 1302328"/>
              <a:gd name="connsiteY0" fmla="*/ 83417 h 933162"/>
              <a:gd name="connsiteX1" fmla="*/ 498764 w 1302328"/>
              <a:gd name="connsiteY1" fmla="*/ 18762 h 933162"/>
              <a:gd name="connsiteX2" fmla="*/ 914400 w 1302328"/>
              <a:gd name="connsiteY2" fmla="*/ 378980 h 933162"/>
              <a:gd name="connsiteX3" fmla="*/ 1302328 w 1302328"/>
              <a:gd name="connsiteY3" fmla="*/ 933162 h 933162"/>
              <a:gd name="connsiteX0" fmla="*/ 0 w 1708728"/>
              <a:gd name="connsiteY0" fmla="*/ 1291893 h 1291893"/>
              <a:gd name="connsiteX1" fmla="*/ 905164 w 1708728"/>
              <a:gd name="connsiteY1" fmla="*/ 35748 h 1291893"/>
              <a:gd name="connsiteX2" fmla="*/ 1320800 w 1708728"/>
              <a:gd name="connsiteY2" fmla="*/ 395966 h 1291893"/>
              <a:gd name="connsiteX3" fmla="*/ 1708728 w 1708728"/>
              <a:gd name="connsiteY3" fmla="*/ 950148 h 1291893"/>
              <a:gd name="connsiteX0" fmla="*/ 0 w 1708728"/>
              <a:gd name="connsiteY0" fmla="*/ 1274081 h 1274081"/>
              <a:gd name="connsiteX1" fmla="*/ 471055 w 1708728"/>
              <a:gd name="connsiteY1" fmla="*/ 184190 h 1274081"/>
              <a:gd name="connsiteX2" fmla="*/ 905164 w 1708728"/>
              <a:gd name="connsiteY2" fmla="*/ 17936 h 1274081"/>
              <a:gd name="connsiteX3" fmla="*/ 1320800 w 1708728"/>
              <a:gd name="connsiteY3" fmla="*/ 378154 h 1274081"/>
              <a:gd name="connsiteX4" fmla="*/ 1708728 w 1708728"/>
              <a:gd name="connsiteY4" fmla="*/ 932336 h 1274081"/>
              <a:gd name="connsiteX0" fmla="*/ 0 w 1440874"/>
              <a:gd name="connsiteY0" fmla="*/ 1301790 h 1301790"/>
              <a:gd name="connsiteX1" fmla="*/ 203201 w 1440874"/>
              <a:gd name="connsiteY1" fmla="*/ 184190 h 1301790"/>
              <a:gd name="connsiteX2" fmla="*/ 637310 w 1440874"/>
              <a:gd name="connsiteY2" fmla="*/ 17936 h 1301790"/>
              <a:gd name="connsiteX3" fmla="*/ 1052946 w 1440874"/>
              <a:gd name="connsiteY3" fmla="*/ 378154 h 1301790"/>
              <a:gd name="connsiteX4" fmla="*/ 1440874 w 1440874"/>
              <a:gd name="connsiteY4" fmla="*/ 932336 h 1301790"/>
              <a:gd name="connsiteX0" fmla="*/ 0 w 1440874"/>
              <a:gd name="connsiteY0" fmla="*/ 1301790 h 1301820"/>
              <a:gd name="connsiteX1" fmla="*/ 203201 w 1440874"/>
              <a:gd name="connsiteY1" fmla="*/ 184190 h 1301820"/>
              <a:gd name="connsiteX2" fmla="*/ 637310 w 1440874"/>
              <a:gd name="connsiteY2" fmla="*/ 17936 h 1301820"/>
              <a:gd name="connsiteX3" fmla="*/ 1052946 w 1440874"/>
              <a:gd name="connsiteY3" fmla="*/ 378154 h 1301820"/>
              <a:gd name="connsiteX4" fmla="*/ 1440874 w 1440874"/>
              <a:gd name="connsiteY4" fmla="*/ 932336 h 1301820"/>
              <a:gd name="connsiteX0" fmla="*/ 0 w 1773383"/>
              <a:gd name="connsiteY0" fmla="*/ 1292554 h 1292585"/>
              <a:gd name="connsiteX1" fmla="*/ 535710 w 1773383"/>
              <a:gd name="connsiteY1" fmla="*/ 184190 h 1292585"/>
              <a:gd name="connsiteX2" fmla="*/ 969819 w 1773383"/>
              <a:gd name="connsiteY2" fmla="*/ 17936 h 1292585"/>
              <a:gd name="connsiteX3" fmla="*/ 1385455 w 1773383"/>
              <a:gd name="connsiteY3" fmla="*/ 378154 h 1292585"/>
              <a:gd name="connsiteX4" fmla="*/ 1773383 w 1773383"/>
              <a:gd name="connsiteY4" fmla="*/ 932336 h 1292585"/>
              <a:gd name="connsiteX0" fmla="*/ 0 w 1773383"/>
              <a:gd name="connsiteY0" fmla="*/ 1283948 h 1283948"/>
              <a:gd name="connsiteX1" fmla="*/ 314037 w 1773383"/>
              <a:gd name="connsiteY1" fmla="*/ 1145402 h 1283948"/>
              <a:gd name="connsiteX2" fmla="*/ 535710 w 1773383"/>
              <a:gd name="connsiteY2" fmla="*/ 175584 h 1283948"/>
              <a:gd name="connsiteX3" fmla="*/ 969819 w 1773383"/>
              <a:gd name="connsiteY3" fmla="*/ 9330 h 1283948"/>
              <a:gd name="connsiteX4" fmla="*/ 1385455 w 1773383"/>
              <a:gd name="connsiteY4" fmla="*/ 369548 h 1283948"/>
              <a:gd name="connsiteX5" fmla="*/ 1773383 w 1773383"/>
              <a:gd name="connsiteY5" fmla="*/ 923730 h 1283948"/>
              <a:gd name="connsiteX0" fmla="*/ 0 w 1505528"/>
              <a:gd name="connsiteY0" fmla="*/ 1283948 h 1283948"/>
              <a:gd name="connsiteX1" fmla="*/ 314037 w 1505528"/>
              <a:gd name="connsiteY1" fmla="*/ 1145402 h 1283948"/>
              <a:gd name="connsiteX2" fmla="*/ 535710 w 1505528"/>
              <a:gd name="connsiteY2" fmla="*/ 175584 h 1283948"/>
              <a:gd name="connsiteX3" fmla="*/ 969819 w 1505528"/>
              <a:gd name="connsiteY3" fmla="*/ 9330 h 1283948"/>
              <a:gd name="connsiteX4" fmla="*/ 1385455 w 1505528"/>
              <a:gd name="connsiteY4" fmla="*/ 369548 h 1283948"/>
              <a:gd name="connsiteX5" fmla="*/ 1505528 w 1505528"/>
              <a:gd name="connsiteY5" fmla="*/ 1219293 h 1283948"/>
              <a:gd name="connsiteX0" fmla="*/ 0 w 1505528"/>
              <a:gd name="connsiteY0" fmla="*/ 1283948 h 1283948"/>
              <a:gd name="connsiteX1" fmla="*/ 314037 w 1505528"/>
              <a:gd name="connsiteY1" fmla="*/ 1145402 h 1283948"/>
              <a:gd name="connsiteX2" fmla="*/ 535710 w 1505528"/>
              <a:gd name="connsiteY2" fmla="*/ 175584 h 1283948"/>
              <a:gd name="connsiteX3" fmla="*/ 969819 w 1505528"/>
              <a:gd name="connsiteY3" fmla="*/ 9330 h 1283948"/>
              <a:gd name="connsiteX4" fmla="*/ 1385455 w 1505528"/>
              <a:gd name="connsiteY4" fmla="*/ 369548 h 1283948"/>
              <a:gd name="connsiteX5" fmla="*/ 1505528 w 1505528"/>
              <a:gd name="connsiteY5" fmla="*/ 1219293 h 128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28" h="1283948">
                <a:moveTo>
                  <a:pt x="0" y="1283948"/>
                </a:moveTo>
                <a:cubicBezTo>
                  <a:pt x="41564" y="1219293"/>
                  <a:pt x="224752" y="1330129"/>
                  <a:pt x="314037" y="1145402"/>
                </a:cubicBezTo>
                <a:cubicBezTo>
                  <a:pt x="403322" y="960675"/>
                  <a:pt x="415637" y="323366"/>
                  <a:pt x="535710" y="175584"/>
                </a:cubicBezTo>
                <a:cubicBezTo>
                  <a:pt x="655783" y="27802"/>
                  <a:pt x="828195" y="-22997"/>
                  <a:pt x="969819" y="9330"/>
                </a:cubicBezTo>
                <a:cubicBezTo>
                  <a:pt x="1111443" y="41657"/>
                  <a:pt x="1296170" y="167888"/>
                  <a:pt x="1385455" y="369548"/>
                </a:cubicBezTo>
                <a:cubicBezTo>
                  <a:pt x="1474740" y="571209"/>
                  <a:pt x="1489364" y="972220"/>
                  <a:pt x="1505528" y="121929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ZoneTexte 59"/>
          <p:cNvSpPr txBox="1"/>
          <p:nvPr/>
        </p:nvSpPr>
        <p:spPr>
          <a:xfrm>
            <a:off x="6142187" y="937491"/>
            <a:ext cx="118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Catheter</a:t>
            </a:r>
            <a:r>
              <a:rPr lang="fr-FR" dirty="0" smtClean="0"/>
              <a:t> A</a:t>
            </a:r>
            <a:endParaRPr lang="en-GB" dirty="0"/>
          </a:p>
        </p:txBody>
      </p:sp>
      <p:sp>
        <p:nvSpPr>
          <p:cNvPr id="61" name="ZoneTexte 60"/>
          <p:cNvSpPr txBox="1"/>
          <p:nvPr/>
        </p:nvSpPr>
        <p:spPr>
          <a:xfrm>
            <a:off x="7421421" y="937491"/>
            <a:ext cx="11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Catheter</a:t>
            </a:r>
            <a:r>
              <a:rPr lang="fr-FR" dirty="0" smtClean="0"/>
              <a:t> B</a:t>
            </a:r>
            <a:endParaRPr lang="en-GB" dirty="0"/>
          </a:p>
        </p:txBody>
      </p:sp>
      <p:sp>
        <p:nvSpPr>
          <p:cNvPr id="62" name="Ellipse 61"/>
          <p:cNvSpPr/>
          <p:nvPr/>
        </p:nvSpPr>
        <p:spPr>
          <a:xfrm>
            <a:off x="3112654" y="2235200"/>
            <a:ext cx="73891" cy="1385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llipse 32"/>
          <p:cNvSpPr/>
          <p:nvPr/>
        </p:nvSpPr>
        <p:spPr>
          <a:xfrm>
            <a:off x="3131492" y="1976640"/>
            <a:ext cx="73891" cy="1385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6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 smtClean="0"/>
              <a:t>Improving</a:t>
            </a:r>
            <a:r>
              <a:rPr lang="fr-FR" sz="3600" dirty="0" smtClean="0"/>
              <a:t> EP </a:t>
            </a:r>
            <a:r>
              <a:rPr lang="fr-FR" sz="3600" dirty="0" err="1" smtClean="0"/>
              <a:t>during</a:t>
            </a:r>
            <a:r>
              <a:rPr lang="fr-FR" sz="3600" dirty="0" smtClean="0"/>
              <a:t> MRI scanning</a:t>
            </a:r>
            <a:endParaRPr lang="en-GB" sz="3600" dirty="0"/>
          </a:p>
        </p:txBody>
      </p:sp>
      <p:sp>
        <p:nvSpPr>
          <p:cNvPr id="44" name="Rectangle 43"/>
          <p:cNvSpPr/>
          <p:nvPr/>
        </p:nvSpPr>
        <p:spPr>
          <a:xfrm>
            <a:off x="3468254" y="6467872"/>
            <a:ext cx="5675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/>
              <a:t>Zhang SH et al, </a:t>
            </a:r>
            <a:r>
              <a:rPr lang="en-GB" sz="1400" i="1" dirty="0" smtClean="0">
                <a:solidFill>
                  <a:srgbClr val="231F20"/>
                </a:solidFill>
                <a:latin typeface="AdvPSMEL"/>
              </a:rPr>
              <a:t>Magnetic </a:t>
            </a:r>
            <a:r>
              <a:rPr lang="en-GB" sz="1400" i="1" dirty="0">
                <a:solidFill>
                  <a:srgbClr val="231F20"/>
                </a:solidFill>
                <a:latin typeface="AdvPSMEL"/>
              </a:rPr>
              <a:t>Resonance in Medicine 75:2204–2216 (2016)</a:t>
            </a:r>
            <a:endParaRPr lang="en-GB" sz="1400" i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3345195" y="3214255"/>
            <a:ext cx="510607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1 - </a:t>
            </a:r>
            <a:r>
              <a:rPr lang="fr-FR" dirty="0" err="1" smtClean="0"/>
              <a:t>acquire</a:t>
            </a:r>
            <a:r>
              <a:rPr lang="fr-FR" dirty="0" smtClean="0"/>
              <a:t> EP </a:t>
            </a:r>
            <a:r>
              <a:rPr lang="fr-FR" dirty="0" err="1" smtClean="0"/>
              <a:t>signals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MR scanning</a:t>
            </a:r>
          </a:p>
          <a:p>
            <a:r>
              <a:rPr lang="fr-FR" dirty="0" smtClean="0"/>
              <a:t>2-  </a:t>
            </a:r>
            <a:r>
              <a:rPr lang="fr-FR" dirty="0" err="1" smtClean="0"/>
              <a:t>acquire</a:t>
            </a:r>
            <a:r>
              <a:rPr lang="fr-FR" dirty="0" smtClean="0"/>
              <a:t> EP </a:t>
            </a:r>
            <a:r>
              <a:rPr lang="fr-FR" dirty="0" err="1" smtClean="0"/>
              <a:t>signals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scanning</a:t>
            </a:r>
          </a:p>
          <a:p>
            <a:r>
              <a:rPr lang="fr-FR" dirty="0" smtClean="0"/>
              <a:t>3-  </a:t>
            </a:r>
            <a:r>
              <a:rPr lang="fr-FR" dirty="0" err="1" smtClean="0"/>
              <a:t>subtract</a:t>
            </a:r>
            <a:r>
              <a:rPr lang="fr-FR" dirty="0" smtClean="0"/>
              <a:t> =&gt; gradient </a:t>
            </a:r>
            <a:r>
              <a:rPr lang="fr-FR" dirty="0" err="1" smtClean="0"/>
              <a:t>induced</a:t>
            </a:r>
            <a:r>
              <a:rPr lang="fr-FR" dirty="0" smtClean="0"/>
              <a:t> voltages</a:t>
            </a:r>
          </a:p>
          <a:p>
            <a:r>
              <a:rPr lang="fr-FR" dirty="0"/>
              <a:t>4</a:t>
            </a:r>
            <a:r>
              <a:rPr lang="fr-FR" dirty="0" smtClean="0"/>
              <a:t>-  </a:t>
            </a:r>
            <a:r>
              <a:rPr lang="fr-FR" dirty="0" err="1" smtClean="0"/>
              <a:t>retrieve</a:t>
            </a:r>
            <a:r>
              <a:rPr lang="fr-FR" dirty="0" smtClean="0"/>
              <a:t> gradient amplitudes and time </a:t>
            </a:r>
            <a:r>
              <a:rPr lang="fr-FR" dirty="0" err="1" smtClean="0"/>
              <a:t>derivatives</a:t>
            </a:r>
            <a:endParaRPr lang="fr-FR" dirty="0" smtClean="0"/>
          </a:p>
          <a:p>
            <a:r>
              <a:rPr lang="fr-FR" dirty="0" smtClean="0"/>
              <a:t>5-  fit data to </a:t>
            </a:r>
            <a:r>
              <a:rPr lang="fr-FR" dirty="0" smtClean="0">
                <a:solidFill>
                  <a:srgbClr val="FF0000"/>
                </a:solidFill>
              </a:rPr>
              <a:t>F </a:t>
            </a:r>
            <a:r>
              <a:rPr lang="fr-FR" dirty="0" smtClean="0"/>
              <a:t>to </a:t>
            </a:r>
            <a:r>
              <a:rPr lang="fr-FR" dirty="0" err="1" smtClean="0"/>
              <a:t>derive</a:t>
            </a:r>
            <a:r>
              <a:rPr lang="fr-FR" dirty="0" smtClean="0"/>
              <a:t> the </a:t>
            </a:r>
            <a:r>
              <a:rPr lang="fr-FR" dirty="0" smtClean="0">
                <a:solidFill>
                  <a:schemeClr val="accent1"/>
                </a:solidFill>
              </a:rPr>
              <a:t>19 coefficients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967018" y="1186872"/>
            <a:ext cx="513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Pertubation</a:t>
            </a:r>
            <a:r>
              <a:rPr lang="fr-FR" dirty="0" smtClean="0"/>
              <a:t> = </a:t>
            </a:r>
            <a:r>
              <a:rPr lang="fr-FR" dirty="0" smtClean="0">
                <a:solidFill>
                  <a:srgbClr val="FF0000"/>
                </a:solidFill>
              </a:rPr>
              <a:t>F</a:t>
            </a:r>
            <a:r>
              <a:rPr lang="fr-FR" dirty="0" smtClean="0"/>
              <a:t>(</a:t>
            </a:r>
            <a:r>
              <a:rPr lang="fr-FR" dirty="0" err="1" smtClean="0"/>
              <a:t>Gx</a:t>
            </a:r>
            <a:r>
              <a:rPr lang="fr-FR" dirty="0" smtClean="0"/>
              <a:t>, Gy, </a:t>
            </a:r>
            <a:r>
              <a:rPr lang="fr-FR" dirty="0" err="1" smtClean="0"/>
              <a:t>Gz</a:t>
            </a:r>
            <a:r>
              <a:rPr lang="fr-FR" dirty="0" smtClean="0"/>
              <a:t>, </a:t>
            </a:r>
            <a:r>
              <a:rPr lang="fr-FR" dirty="0" err="1" smtClean="0">
                <a:latin typeface="Symbol" panose="05050102010706020507" pitchFamily="18" charset="2"/>
              </a:rPr>
              <a:t>d</a:t>
            </a:r>
            <a:r>
              <a:rPr lang="fr-FR" dirty="0" err="1" smtClean="0"/>
              <a:t>Gx</a:t>
            </a:r>
            <a:r>
              <a:rPr lang="fr-FR" dirty="0" smtClean="0"/>
              <a:t>/</a:t>
            </a:r>
            <a:r>
              <a:rPr lang="fr-FR" dirty="0" err="1" smtClean="0">
                <a:latin typeface="Symbol" panose="05050102010706020507" pitchFamily="18" charset="2"/>
              </a:rPr>
              <a:t>d</a:t>
            </a:r>
            <a:r>
              <a:rPr lang="fr-FR" dirty="0" err="1" smtClean="0"/>
              <a:t>t</a:t>
            </a:r>
            <a:r>
              <a:rPr lang="fr-FR" dirty="0" smtClean="0"/>
              <a:t>, </a:t>
            </a:r>
            <a:r>
              <a:rPr lang="fr-FR" dirty="0" err="1" smtClean="0">
                <a:latin typeface="Symbol" panose="05050102010706020507" pitchFamily="18" charset="2"/>
              </a:rPr>
              <a:t>d</a:t>
            </a:r>
            <a:r>
              <a:rPr lang="fr-FR" dirty="0" err="1" smtClean="0"/>
              <a:t>Gy</a:t>
            </a:r>
            <a:r>
              <a:rPr lang="fr-FR" dirty="0" smtClean="0"/>
              <a:t>/</a:t>
            </a:r>
            <a:r>
              <a:rPr lang="fr-FR" dirty="0" err="1" smtClean="0">
                <a:latin typeface="Symbol" panose="05050102010706020507" pitchFamily="18" charset="2"/>
              </a:rPr>
              <a:t>d</a:t>
            </a:r>
            <a:r>
              <a:rPr lang="fr-FR" dirty="0" err="1" smtClean="0"/>
              <a:t>t</a:t>
            </a:r>
            <a:r>
              <a:rPr lang="fr-FR" dirty="0" smtClean="0">
                <a:latin typeface="Symbol" panose="05050102010706020507" pitchFamily="18" charset="2"/>
              </a:rPr>
              <a:t>, </a:t>
            </a:r>
            <a:r>
              <a:rPr lang="fr-FR" dirty="0" err="1" smtClean="0">
                <a:latin typeface="Symbol" panose="05050102010706020507" pitchFamily="18" charset="2"/>
              </a:rPr>
              <a:t>d</a:t>
            </a:r>
            <a:r>
              <a:rPr lang="fr-FR" dirty="0" err="1" smtClean="0"/>
              <a:t>Gz</a:t>
            </a:r>
            <a:r>
              <a:rPr lang="fr-FR" dirty="0" smtClean="0"/>
              <a:t>/</a:t>
            </a:r>
            <a:r>
              <a:rPr lang="fr-FR" dirty="0" err="1" smtClean="0">
                <a:latin typeface="Symbol" panose="05050102010706020507" pitchFamily="18" charset="2"/>
              </a:rPr>
              <a:t>d</a:t>
            </a:r>
            <a:r>
              <a:rPr lang="fr-FR" dirty="0" err="1" smtClean="0"/>
              <a:t>t</a:t>
            </a:r>
            <a:r>
              <a:rPr lang="fr-FR" dirty="0" smtClean="0"/>
              <a:t> )</a:t>
            </a:r>
            <a:endParaRPr lang="en-GB" dirty="0"/>
          </a:p>
        </p:txBody>
      </p:sp>
      <p:sp>
        <p:nvSpPr>
          <p:cNvPr id="47" name="ZoneTexte 46"/>
          <p:cNvSpPr txBox="1"/>
          <p:nvPr/>
        </p:nvSpPr>
        <p:spPr>
          <a:xfrm>
            <a:off x="646546" y="1200728"/>
            <a:ext cx="139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12 leads ECG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4904508" y="1607127"/>
            <a:ext cx="282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19 coefficients to </a:t>
            </a:r>
            <a:r>
              <a:rPr lang="fr-FR" dirty="0" err="1" smtClean="0">
                <a:solidFill>
                  <a:schemeClr val="accent1"/>
                </a:solidFill>
              </a:rPr>
              <a:t>determine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1199468" y="5343236"/>
            <a:ext cx="63376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collect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gradient </a:t>
            </a:r>
            <a:r>
              <a:rPr lang="fr-FR" dirty="0" err="1" smtClean="0">
                <a:solidFill>
                  <a:srgbClr val="FF0000"/>
                </a:solidFill>
              </a:rPr>
              <a:t>waveforms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and use the </a:t>
            </a:r>
            <a:r>
              <a:rPr lang="fr-FR" dirty="0" smtClean="0">
                <a:solidFill>
                  <a:schemeClr val="accent1"/>
                </a:solidFill>
              </a:rPr>
              <a:t>coefficients</a:t>
            </a:r>
            <a:r>
              <a:rPr lang="fr-FR" dirty="0" smtClean="0"/>
              <a:t> to correct ECG</a:t>
            </a:r>
          </a:p>
          <a:p>
            <a:pPr algn="ctr"/>
            <a:r>
              <a:rPr lang="fr-FR" dirty="0" smtClean="0"/>
              <a:t> traces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any</a:t>
            </a:r>
            <a:r>
              <a:rPr lang="fr-FR" dirty="0" smtClean="0"/>
              <a:t> MRI scanning </a:t>
            </a:r>
            <a:r>
              <a:rPr lang="fr-FR" dirty="0" err="1" smtClean="0"/>
              <a:t>sequence</a:t>
            </a:r>
            <a:endParaRPr lang="fr-FR" dirty="0" smtClean="0"/>
          </a:p>
        </p:txBody>
      </p:sp>
      <p:cxnSp>
        <p:nvCxnSpPr>
          <p:cNvPr id="58" name="Connecteur en angle 57"/>
          <p:cNvCxnSpPr>
            <a:stCxn id="65" idx="2"/>
            <a:endCxn id="45" idx="1"/>
          </p:cNvCxnSpPr>
          <p:nvPr/>
        </p:nvCxnSpPr>
        <p:spPr>
          <a:xfrm rot="16200000" flipH="1">
            <a:off x="2166071" y="2773795"/>
            <a:ext cx="1026580" cy="133166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4756726" y="2835564"/>
            <a:ext cx="144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Learning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step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122218" y="4844473"/>
            <a:ext cx="1689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During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scanning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1" name="Connecteur en angle 60"/>
          <p:cNvCxnSpPr>
            <a:stCxn id="65" idx="2"/>
            <a:endCxn id="52" idx="1"/>
          </p:cNvCxnSpPr>
          <p:nvPr/>
        </p:nvCxnSpPr>
        <p:spPr>
          <a:xfrm rot="5400000">
            <a:off x="236467" y="3889340"/>
            <a:ext cx="2740063" cy="814060"/>
          </a:xfrm>
          <a:prstGeom prst="bentConnector4">
            <a:avLst>
              <a:gd name="adj1" fmla="val 13428"/>
              <a:gd name="adj2" fmla="val 1280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ag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03" y="1659514"/>
            <a:ext cx="36004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3782" y="98541"/>
            <a:ext cx="7903583" cy="740869"/>
          </a:xfrm>
        </p:spPr>
        <p:txBody>
          <a:bodyPr>
            <a:noAutofit/>
          </a:bodyPr>
          <a:lstStyle/>
          <a:p>
            <a:r>
              <a:rPr lang="fr-FR" sz="3200" dirty="0" smtClean="0"/>
              <a:t>MRI : 3D </a:t>
            </a:r>
            <a:r>
              <a:rPr lang="fr-FR" sz="3200" dirty="0" err="1" smtClean="0"/>
              <a:t>catheter</a:t>
            </a:r>
            <a:r>
              <a:rPr lang="fr-FR" sz="3200" dirty="0" smtClean="0"/>
              <a:t> navigation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956353" y="2525219"/>
            <a:ext cx="2199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4EB4C7"/>
                </a:solidFill>
                <a:latin typeface="+mj-lt"/>
              </a:rPr>
              <a:t>Electrodes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539040" y="3546229"/>
            <a:ext cx="1547681" cy="1100639"/>
            <a:chOff x="0" y="3110937"/>
            <a:chExt cx="2462801" cy="1618748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2"/>
            <a:srcRect l="18232" t="13668" r="32145" b="33600"/>
            <a:stretch/>
          </p:blipFill>
          <p:spPr>
            <a:xfrm>
              <a:off x="0" y="3110937"/>
              <a:ext cx="2462801" cy="1551775"/>
            </a:xfrm>
            <a:prstGeom prst="rect">
              <a:avLst/>
            </a:prstGeom>
          </p:spPr>
        </p:pic>
        <p:cxnSp>
          <p:nvCxnSpPr>
            <p:cNvPr id="19" name="Connecteur droit avec flèche 18"/>
            <p:cNvCxnSpPr/>
            <p:nvPr/>
          </p:nvCxnSpPr>
          <p:spPr>
            <a:xfrm flipV="1">
              <a:off x="170010" y="3584367"/>
              <a:ext cx="118312" cy="19398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872649" y="4063021"/>
              <a:ext cx="118312" cy="19398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V="1">
              <a:off x="1597870" y="4438712"/>
              <a:ext cx="118312" cy="19398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V="1">
              <a:off x="1795327" y="4535703"/>
              <a:ext cx="118312" cy="19398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92" b="99627" l="17103" r="91988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5477" t="3283" r="14144" b="8432"/>
          <a:stretch/>
        </p:blipFill>
        <p:spPr>
          <a:xfrm rot="5400000" flipH="1">
            <a:off x="816315" y="1845110"/>
            <a:ext cx="1044998" cy="1611374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V="1">
            <a:off x="1181804" y="2769305"/>
            <a:ext cx="79497" cy="1236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1893032" y="2761163"/>
            <a:ext cx="56585" cy="128632"/>
          </a:xfrm>
          <a:prstGeom prst="straightConnector1">
            <a:avLst/>
          </a:prstGeom>
          <a:ln w="28575">
            <a:solidFill>
              <a:srgbClr val="2AA9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700298" y="2559682"/>
            <a:ext cx="79497" cy="1236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1717730" y="2971028"/>
            <a:ext cx="79497" cy="1236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815737" y="3009626"/>
            <a:ext cx="79497" cy="1236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023844" y="2819001"/>
            <a:ext cx="56585" cy="128632"/>
          </a:xfrm>
          <a:prstGeom prst="straightConnector1">
            <a:avLst/>
          </a:prstGeom>
          <a:ln w="28575">
            <a:solidFill>
              <a:srgbClr val="2AA9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94778" y="3219117"/>
            <a:ext cx="2199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MR compatible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catheter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-277822" y="2852339"/>
            <a:ext cx="2199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C00000"/>
                </a:solidFill>
                <a:latin typeface="+mj-lt"/>
              </a:rPr>
              <a:t>Micro-</a:t>
            </a:r>
            <a:r>
              <a:rPr lang="fr-FR" sz="1200" b="1" dirty="0" err="1">
                <a:solidFill>
                  <a:srgbClr val="C00000"/>
                </a:solidFill>
                <a:latin typeface="+mj-lt"/>
              </a:rPr>
              <a:t>coils</a:t>
            </a:r>
            <a:endParaRPr lang="fr-FR" sz="1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4609" y="6188449"/>
            <a:ext cx="85993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/>
              <a:t>Dumoulin CL, et al. Real-time position monitoring of invasive </a:t>
            </a:r>
            <a:r>
              <a:rPr lang="fr-FR" sz="1000" i="1" dirty="0" err="1"/>
              <a:t>devices</a:t>
            </a:r>
            <a:r>
              <a:rPr lang="fr-FR" sz="1000" i="1" dirty="0"/>
              <a:t> </a:t>
            </a:r>
            <a:r>
              <a:rPr lang="fr-FR" sz="1000" i="1" dirty="0" err="1"/>
              <a:t>using</a:t>
            </a:r>
            <a:r>
              <a:rPr lang="fr-FR" sz="1000" i="1" dirty="0"/>
              <a:t> </a:t>
            </a:r>
            <a:r>
              <a:rPr lang="fr-FR" sz="1000" i="1" dirty="0" err="1"/>
              <a:t>magnetic</a:t>
            </a:r>
            <a:r>
              <a:rPr lang="fr-FR" sz="1000" i="1" dirty="0"/>
              <a:t> </a:t>
            </a:r>
            <a:r>
              <a:rPr lang="fr-FR" sz="1000" i="1" dirty="0" err="1"/>
              <a:t>resonance</a:t>
            </a:r>
            <a:r>
              <a:rPr lang="fr-FR" sz="1000" i="1" dirty="0"/>
              <a:t>, MRM, 1993</a:t>
            </a:r>
          </a:p>
          <a:p>
            <a:pPr algn="r"/>
            <a:r>
              <a:rPr lang="fr-FR" sz="1000" i="1" dirty="0" err="1"/>
              <a:t>Vergara</a:t>
            </a:r>
            <a:r>
              <a:rPr lang="fr-FR" sz="1000" i="1" dirty="0"/>
              <a:t> GR, et al. Real-time </a:t>
            </a:r>
            <a:r>
              <a:rPr lang="fr-FR" sz="1000" i="1" dirty="0" err="1"/>
              <a:t>magnetic</a:t>
            </a:r>
            <a:r>
              <a:rPr lang="fr-FR" sz="1000" i="1" dirty="0"/>
              <a:t> </a:t>
            </a:r>
            <a:r>
              <a:rPr lang="fr-FR" sz="1000" i="1" dirty="0" err="1"/>
              <a:t>resonance</a:t>
            </a:r>
            <a:r>
              <a:rPr lang="fr-FR" sz="1000" i="1" dirty="0"/>
              <a:t> </a:t>
            </a:r>
            <a:r>
              <a:rPr lang="fr-FR" sz="1000" i="1" dirty="0" err="1"/>
              <a:t>imaging-guided</a:t>
            </a:r>
            <a:r>
              <a:rPr lang="fr-FR" sz="1000" i="1" dirty="0"/>
              <a:t> </a:t>
            </a:r>
            <a:r>
              <a:rPr lang="fr-FR" sz="1000" i="1" dirty="0" err="1"/>
              <a:t>radiofrequency</a:t>
            </a:r>
            <a:r>
              <a:rPr lang="fr-FR" sz="1000" i="1" dirty="0"/>
              <a:t> atrial ablation and </a:t>
            </a:r>
            <a:r>
              <a:rPr lang="fr-FR" sz="1000" i="1" dirty="0" err="1"/>
              <a:t>visualization</a:t>
            </a:r>
            <a:r>
              <a:rPr lang="fr-FR" sz="1000" i="1" dirty="0"/>
              <a:t> of </a:t>
            </a:r>
            <a:r>
              <a:rPr lang="fr-FR" sz="1000" i="1" dirty="0" err="1"/>
              <a:t>lesion</a:t>
            </a:r>
            <a:r>
              <a:rPr lang="fr-FR" sz="1000" i="1" dirty="0"/>
              <a:t> formation at 3 Tesla, </a:t>
            </a:r>
            <a:r>
              <a:rPr lang="fr-FR" sz="1000" i="1" dirty="0" err="1"/>
              <a:t>Heart</a:t>
            </a:r>
            <a:r>
              <a:rPr lang="fr-FR" sz="1000" i="1" dirty="0"/>
              <a:t> </a:t>
            </a:r>
            <a:r>
              <a:rPr lang="fr-FR" sz="1000" i="1" dirty="0" err="1"/>
              <a:t>Rythm</a:t>
            </a:r>
            <a:r>
              <a:rPr lang="fr-FR" sz="1000" i="1" dirty="0"/>
              <a:t>, 2011</a:t>
            </a:r>
          </a:p>
          <a:p>
            <a:pPr algn="r"/>
            <a:r>
              <a:rPr lang="fr-FR" sz="1000" i="1" dirty="0" err="1"/>
              <a:t>Wech</a:t>
            </a:r>
            <a:r>
              <a:rPr lang="fr-FR" sz="1000" i="1" dirty="0"/>
              <a:t> T. et al. </a:t>
            </a:r>
            <a:r>
              <a:rPr lang="fr-FR" sz="1000" i="1" dirty="0" err="1"/>
              <a:t>Measurement</a:t>
            </a:r>
            <a:r>
              <a:rPr lang="fr-FR" sz="1000" i="1" dirty="0"/>
              <a:t> </a:t>
            </a:r>
            <a:r>
              <a:rPr lang="fr-FR" sz="1000" i="1" dirty="0" err="1"/>
              <a:t>accuracy</a:t>
            </a:r>
            <a:r>
              <a:rPr lang="fr-FR" sz="1000" i="1" dirty="0"/>
              <a:t> of </a:t>
            </a:r>
            <a:r>
              <a:rPr lang="fr-FR" sz="1000" i="1" dirty="0" err="1"/>
              <a:t>different</a:t>
            </a:r>
            <a:r>
              <a:rPr lang="fr-FR" sz="1000" i="1" dirty="0"/>
              <a:t> active </a:t>
            </a:r>
            <a:r>
              <a:rPr lang="fr-FR" sz="1000" i="1" dirty="0" err="1"/>
              <a:t>tracking</a:t>
            </a:r>
            <a:r>
              <a:rPr lang="fr-FR" sz="1000" i="1" dirty="0"/>
              <a:t> </a:t>
            </a:r>
            <a:r>
              <a:rPr lang="fr-FR" sz="1000" i="1" dirty="0" err="1"/>
              <a:t>sequences</a:t>
            </a:r>
            <a:r>
              <a:rPr lang="fr-FR" sz="1000" i="1" dirty="0"/>
              <a:t> for </a:t>
            </a:r>
            <a:r>
              <a:rPr lang="fr-FR" sz="1000" i="1" dirty="0" err="1"/>
              <a:t>interventional</a:t>
            </a:r>
            <a:r>
              <a:rPr lang="fr-FR" sz="1000" i="1" dirty="0"/>
              <a:t> MRI, Journal of </a:t>
            </a:r>
            <a:r>
              <a:rPr lang="fr-FR" sz="1000" i="1" dirty="0" err="1"/>
              <a:t>Magn</a:t>
            </a:r>
            <a:r>
              <a:rPr lang="fr-FR" sz="1000" i="1" dirty="0"/>
              <a:t>. </a:t>
            </a:r>
            <a:r>
              <a:rPr lang="fr-FR" sz="1000" i="1" dirty="0" err="1"/>
              <a:t>Res</a:t>
            </a:r>
            <a:r>
              <a:rPr lang="fr-FR" sz="1000" i="1" dirty="0"/>
              <a:t>. </a:t>
            </a:r>
            <a:r>
              <a:rPr lang="fr-FR" sz="1000" i="1" dirty="0" err="1"/>
              <a:t>Imag</a:t>
            </a:r>
            <a:r>
              <a:rPr lang="fr-FR" sz="1000" i="1" dirty="0"/>
              <a:t>., </a:t>
            </a:r>
            <a:r>
              <a:rPr lang="fr-FR" sz="1000" i="1" dirty="0" smtClean="0"/>
              <a:t>2013</a:t>
            </a:r>
            <a:endParaRPr lang="fr-FR" sz="1000" i="1" dirty="0"/>
          </a:p>
        </p:txBody>
      </p:sp>
      <p:grpSp>
        <p:nvGrpSpPr>
          <p:cNvPr id="24" name="Groupe 23"/>
          <p:cNvGrpSpPr/>
          <p:nvPr/>
        </p:nvGrpSpPr>
        <p:grpSpPr>
          <a:xfrm>
            <a:off x="5553645" y="2378457"/>
            <a:ext cx="3299709" cy="1339482"/>
            <a:chOff x="2248903" y="3469155"/>
            <a:chExt cx="5181634" cy="2223482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2693085" y="4194864"/>
              <a:ext cx="256075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2821946" y="3961070"/>
              <a:ext cx="51012" cy="233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2693085" y="4485057"/>
              <a:ext cx="24580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2693085" y="4775250"/>
              <a:ext cx="24580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2699806" y="5067254"/>
              <a:ext cx="24512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291863" y="4086782"/>
              <a:ext cx="456124" cy="364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25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RF</a:t>
              </a:r>
              <a:endParaRPr lang="fr-FR" sz="825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92071" y="4390462"/>
              <a:ext cx="375573" cy="364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25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X</a:t>
              </a:r>
              <a:endParaRPr lang="fr-FR" sz="825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95463" y="4670668"/>
              <a:ext cx="370538" cy="364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25" dirty="0"/>
                <a:t>Y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95463" y="4961341"/>
              <a:ext cx="368023" cy="364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25" dirty="0"/>
                <a:t>Z</a:t>
              </a: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2686126" y="5485521"/>
              <a:ext cx="246496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248903" y="5328623"/>
              <a:ext cx="576952" cy="364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25" dirty="0"/>
                <a:t>ADC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017696" y="5271134"/>
              <a:ext cx="284778" cy="214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2907083" y="4485057"/>
              <a:ext cx="23211" cy="15313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H="1">
              <a:off x="2980989" y="4428745"/>
              <a:ext cx="31037" cy="20944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>
              <a:off x="2930295" y="4638188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H="1">
              <a:off x="3012026" y="4429028"/>
              <a:ext cx="293502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flipH="1">
              <a:off x="3303832" y="4330439"/>
              <a:ext cx="13568" cy="9621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>
              <a:off x="3314659" y="4330439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3363130" y="4331926"/>
              <a:ext cx="23211" cy="15313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H="1">
              <a:off x="2908572" y="4739286"/>
              <a:ext cx="21723" cy="3596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2980989" y="4738796"/>
              <a:ext cx="15518" cy="2925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H="1">
              <a:off x="2930295" y="4740551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>
              <a:off x="2908572" y="5031289"/>
              <a:ext cx="21723" cy="3596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2980989" y="5032554"/>
              <a:ext cx="15518" cy="2925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H="1">
              <a:off x="2930295" y="5032554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468993" y="3961061"/>
              <a:ext cx="51012" cy="233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51" name="Connecteur droit 50"/>
            <p:cNvCxnSpPr/>
            <p:nvPr/>
          </p:nvCxnSpPr>
          <p:spPr>
            <a:xfrm>
              <a:off x="3573975" y="4770929"/>
              <a:ext cx="23211" cy="15313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flipH="1">
              <a:off x="3647881" y="4714616"/>
              <a:ext cx="31037" cy="20944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H="1">
              <a:off x="3597187" y="4924060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H="1">
              <a:off x="3678918" y="4714900"/>
              <a:ext cx="293502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H="1">
              <a:off x="3970725" y="4616311"/>
              <a:ext cx="13568" cy="9621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H="1">
              <a:off x="3981551" y="4616311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4030022" y="4617798"/>
              <a:ext cx="23211" cy="15313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H="1">
              <a:off x="3571897" y="4448778"/>
              <a:ext cx="21723" cy="3596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3644314" y="4448288"/>
              <a:ext cx="18586" cy="3645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flipH="1">
              <a:off x="3593620" y="4450043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flipH="1">
              <a:off x="3576462" y="5029888"/>
              <a:ext cx="21723" cy="3596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3648879" y="5029398"/>
              <a:ext cx="16666" cy="3502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flipH="1">
              <a:off x="3598185" y="5031153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3683279" y="5270902"/>
              <a:ext cx="284778" cy="214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117082" y="3959957"/>
              <a:ext cx="51012" cy="233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66" name="Connecteur droit 65"/>
            <p:cNvCxnSpPr/>
            <p:nvPr/>
          </p:nvCxnSpPr>
          <p:spPr>
            <a:xfrm>
              <a:off x="4219666" y="5061119"/>
              <a:ext cx="23211" cy="15313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4293572" y="5004806"/>
              <a:ext cx="31037" cy="20944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4242877" y="5218575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flipH="1">
              <a:off x="4324609" y="5005089"/>
              <a:ext cx="293502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4616415" y="4906501"/>
              <a:ext cx="13568" cy="9621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flipH="1">
              <a:off x="4627242" y="4906501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4680116" y="4907988"/>
              <a:ext cx="23211" cy="15313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>
              <a:off x="4217588" y="4738968"/>
              <a:ext cx="21723" cy="3596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4290005" y="4738477"/>
              <a:ext cx="19007" cy="36773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 flipH="1">
              <a:off x="4239311" y="4740232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4331368" y="5269798"/>
              <a:ext cx="284778" cy="214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>
              <a:off x="4224178" y="4457121"/>
              <a:ext cx="15518" cy="2762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4290391" y="4456630"/>
              <a:ext cx="15518" cy="29252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flipH="1">
              <a:off x="4239697" y="4456185"/>
              <a:ext cx="5169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5469381" y="3906623"/>
              <a:ext cx="122563" cy="1735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33814" y="3805650"/>
              <a:ext cx="430952" cy="498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350" dirty="0">
                  <a:solidFill>
                    <a:srgbClr val="C22518"/>
                  </a:solidFill>
                </a:rPr>
                <a:t>X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693817" y="3805650"/>
              <a:ext cx="423402" cy="498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350" dirty="0">
                  <a:solidFill>
                    <a:srgbClr val="C22518"/>
                  </a:solidFill>
                </a:rPr>
                <a:t>Y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11774" y="3805650"/>
              <a:ext cx="418367" cy="498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350" dirty="0">
                  <a:solidFill>
                    <a:srgbClr val="C22518"/>
                  </a:solidFill>
                </a:rPr>
                <a:t>Z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027296" y="4038257"/>
              <a:ext cx="459071" cy="14846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5" name="Rectangle 84"/>
            <p:cNvSpPr/>
            <p:nvPr/>
          </p:nvSpPr>
          <p:spPr>
            <a:xfrm rot="16200000">
              <a:off x="4405093" y="4547781"/>
              <a:ext cx="1667763" cy="362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b="1" cap="small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Imaging sequence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368857" y="3469155"/>
              <a:ext cx="2649917" cy="402330"/>
            </a:xfrm>
            <a:prstGeom prst="rect">
              <a:avLst/>
            </a:prstGeom>
            <a:ln>
              <a:solidFill>
                <a:srgbClr val="FF99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975" b="1" cap="small" dirty="0">
                  <a:solidFill>
                    <a:srgbClr val="FF9900"/>
                  </a:solidFill>
                </a:rPr>
                <a:t>Micro-coil position detection</a:t>
              </a:r>
            </a:p>
          </p:txBody>
        </p:sp>
        <p:sp>
          <p:nvSpPr>
            <p:cNvPr id="87" name="Virage 86"/>
            <p:cNvSpPr/>
            <p:nvPr/>
          </p:nvSpPr>
          <p:spPr>
            <a:xfrm rot="5400000">
              <a:off x="4970711" y="3656374"/>
              <a:ext cx="432048" cy="318878"/>
            </a:xfrm>
            <a:prstGeom prst="bentArrow">
              <a:avLst>
                <a:gd name="adj1" fmla="val 19838"/>
                <a:gd name="adj2" fmla="val 25000"/>
                <a:gd name="adj3" fmla="val 25000"/>
                <a:gd name="adj4" fmla="val 43750"/>
              </a:avLst>
            </a:prstGeom>
            <a:solidFill>
              <a:srgbClr val="C7304B"/>
            </a:solidFill>
            <a:ln>
              <a:solidFill>
                <a:srgbClr val="C7304B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96100" y="3592906"/>
              <a:ext cx="2034437" cy="421490"/>
            </a:xfrm>
            <a:prstGeom prst="rect">
              <a:avLst/>
            </a:prstGeom>
            <a:ln>
              <a:solidFill>
                <a:srgbClr val="C7304B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050" b="1" cap="small" dirty="0">
                  <a:solidFill>
                    <a:srgbClr val="C7304B"/>
                  </a:solidFill>
                </a:rPr>
                <a:t>Slice position update</a:t>
              </a: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3063794" y="1983558"/>
            <a:ext cx="2740202" cy="2519670"/>
            <a:chOff x="7176120" y="1536251"/>
            <a:chExt cx="3734721" cy="3434148"/>
          </a:xfrm>
        </p:grpSpPr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920" y="1536251"/>
              <a:ext cx="2707357" cy="2665705"/>
            </a:xfrm>
            <a:prstGeom prst="rect">
              <a:avLst/>
            </a:prstGeom>
          </p:spPr>
        </p:pic>
        <p:sp>
          <p:nvSpPr>
            <p:cNvPr id="91" name="ZoneTexte 90"/>
            <p:cNvSpPr txBox="1"/>
            <p:nvPr/>
          </p:nvSpPr>
          <p:spPr>
            <a:xfrm>
              <a:off x="9665521" y="3872709"/>
              <a:ext cx="544154" cy="629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SAG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7176120" y="4278258"/>
              <a:ext cx="3734721" cy="692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50" dirty="0">
                  <a:latin typeface="+mj-lt"/>
                </a:rPr>
                <a:t>Tip </a:t>
              </a:r>
              <a:r>
                <a:rPr lang="fr-FR" sz="1350" dirty="0" err="1">
                  <a:latin typeface="+mj-lt"/>
                </a:rPr>
                <a:t>tracking</a:t>
              </a:r>
              <a:r>
                <a:rPr lang="fr-FR" sz="1350" dirty="0">
                  <a:latin typeface="+mj-lt"/>
                </a:rPr>
                <a:t> slice </a:t>
              </a:r>
              <a:r>
                <a:rPr lang="fr-FR" sz="1350" dirty="0" err="1">
                  <a:latin typeface="+mj-lt"/>
                </a:rPr>
                <a:t>following</a:t>
              </a:r>
              <a:r>
                <a:rPr lang="fr-FR" sz="1350" dirty="0">
                  <a:latin typeface="+mj-lt"/>
                </a:rPr>
                <a:t> </a:t>
              </a:r>
              <a:r>
                <a:rPr lang="fr-FR" sz="1350" dirty="0" err="1">
                  <a:latin typeface="+mj-lt"/>
                </a:rPr>
                <a:t>sequence</a:t>
              </a:r>
              <a:r>
                <a:rPr lang="fr-FR" sz="1350" dirty="0">
                  <a:latin typeface="+mj-lt"/>
                </a:rPr>
                <a:t>	</a:t>
              </a:r>
            </a:p>
          </p:txBody>
        </p:sp>
      </p:grpSp>
      <p:sp>
        <p:nvSpPr>
          <p:cNvPr id="99" name="ZoneTexte 98"/>
          <p:cNvSpPr txBox="1"/>
          <p:nvPr/>
        </p:nvSpPr>
        <p:spPr>
          <a:xfrm>
            <a:off x="3521390" y="4364244"/>
            <a:ext cx="46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BEAT-IRTTT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(Interactive Real-Time Tip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Tracking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 pulse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sequence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Bssfp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interleaved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active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tracking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module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1.8 x 1.8 x 4 mm – FOV: 225 x 225 mm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Frame rate: 3fps</a:t>
            </a:r>
          </a:p>
        </p:txBody>
      </p:sp>
      <p:cxnSp>
        <p:nvCxnSpPr>
          <p:cNvPr id="100" name="Connecteur droit 99"/>
          <p:cNvCxnSpPr/>
          <p:nvPr/>
        </p:nvCxnSpPr>
        <p:spPr>
          <a:xfrm>
            <a:off x="1385945" y="2819002"/>
            <a:ext cx="143317" cy="5434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>
            <a:off x="1427254" y="2720082"/>
            <a:ext cx="143317" cy="5434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407401" y="2856385"/>
            <a:ext cx="47122" cy="134574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H="1">
            <a:off x="1498683" y="2610532"/>
            <a:ext cx="46035" cy="127581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1210173" y="2388083"/>
            <a:ext cx="542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92D050"/>
                </a:solidFill>
                <a:latin typeface="+mj-lt"/>
              </a:rPr>
              <a:t>3 mm</a:t>
            </a:r>
            <a:endParaRPr lang="en-US" sz="1200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4269601" y="1744555"/>
            <a:ext cx="2740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In vivo in </a:t>
            </a:r>
            <a:r>
              <a:rPr lang="fr-FR" sz="1200" dirty="0" err="1">
                <a:latin typeface="+mj-lt"/>
              </a:rPr>
              <a:t>sheep</a:t>
            </a:r>
            <a:endParaRPr lang="fr-FR" sz="1200" dirty="0">
              <a:latin typeface="+mj-lt"/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4145161" y="2819001"/>
            <a:ext cx="287253" cy="287253"/>
          </a:xfrm>
          <a:prstGeom prst="ellipse">
            <a:avLst/>
          </a:prstGeom>
          <a:noFill/>
          <a:ln w="190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441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66" y="1712019"/>
            <a:ext cx="8151227" cy="4413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10067" y="4652267"/>
            <a:ext cx="1518795" cy="1562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1442" y="1553510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Slice #1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2228" y="1553510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Slice #2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3014" y="1553510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Slice #3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9925" y="1562048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Slice #4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24285" y="2247582"/>
            <a:ext cx="1287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Temperature elevation (°C)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24285" y="3611977"/>
            <a:ext cx="1287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Temperature elevation (°C)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2177" y="4566898"/>
            <a:ext cx="1656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Cumulative </a:t>
            </a:r>
            <a:r>
              <a:rPr lang="en-US" sz="14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thermal dose (°C)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7435591" y="5356460"/>
            <a:ext cx="146093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323101" y="5069401"/>
            <a:ext cx="16560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Lethal threshold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5804" y="6026194"/>
            <a:ext cx="33142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rPr>
              <a:t>Hand-drawn ROI in post-processing</a:t>
            </a:r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006765" y="98541"/>
            <a:ext cx="8060600" cy="740869"/>
          </a:xfrm>
        </p:spPr>
        <p:txBody>
          <a:bodyPr>
            <a:noAutofit/>
          </a:bodyPr>
          <a:lstStyle/>
          <a:p>
            <a:r>
              <a:rPr lang="fr-FR" sz="3200" dirty="0" smtClean="0"/>
              <a:t>MR-</a:t>
            </a:r>
            <a:r>
              <a:rPr lang="fr-FR" sz="3200" dirty="0" err="1" smtClean="0"/>
              <a:t>Thermometry</a:t>
            </a:r>
            <a:endParaRPr lang="en-GB" sz="3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547229" y="6400800"/>
            <a:ext cx="239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Toupin el al, JCMR 2017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380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5309" y="98541"/>
            <a:ext cx="7922055" cy="740869"/>
          </a:xfrm>
        </p:spPr>
        <p:txBody>
          <a:bodyPr>
            <a:normAutofit/>
          </a:bodyPr>
          <a:lstStyle/>
          <a:p>
            <a:r>
              <a:rPr lang="fr-FR" dirty="0" smtClean="0"/>
              <a:t>Post-ablation </a:t>
            </a:r>
            <a:r>
              <a:rPr lang="fr-FR" dirty="0" err="1" smtClean="0"/>
              <a:t>lesion</a:t>
            </a:r>
            <a:r>
              <a:rPr lang="fr-FR" dirty="0" smtClean="0"/>
              <a:t> </a:t>
            </a:r>
            <a:r>
              <a:rPr lang="fr-FR" dirty="0" err="1" smtClean="0"/>
              <a:t>assessment</a:t>
            </a:r>
            <a:endParaRPr lang="en-GB" dirty="0"/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1053981" y="2389828"/>
            <a:ext cx="243932" cy="237287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1739" t="60848" r="51968" b="12372"/>
          <a:stretch/>
        </p:blipFill>
        <p:spPr>
          <a:xfrm>
            <a:off x="203573" y="1179893"/>
            <a:ext cx="2188676" cy="202361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9634" t="19928" r="54073" b="53292"/>
          <a:stretch/>
        </p:blipFill>
        <p:spPr>
          <a:xfrm>
            <a:off x="2553571" y="1171768"/>
            <a:ext cx="2188676" cy="2023610"/>
          </a:xfrm>
          <a:prstGeom prst="rect">
            <a:avLst/>
          </a:prstGeom>
          <a:ln w="38100">
            <a:solidFill>
              <a:srgbClr val="FF66CC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71593" t="19694" r="12114" b="53526"/>
          <a:stretch/>
        </p:blipFill>
        <p:spPr>
          <a:xfrm>
            <a:off x="4903568" y="1171768"/>
            <a:ext cx="2188676" cy="202361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cxnSp>
        <p:nvCxnSpPr>
          <p:cNvPr id="8" name="Connecteur droit 7"/>
          <p:cNvCxnSpPr/>
          <p:nvPr/>
        </p:nvCxnSpPr>
        <p:spPr>
          <a:xfrm flipH="1">
            <a:off x="1168811" y="1171768"/>
            <a:ext cx="806185" cy="131137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203579" y="2302384"/>
            <a:ext cx="766241" cy="236606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684487" y="2508471"/>
            <a:ext cx="0" cy="67515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5583840" y="1169342"/>
            <a:ext cx="0" cy="1007143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4903660" y="2295750"/>
            <a:ext cx="510197" cy="6625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5730663" y="2295750"/>
            <a:ext cx="1372809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 flipV="1">
            <a:off x="2532623" y="2331768"/>
            <a:ext cx="986215" cy="3737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 flipV="1">
            <a:off x="3863574" y="2331771"/>
            <a:ext cx="900941" cy="3734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684487" y="1169342"/>
            <a:ext cx="0" cy="100714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723603" y="2719811"/>
            <a:ext cx="297354" cy="48369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1273718" y="2629829"/>
            <a:ext cx="1117521" cy="34508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5583840" y="2483138"/>
            <a:ext cx="0" cy="707118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1196895" y="2320022"/>
            <a:ext cx="243932" cy="2372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097657" y="1211106"/>
            <a:ext cx="2434269" cy="1584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100" dirty="0" err="1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Voxel</a:t>
            </a:r>
            <a:r>
              <a:rPr lang="fr-FR" sz="11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size 1.3x1.3x2.5 mm</a:t>
            </a:r>
            <a:r>
              <a:rPr lang="fr-FR" sz="1100" baseline="300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31 segments, 60 slices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100" dirty="0" err="1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Two</a:t>
            </a:r>
            <a:r>
              <a:rPr lang="fr-FR" sz="11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-beats ECG </a:t>
            </a:r>
            <a:r>
              <a:rPr lang="fr-FR" sz="1100" dirty="0" err="1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triggered</a:t>
            </a:r>
            <a:endParaRPr lang="fr-FR" sz="1100" dirty="0" smtClean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100" dirty="0" err="1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Respiratory</a:t>
            </a:r>
            <a:r>
              <a:rPr lang="fr-FR" sz="11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fr-FR" sz="1100" dirty="0" err="1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gated</a:t>
            </a:r>
            <a:r>
              <a:rPr lang="fr-FR" sz="11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TI = 700 ms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3720925" y="2093271"/>
            <a:ext cx="243932" cy="2372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5629231" y="2065088"/>
            <a:ext cx="243932" cy="2372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10920" y="3364238"/>
            <a:ext cx="6420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IR-3D sequence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Post-ablation visualization of all RF lesions at once in 3D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No contrast agent administration (Gadolinium)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Contrast-to-noise ratio (CNR) = 88.8 ± 38.3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808" y="1729680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rPr>
              <a:t>Lesion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035" y="6458629"/>
            <a:ext cx="88299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“Towards MRI-guided cardiac ablation procedures with no contrast agent”</a:t>
            </a:r>
            <a:r>
              <a:rPr lang="fr-FR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,</a:t>
            </a:r>
            <a:r>
              <a:rPr lang="fr-FR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FR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Guttman</a:t>
            </a:r>
            <a:r>
              <a:rPr lang="fr-FR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 M, </a:t>
            </a:r>
            <a:r>
              <a:rPr lang="fr-FR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Susumu</a:t>
            </a:r>
            <a:r>
              <a:rPr lang="fr-FR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 T, </a:t>
            </a:r>
            <a:r>
              <a:rPr lang="fr-FR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Kolandaivelu</a:t>
            </a:r>
            <a:r>
              <a:rPr lang="fr-FR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 A et al., SCMR 2015</a:t>
            </a:r>
            <a:endParaRPr lang="en-US" sz="1100" i="1" dirty="0">
              <a:solidFill>
                <a:schemeClr val="tx1">
                  <a:lumMod val="75000"/>
                  <a:lumOff val="25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RYC-DiapoBlanc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IHU-LIRYC</Template>
  <TotalTime>3454</TotalTime>
  <Words>619</Words>
  <Application>Microsoft Office PowerPoint</Application>
  <PresentationFormat>Affichage à l'écran (4:3)</PresentationFormat>
  <Paragraphs>167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2" baseType="lpstr">
      <vt:lpstr>ＭＳ Ｐゴシック</vt:lpstr>
      <vt:lpstr>AdvPSMEL</vt:lpstr>
      <vt:lpstr>Arial</vt:lpstr>
      <vt:lpstr>Calibri</vt:lpstr>
      <vt:lpstr>Calibri Light</vt:lpstr>
      <vt:lpstr>Open Sans</vt:lpstr>
      <vt:lpstr>Roboto</vt:lpstr>
      <vt:lpstr>Symbol</vt:lpstr>
      <vt:lpstr>Times New Roman</vt:lpstr>
      <vt:lpstr>Wingdings</vt:lpstr>
      <vt:lpstr>LIRYC-DiapoBlanc</vt:lpstr>
      <vt:lpstr>EP instrumentation/devices </vt:lpstr>
      <vt:lpstr>Contact electrophysiology</vt:lpstr>
      <vt:lpstr>Setup for MR-EP</vt:lpstr>
      <vt:lpstr>Inside the MR room</vt:lpstr>
      <vt:lpstr>Safety and artifacts</vt:lpstr>
      <vt:lpstr>Improving EP during MRI scanning</vt:lpstr>
      <vt:lpstr>MRI : 3D catheter navigation</vt:lpstr>
      <vt:lpstr>MR-Thermometry</vt:lpstr>
      <vt:lpstr>Post-ablation lesion assessment</vt:lpstr>
      <vt:lpstr>conclusion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Vialle</dc:creator>
  <cp:lastModifiedBy>Bruno Quesson</cp:lastModifiedBy>
  <cp:revision>187</cp:revision>
  <cp:lastPrinted>2014-09-18T07:00:45Z</cp:lastPrinted>
  <dcterms:created xsi:type="dcterms:W3CDTF">2014-10-10T06:16:27Z</dcterms:created>
  <dcterms:modified xsi:type="dcterms:W3CDTF">2017-02-09T17:03:45Z</dcterms:modified>
</cp:coreProperties>
</file>