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if" ContentType="image/tif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6" r:id="rId2"/>
    <p:sldId id="287" r:id="rId3"/>
    <p:sldId id="292" r:id="rId4"/>
    <p:sldId id="310" r:id="rId5"/>
    <p:sldId id="311" r:id="rId6"/>
    <p:sldId id="312" r:id="rId7"/>
    <p:sldId id="313" r:id="rId8"/>
    <p:sldId id="314" r:id="rId9"/>
    <p:sldId id="315" r:id="rId10"/>
    <p:sldId id="316" r:id="rId11"/>
    <p:sldId id="317" r:id="rId12"/>
    <p:sldId id="318" r:id="rId13"/>
    <p:sldId id="308" r:id="rId14"/>
    <p:sldId id="306" r:id="rId15"/>
    <p:sldId id="323" r:id="rId16"/>
    <p:sldId id="324" r:id="rId17"/>
    <p:sldId id="307" r:id="rId18"/>
    <p:sldId id="298" r:id="rId19"/>
    <p:sldId id="299" r:id="rId20"/>
    <p:sldId id="300" r:id="rId21"/>
    <p:sldId id="305" r:id="rId22"/>
    <p:sldId id="326" r:id="rId23"/>
    <p:sldId id="327" r:id="rId24"/>
    <p:sldId id="320" r:id="rId25"/>
    <p:sldId id="321" r:id="rId26"/>
    <p:sldId id="296" r:id="rId27"/>
    <p:sldId id="297" r:id="rId28"/>
    <p:sldId id="319" r:id="rId29"/>
    <p:sldId id="325"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bio  Settecas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43" autoAdjust="0"/>
  </p:normalViewPr>
  <p:slideViewPr>
    <p:cSldViewPr>
      <p:cViewPr varScale="1">
        <p:scale>
          <a:sx n="101" d="100"/>
          <a:sy n="101" d="100"/>
        </p:scale>
        <p:origin x="-1488"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283F1-880E-4EEE-91DD-DC6AC3F6A26D}" type="datetimeFigureOut">
              <a:rPr lang="en-US" smtClean="0"/>
              <a:t>1/25/17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A7AED-6CA1-4356-82C4-62AF52D4F110}" type="slidenum">
              <a:rPr lang="en-US" smtClean="0"/>
              <a:t>‹#›</a:t>
            </a:fld>
            <a:endParaRPr lang="en-US"/>
          </a:p>
        </p:txBody>
      </p:sp>
    </p:spTree>
    <p:extLst>
      <p:ext uri="{BB962C8B-B14F-4D97-AF65-F5344CB8AC3E}">
        <p14:creationId xmlns:p14="http://schemas.microsoft.com/office/powerpoint/2010/main" val="418764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other hand open bore scanners lack field strength and </a:t>
            </a:r>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4</a:t>
            </a:fld>
            <a:endParaRPr lang="en-US"/>
          </a:p>
        </p:txBody>
      </p:sp>
    </p:spTree>
    <p:extLst>
      <p:ext uri="{BB962C8B-B14F-4D97-AF65-F5344CB8AC3E}">
        <p14:creationId xmlns:p14="http://schemas.microsoft.com/office/powerpoint/2010/main" val="3775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Deflection of MARC catheter tip when placed in a magnetic field (Bo) and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magnetic moments (M) are generated by supplying power to the solenoid located at the distal end of the catheter.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2807168-A636-5341-88B6-8AE26A5F68E1}" type="slidenum">
              <a:rPr lang="en-US" smtClean="0"/>
              <a:t>14</a:t>
            </a:fld>
            <a:endParaRPr lang="en-US"/>
          </a:p>
        </p:txBody>
      </p:sp>
    </p:spTree>
    <p:extLst>
      <p:ext uri="{BB962C8B-B14F-4D97-AF65-F5344CB8AC3E}">
        <p14:creationId xmlns:p14="http://schemas.microsoft.com/office/powerpoint/2010/main" val="97864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MARC catheter device was constructed using an intramural copper braided catheter (Penumbra, </a:t>
            </a:r>
            <a:r>
              <a:rPr lang="en-US" sz="1200" b="0" i="0" u="none" strike="noStrike" kern="1200" baseline="0" dirty="0" err="1" smtClean="0">
                <a:solidFill>
                  <a:schemeClr val="tx1"/>
                </a:solidFill>
                <a:latin typeface="+mn-lt"/>
                <a:ea typeface="+mn-ea"/>
                <a:cs typeface="+mn-cs"/>
              </a:rPr>
              <a:t>Inc</a:t>
            </a:r>
            <a:r>
              <a:rPr lang="en-US" sz="1200" b="0" i="0" u="none" strike="noStrike" kern="1200" baseline="0" dirty="0" smtClean="0">
                <a:solidFill>
                  <a:schemeClr val="tx1"/>
                </a:solidFill>
                <a:latin typeface="+mn-lt"/>
                <a:ea typeface="+mn-ea"/>
                <a:cs typeface="+mn-cs"/>
              </a:rPr>
              <a:t>, Alameda, CA) connected to a laser-lithographed saddle coil (UCSF, San Francisco, CA) at the distal tip.</a:t>
            </a:r>
          </a:p>
          <a:p>
            <a:endParaRPr lang="en-US" dirty="0"/>
          </a:p>
        </p:txBody>
      </p:sp>
      <p:sp>
        <p:nvSpPr>
          <p:cNvPr id="4" name="Slide Number Placeholder 3"/>
          <p:cNvSpPr>
            <a:spLocks noGrp="1"/>
          </p:cNvSpPr>
          <p:nvPr>
            <p:ph type="sldNum" sz="quarter" idx="10"/>
          </p:nvPr>
        </p:nvSpPr>
        <p:spPr/>
        <p:txBody>
          <a:bodyPr/>
          <a:lstStyle/>
          <a:p>
            <a:fld id="{C2807168-A636-5341-88B6-8AE26A5F68E1}" type="slidenum">
              <a:rPr lang="en-US" smtClean="0"/>
              <a:t>15</a:t>
            </a:fld>
            <a:endParaRPr lang="en-US"/>
          </a:p>
        </p:txBody>
      </p:sp>
    </p:spTree>
    <p:extLst>
      <p:ext uri="{BB962C8B-B14F-4D97-AF65-F5344CB8AC3E}">
        <p14:creationId xmlns:p14="http://schemas.microsoft.com/office/powerpoint/2010/main" val="239783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Figure . A. Noncontrast axial CT head demonstrating a hypersense right middle cerebral artery (MCA). An old infarct is seen in the left posterior temporal-occipital lobes. B. Axial CT angiogram MIP reconstruction demonstrating abrupt cut-off of the right M1 segment MCA, compatible with thrombotic occlusion. C. CT perfusion mean transit time (MTT) image at the level of the lateral ventricles demonstrating elevated MTT in the entire right MCA territory (blue areas). D. CT perfusion cerebral blood flow (CBF) image at the level of the lateral ventricles demonstrating decreased CBF in the right MCA territory. E. CT perfusion cerebral blood volume(CBV) image at the level of the lateral ventricles demonstrating a small area of decreased CBV in the right lateral precentral and postcentral gyri (areas lacking green and red). This pattern is consistent with a perfusion mismatch between the ischemic penumbra (MTT and CBF images) and the infarct core (CBV image).</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fld id="{D26D206B-855D-0744-A7F1-E210012AF353}" type="slidenum">
              <a:rPr lang="en-US"/>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Figure. A. Cerebral angiogram, right common carotid artery injection, AP projection demonstrating occlusion of the right middle cerebral artery (compare with C). Distal anterior cerebral artery to middle cerebral artery territory collaterals are also noted. B. Fluoroscopic image, RAO-Towne’s projection, demonstrating a atent-treiver device deployed through the thrombus within the right middle cerebral artery. C. Post-thrombus retrieval angiogram, right common carotid artery injection, AP projection demonstrating patency of the M1 segment middle cerebral artery and restoration of flow to the entire right MCA territory. D. Axial diffusion weighted MRI at the level of the lateral ventricles obtained 24 hours after thrombectomy demonstrates acute infarct with the body of the caudate and adjacent corona radiata, and a few scattered punctate infarcts within the right frontal cortex. The area at risk of infarction on CT perfusion, ie, the remainder of right MCA territory, has been prevented from infarcting.</a:t>
            </a: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fld id="{8654833E-BEB2-D44F-9FD6-5F806392E888}" type="slidenum">
              <a:rPr lang="en-US"/>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26</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
A 20‐year‐old woman with blue rubber bleb nevus syndrome. </a:t>
            </a:r>
            <a:r>
              <a:rPr b="1"/>
              <a:t>a</a:t>
            </a:r>
            <a:r>
              <a:rPr/>
              <a:t>: Pretreatment axial T2 TSE SPAIR with fat saturation demonstrating septated VM (arrow) within the right psoas muscle. </a:t>
            </a:r>
            <a:r>
              <a:rPr b="1"/>
              <a:t>b</a:t>
            </a:r>
            <a:r>
              <a:rPr/>
              <a:t>: Needle targeting VM (arrow) with sagittal RT TrueFISP. </a:t>
            </a:r>
            <a:r>
              <a:rPr b="1"/>
              <a:t>c</a:t>
            </a:r>
            <a:r>
              <a:rPr/>
              <a:t>: Flow assessment within the lesion (arrow) with axial subtracted FLASH. </a:t>
            </a:r>
            <a:r>
              <a:rPr b="1"/>
              <a:t>d</a:t>
            </a:r>
            <a:r>
              <a:rPr/>
              <a:t>: Anterior–posterior planar projection during administration of sclerosant (100% ETOH, arrow) using fluoroscopy. A 19‐cm loop coil used for MR‐guided needle placement can be seen. </a:t>
            </a:r>
            <a:r>
              <a:rPr b="1"/>
              <a:t>e</a:t>
            </a:r>
            <a:r>
              <a:rPr/>
              <a:t>: Axial T1 VIBE of VM (arrow) 10 min after treatment showing thrombus within the lesion. </a:t>
            </a:r>
            <a:r>
              <a:rPr b="1"/>
              <a:t>f</a:t>
            </a:r>
            <a:r>
              <a:rPr/>
              <a:t>: Axial T2 TSE with fat saturation of healed VM site (arrow) 6 weeks posttreatment.</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Intraprocedural</a:t>
            </a:r>
            <a:r>
              <a:rPr lang="en-US" dirty="0" smtClean="0"/>
              <a:t> cone-beam CT and MR image fusion showing partial distribution of </a:t>
            </a:r>
            <a:r>
              <a:rPr lang="en-US" dirty="0" err="1" smtClean="0"/>
              <a:t>sclerosant</a:t>
            </a:r>
            <a:r>
              <a:rPr lang="en-US" dirty="0" smtClean="0"/>
              <a:t> within the malformation during staged </a:t>
            </a:r>
            <a:r>
              <a:rPr lang="en-US" dirty="0" err="1" smtClean="0"/>
              <a:t>sclerotherapy</a:t>
            </a:r>
            <a:r>
              <a:rPr lang="en-US" dirty="0" smtClean="0"/>
              <a:t>. </a:t>
            </a:r>
            <a:r>
              <a:rPr lang="en-US" b="1" dirty="0" smtClean="0"/>
              <a:t>(a–c)</a:t>
            </a:r>
            <a:r>
              <a:rPr lang="en-US" dirty="0" smtClean="0"/>
              <a:t> First </a:t>
            </a:r>
            <a:r>
              <a:rPr lang="en-US" dirty="0" err="1" smtClean="0"/>
              <a:t>sclerotherapy</a:t>
            </a:r>
            <a:r>
              <a:rPr lang="en-US" dirty="0" smtClean="0"/>
              <a:t> session. Coronal T2-weighted MR imaging </a:t>
            </a:r>
            <a:r>
              <a:rPr lang="en-US" b="1" dirty="0" smtClean="0"/>
              <a:t>(a)</a:t>
            </a:r>
            <a:r>
              <a:rPr lang="en-US" dirty="0" smtClean="0"/>
              <a:t>, </a:t>
            </a:r>
            <a:r>
              <a:rPr lang="en-US" dirty="0" err="1" smtClean="0"/>
              <a:t>intraprocedural</a:t>
            </a:r>
            <a:r>
              <a:rPr lang="en-US" dirty="0" smtClean="0"/>
              <a:t> cone-beam CT </a:t>
            </a:r>
            <a:r>
              <a:rPr lang="en-US" b="1" dirty="0" smtClean="0"/>
              <a:t>(b)</a:t>
            </a:r>
            <a:r>
              <a:rPr lang="en-US" dirty="0" smtClean="0"/>
              <a:t>, and cone-beam CT–MR fusion </a:t>
            </a:r>
            <a:r>
              <a:rPr lang="en-US" b="1" dirty="0" smtClean="0"/>
              <a:t>(c)</a:t>
            </a:r>
            <a:r>
              <a:rPr lang="en-US" dirty="0" smtClean="0"/>
              <a:t> images demonstrate distribution of </a:t>
            </a:r>
            <a:r>
              <a:rPr lang="en-US" dirty="0" err="1" smtClean="0"/>
              <a:t>bleomycin</a:t>
            </a:r>
            <a:r>
              <a:rPr lang="en-US" dirty="0" smtClean="0"/>
              <a:t> within the entire malformation (asterisk) except for a </a:t>
            </a:r>
            <a:r>
              <a:rPr lang="en-US" dirty="0" err="1" smtClean="0"/>
              <a:t>microcyst</a:t>
            </a:r>
            <a:r>
              <a:rPr lang="en-US" dirty="0" smtClean="0"/>
              <a:t> (arrowhead) located in the </a:t>
            </a:r>
            <a:r>
              <a:rPr lang="en-US" dirty="0" err="1" smtClean="0"/>
              <a:t>superolateral</a:t>
            </a:r>
            <a:r>
              <a:rPr lang="en-US" dirty="0" smtClean="0"/>
              <a:t> part of the </a:t>
            </a:r>
            <a:r>
              <a:rPr lang="en-US" dirty="0" err="1" smtClean="0"/>
              <a:t>intraconal</a:t>
            </a:r>
            <a:r>
              <a:rPr lang="en-US" dirty="0" smtClean="0"/>
              <a:t> space. </a:t>
            </a:r>
            <a:r>
              <a:rPr lang="en-US" b="1" dirty="0" smtClean="0"/>
              <a:t>(d–e)</a:t>
            </a:r>
            <a:r>
              <a:rPr lang="en-US" dirty="0" smtClean="0"/>
              <a:t> Second </a:t>
            </a:r>
            <a:r>
              <a:rPr lang="en-US" dirty="0" err="1" smtClean="0"/>
              <a:t>sclerotherapy</a:t>
            </a:r>
            <a:r>
              <a:rPr lang="en-US" dirty="0" smtClean="0"/>
              <a:t> session. Axial T2-weighted MR imaging </a:t>
            </a:r>
            <a:r>
              <a:rPr lang="en-US" b="1" dirty="0" smtClean="0"/>
              <a:t>(d)</a:t>
            </a:r>
            <a:r>
              <a:rPr lang="en-US" dirty="0" smtClean="0"/>
              <a:t>, </a:t>
            </a:r>
            <a:r>
              <a:rPr lang="en-US" dirty="0" err="1" smtClean="0"/>
              <a:t>intraprocedural</a:t>
            </a:r>
            <a:r>
              <a:rPr lang="en-US" dirty="0" smtClean="0"/>
              <a:t> cone-beam CT </a:t>
            </a:r>
            <a:r>
              <a:rPr lang="en-US" b="1" dirty="0" smtClean="0"/>
              <a:t>(e)</a:t>
            </a:r>
            <a:r>
              <a:rPr lang="en-US" dirty="0" smtClean="0"/>
              <a:t>, and cone-beam CT–MR fusion </a:t>
            </a:r>
            <a:r>
              <a:rPr lang="en-US" b="1" dirty="0" smtClean="0"/>
              <a:t>(f)</a:t>
            </a:r>
            <a:r>
              <a:rPr lang="en-US" dirty="0" smtClean="0"/>
              <a:t> images demonstrate </a:t>
            </a:r>
            <a:r>
              <a:rPr lang="en-US" dirty="0" err="1" smtClean="0"/>
              <a:t>bleomycin</a:t>
            </a:r>
            <a:r>
              <a:rPr lang="en-US" dirty="0" smtClean="0"/>
              <a:t> within the previously untreated </a:t>
            </a:r>
            <a:r>
              <a:rPr lang="en-US" dirty="0" err="1" smtClean="0"/>
              <a:t>intraconal</a:t>
            </a:r>
            <a:r>
              <a:rPr lang="en-US" dirty="0" smtClean="0"/>
              <a:t> cyst (arrowhead).</a:t>
            </a:r>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27</a:t>
            </a:fld>
            <a:endParaRPr lang="en-US"/>
          </a:p>
        </p:txBody>
      </p:sp>
    </p:spTree>
    <p:extLst>
      <p:ext uri="{BB962C8B-B14F-4D97-AF65-F5344CB8AC3E}">
        <p14:creationId xmlns:p14="http://schemas.microsoft.com/office/powerpoint/2010/main" val="8613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0771BC-F0C2-9346-9D5B-E6FF4D930EC3}" type="slidenum">
              <a:rPr lang="en-US" sz="1200"/>
              <a:pPr eaLnBrk="1" hangingPunct="1"/>
              <a:t>28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Helvetica" pitchFamily="-110" charset="0"/>
              </a:rPr>
              <a:t>This project was supported by National Institute of Biomedical Imaging and Bioengineering (NIBIB), National Institutes of Health, through S. </a:t>
            </a:r>
            <a:r>
              <a:rPr lang="en-US" sz="1200" dirty="0" err="1" smtClean="0">
                <a:solidFill>
                  <a:schemeClr val="tx1"/>
                </a:solidFill>
                <a:latin typeface="Helvetica" pitchFamily="-110" charset="0"/>
              </a:rPr>
              <a:t>Hetts</a:t>
            </a:r>
            <a:r>
              <a:rPr lang="en-US" sz="1200" dirty="0" smtClean="0">
                <a:solidFill>
                  <a:schemeClr val="tx1"/>
                </a:solidFill>
                <a:latin typeface="Helvetica" pitchFamily="-110" charset="0"/>
              </a:rPr>
              <a:t> Grant Number 1R01EB012031, and National Institute of Minority Health and Health Disparities (NIMHD), through Grant Number R25MD006832. Its contents are solely the responsibility of the authors and do not necessarily represent the official policies of the NIH or DHHS. </a:t>
            </a:r>
            <a:endParaRPr lang="en-US" sz="1200" u="sng" dirty="0" smtClean="0">
              <a:solidFill>
                <a:schemeClr val="tx1"/>
              </a:solidFill>
              <a:latin typeface="Helvetica" pitchFamily="-110" charset="0"/>
            </a:endParaRPr>
          </a:p>
          <a:p>
            <a:endParaRPr lang="en-US" dirty="0"/>
          </a:p>
        </p:txBody>
      </p:sp>
      <p:sp>
        <p:nvSpPr>
          <p:cNvPr id="4" name="Slide Number Placeholder 3"/>
          <p:cNvSpPr>
            <a:spLocks noGrp="1"/>
          </p:cNvSpPr>
          <p:nvPr>
            <p:ph type="sldNum" sz="quarter" idx="10"/>
          </p:nvPr>
        </p:nvSpPr>
        <p:spPr/>
        <p:txBody>
          <a:bodyPr/>
          <a:lstStyle/>
          <a:p>
            <a:fld id="{C2807168-A636-5341-88B6-8AE26A5F68E1}" type="slidenum">
              <a:rPr lang="en-US" smtClean="0"/>
              <a:t>29</a:t>
            </a:fld>
            <a:endParaRPr lang="en-US"/>
          </a:p>
        </p:txBody>
      </p:sp>
    </p:spTree>
    <p:extLst>
      <p:ext uri="{BB962C8B-B14F-4D97-AF65-F5344CB8AC3E}">
        <p14:creationId xmlns:p14="http://schemas.microsoft.com/office/powerpoint/2010/main" val="394941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other hand open bore scanners lack field strength and </a:t>
            </a:r>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5</a:t>
            </a:fld>
            <a:endParaRPr lang="en-US"/>
          </a:p>
        </p:txBody>
      </p:sp>
    </p:spTree>
    <p:extLst>
      <p:ext uri="{BB962C8B-B14F-4D97-AF65-F5344CB8AC3E}">
        <p14:creationId xmlns:p14="http://schemas.microsoft.com/office/powerpoint/2010/main" val="3775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6</a:t>
            </a:fld>
            <a:endParaRPr lang="en-US"/>
          </a:p>
        </p:txBody>
      </p:sp>
    </p:spTree>
    <p:extLst>
      <p:ext uri="{BB962C8B-B14F-4D97-AF65-F5344CB8AC3E}">
        <p14:creationId xmlns:p14="http://schemas.microsoft.com/office/powerpoint/2010/main" val="390954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SSFP sequences have become the preferred sequences - excellent bright blood contrast and visualization of devices employing passive tracking due to the high temporal resolution </a:t>
            </a:r>
          </a:p>
          <a:p>
            <a:r>
              <a:rPr lang="en-US" sz="1200" kern="1200" dirty="0" smtClean="0">
                <a:solidFill>
                  <a:schemeClr val="tx1"/>
                </a:solidFill>
                <a:effectLst/>
                <a:latin typeface="+mn-lt"/>
                <a:ea typeface="+mn-ea"/>
                <a:cs typeface="+mn-cs"/>
              </a:rPr>
              <a:t>(short TR), high SNR, and greater sensitivity to magnetic field </a:t>
            </a:r>
            <a:r>
              <a:rPr lang="en-US" sz="1200" kern="1200" dirty="0" err="1" smtClean="0">
                <a:solidFill>
                  <a:schemeClr val="tx1"/>
                </a:solidFill>
                <a:effectLst/>
                <a:latin typeface="+mn-lt"/>
                <a:ea typeface="+mn-ea"/>
                <a:cs typeface="+mn-cs"/>
              </a:rPr>
              <a:t>inhomogeneities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7</a:t>
            </a:fld>
            <a:endParaRPr lang="en-US"/>
          </a:p>
        </p:txBody>
      </p:sp>
    </p:spTree>
    <p:extLst>
      <p:ext uri="{BB962C8B-B14F-4D97-AF65-F5344CB8AC3E}">
        <p14:creationId xmlns:p14="http://schemas.microsoft.com/office/powerpoint/2010/main" val="537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SSFP sequences have become the preferred sequences - excellent bright blood contrast and visualization of devices employing passive tracking due to the high temporal resolution </a:t>
            </a:r>
          </a:p>
          <a:p>
            <a:r>
              <a:rPr lang="en-US" sz="1200" kern="1200" dirty="0" smtClean="0">
                <a:solidFill>
                  <a:schemeClr val="tx1"/>
                </a:solidFill>
                <a:effectLst/>
                <a:latin typeface="+mn-lt"/>
                <a:ea typeface="+mn-ea"/>
                <a:cs typeface="+mn-cs"/>
              </a:rPr>
              <a:t>(short TR), high SNR, and greater sensitivity to magnetic field </a:t>
            </a:r>
            <a:r>
              <a:rPr lang="en-US" sz="1200" kern="1200" dirty="0" err="1" smtClean="0">
                <a:solidFill>
                  <a:schemeClr val="tx1"/>
                </a:solidFill>
                <a:effectLst/>
                <a:latin typeface="+mn-lt"/>
                <a:ea typeface="+mn-ea"/>
                <a:cs typeface="+mn-cs"/>
              </a:rPr>
              <a:t>inhomogeneities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8</a:t>
            </a:fld>
            <a:endParaRPr lang="en-US"/>
          </a:p>
        </p:txBody>
      </p:sp>
    </p:spTree>
    <p:extLst>
      <p:ext uri="{BB962C8B-B14F-4D97-AF65-F5344CB8AC3E}">
        <p14:creationId xmlns:p14="http://schemas.microsoft.com/office/powerpoint/2010/main" val="5370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images are shown on the top row and the </a:t>
            </a:r>
            <a:r>
              <a:rPr lang="en-US" dirty="0" err="1" smtClean="0"/>
              <a:t>roadmapping</a:t>
            </a:r>
            <a:r>
              <a:rPr lang="en-US" dirty="0" smtClean="0"/>
              <a:t> mode on the bottom row. An IA injection of </a:t>
            </a:r>
            <a:r>
              <a:rPr lang="en-US" dirty="0" err="1" smtClean="0"/>
              <a:t>Gd</a:t>
            </a:r>
            <a:r>
              <a:rPr lang="en-US" dirty="0" smtClean="0"/>
              <a:t> (2% of IV dose) is used to highlight arterial anatomy (A) and establish the roadmap (E). The MARC catheter is then activated, producing a substantial signal void on the source images (arrows in B-D) and a signal enhancement pattern on the roadmap images that is superimposed on the arterial anatomy (arrows in F-H). The roadmap images can be used to track the device without losing visibility of the local arterial anatomy (using GRE with 40% keyhole </a:t>
            </a:r>
            <a:r>
              <a:rPr lang="en-US" dirty="0" err="1" smtClean="0"/>
              <a:t>kspace</a:t>
            </a:r>
            <a:r>
              <a:rPr lang="en-US" dirty="0" smtClean="0"/>
              <a:t> sampling = 2</a:t>
            </a:r>
            <a:r>
              <a:rPr lang="en-US" baseline="0" dirty="0" smtClean="0"/>
              <a:t> </a:t>
            </a:r>
            <a:r>
              <a:rPr lang="en-US" dirty="0" smtClean="0"/>
              <a:t>fps). Analogous</a:t>
            </a:r>
            <a:r>
              <a:rPr lang="en-US" baseline="0" dirty="0" smtClean="0"/>
              <a:t> to DSA </a:t>
            </a:r>
            <a:r>
              <a:rPr lang="en-US" baseline="0" dirty="0" err="1" smtClean="0"/>
              <a:t>roadmapping</a:t>
            </a:r>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9</a:t>
            </a:fld>
            <a:endParaRPr lang="en-US"/>
          </a:p>
        </p:txBody>
      </p:sp>
    </p:spTree>
    <p:extLst>
      <p:ext uri="{BB962C8B-B14F-4D97-AF65-F5344CB8AC3E}">
        <p14:creationId xmlns:p14="http://schemas.microsoft.com/office/powerpoint/2010/main" val="37753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other hand open bore scanners lack field strength and </a:t>
            </a:r>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10</a:t>
            </a:fld>
            <a:endParaRPr lang="en-US"/>
          </a:p>
        </p:txBody>
      </p:sp>
    </p:spTree>
    <p:extLst>
      <p:ext uri="{BB962C8B-B14F-4D97-AF65-F5344CB8AC3E}">
        <p14:creationId xmlns:p14="http://schemas.microsoft.com/office/powerpoint/2010/main" val="3775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passively tracked catheter fell out of plane, was usually achieved within 1-3 attempts. In some cases, however, it took up to 15 attempts, with up to </a:t>
            </a:r>
          </a:p>
          <a:p>
            <a:r>
              <a:rPr lang="en-US" sz="1200" kern="1200" dirty="0" smtClean="0">
                <a:solidFill>
                  <a:schemeClr val="tx1"/>
                </a:solidFill>
                <a:effectLst/>
                <a:latin typeface="+mn-lt"/>
                <a:ea typeface="+mn-ea"/>
                <a:cs typeface="+mn-cs"/>
              </a:rPr>
              <a:t>40 seconds until the catheter tip was relocated!!!!!!</a:t>
            </a:r>
          </a:p>
          <a:p>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12</a:t>
            </a:fld>
            <a:endParaRPr lang="en-US"/>
          </a:p>
        </p:txBody>
      </p:sp>
    </p:spTree>
    <p:extLst>
      <p:ext uri="{BB962C8B-B14F-4D97-AF65-F5344CB8AC3E}">
        <p14:creationId xmlns:p14="http://schemas.microsoft.com/office/powerpoint/2010/main" val="84243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a dearth of MR</a:t>
            </a:r>
            <a:r>
              <a:rPr lang="en-US" baseline="0" dirty="0" smtClean="0"/>
              <a:t> compatible endovascular devices, the feasibility of commonly performed endovascular procedures has been demonstrated in animal studies</a:t>
            </a:r>
            <a:endParaRPr lang="en-US" dirty="0"/>
          </a:p>
        </p:txBody>
      </p:sp>
      <p:sp>
        <p:nvSpPr>
          <p:cNvPr id="4" name="Slide Number Placeholder 3"/>
          <p:cNvSpPr>
            <a:spLocks noGrp="1"/>
          </p:cNvSpPr>
          <p:nvPr>
            <p:ph type="sldNum" sz="quarter" idx="10"/>
          </p:nvPr>
        </p:nvSpPr>
        <p:spPr/>
        <p:txBody>
          <a:bodyPr/>
          <a:lstStyle/>
          <a:p>
            <a:fld id="{6E1A7AED-6CA1-4356-82C4-62AF52D4F110}" type="slidenum">
              <a:rPr lang="en-US" smtClean="0"/>
              <a:t>13</a:t>
            </a:fld>
            <a:endParaRPr lang="en-US"/>
          </a:p>
        </p:txBody>
      </p:sp>
    </p:spTree>
    <p:extLst>
      <p:ext uri="{BB962C8B-B14F-4D97-AF65-F5344CB8AC3E}">
        <p14:creationId xmlns:p14="http://schemas.microsoft.com/office/powerpoint/2010/main" val="3775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AE966-7D79-4CA9-BFCF-33BA6BB525E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19113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AE966-7D79-4CA9-BFCF-33BA6BB525E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2151662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AE966-7D79-4CA9-BFCF-33BA6BB525E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2084744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4322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AE966-7D79-4CA9-BFCF-33BA6BB525E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149491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AE966-7D79-4CA9-BFCF-33BA6BB525E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47149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AE966-7D79-4CA9-BFCF-33BA6BB525E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352566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AE966-7D79-4CA9-BFCF-33BA6BB525E7}" type="datetimeFigureOut">
              <a:rPr lang="en-US" smtClean="0"/>
              <a:t>1/25/17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149967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AE966-7D79-4CA9-BFCF-33BA6BB525E7}" type="datetimeFigureOut">
              <a:rPr lang="en-US" smtClean="0"/>
              <a:t>1/25/17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120620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AE966-7D79-4CA9-BFCF-33BA6BB525E7}" type="datetimeFigureOut">
              <a:rPr lang="en-US" smtClean="0"/>
              <a:t>1/25/17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271688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AE966-7D79-4CA9-BFCF-33BA6BB525E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267533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AE966-7D79-4CA9-BFCF-33BA6BB525E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25D74-AD04-42BF-8D0F-D0C100A9CCC4}" type="slidenum">
              <a:rPr lang="en-US" smtClean="0"/>
              <a:t>‹#›</a:t>
            </a:fld>
            <a:endParaRPr lang="en-US"/>
          </a:p>
        </p:txBody>
      </p:sp>
    </p:spTree>
    <p:extLst>
      <p:ext uri="{BB962C8B-B14F-4D97-AF65-F5344CB8AC3E}">
        <p14:creationId xmlns:p14="http://schemas.microsoft.com/office/powerpoint/2010/main" val="8946362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AE966-7D79-4CA9-BFCF-33BA6BB525E7}" type="datetimeFigureOut">
              <a:rPr lang="en-US" smtClean="0"/>
              <a:t>1/25/17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25D74-AD04-42BF-8D0F-D0C100A9CCC4}" type="slidenum">
              <a:rPr lang="en-US" smtClean="0"/>
              <a:t>‹#›</a:t>
            </a:fld>
            <a:endParaRPr lang="en-US"/>
          </a:p>
        </p:txBody>
      </p:sp>
    </p:spTree>
    <p:extLst>
      <p:ext uri="{BB962C8B-B14F-4D97-AF65-F5344CB8AC3E}">
        <p14:creationId xmlns:p14="http://schemas.microsoft.com/office/powerpoint/2010/main" val="428038257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file:///C:\Users\Curtis\Documents\Downloads\Image_27"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2.mov"/><Relationship Id="rId2" Type="http://schemas.openxmlformats.org/officeDocument/2006/relationships/video" Target="../media/media2.mov"/></Relationships>
</file>

<file path=ppt/slides/_rels/slide19.xml.rels><?xml version="1.0" encoding="UTF-8" standalone="yes"?>
<Relationships xmlns="http://schemas.openxmlformats.org/package/2006/relationships"><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7.tif"/><Relationship Id="rId1" Type="http://schemas.openxmlformats.org/officeDocument/2006/relationships/slideLayout" Target="../slideLayouts/slideLayout1.xml"/><Relationship Id="rId2" Type="http://schemas.openxmlformats.org/officeDocument/2006/relationships/image" Target="../media/image14.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1.tif"/><Relationship Id="rId1" Type="http://schemas.openxmlformats.org/officeDocument/2006/relationships/slideLayout" Target="../slideLayouts/slideLayout2.xml"/><Relationship Id="rId2" Type="http://schemas.openxmlformats.org/officeDocument/2006/relationships/image" Target="../media/image18.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hyperlink" Target="http://onlinelibrary.wiley.com/doi/10.1002/jmri.25502/full%23jmri25502-fig-0003" TargetMode="External"/><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8153400" cy="1066800"/>
          </a:xfrm>
        </p:spPr>
        <p:txBody>
          <a:bodyPr>
            <a:normAutofit fontScale="90000"/>
          </a:bodyPr>
          <a:lstStyle/>
          <a:p>
            <a:pPr>
              <a:spcBef>
                <a:spcPts val="0"/>
              </a:spcBef>
            </a:pPr>
            <a:r>
              <a:rPr lang="en-US" dirty="0" smtClean="0">
                <a:solidFill>
                  <a:srgbClr val="FFFF00"/>
                </a:solidFill>
              </a:rPr>
              <a:t>MR-Guided Endovascular </a:t>
            </a:r>
            <a:r>
              <a:rPr lang="en-US" dirty="0" smtClean="0">
                <a:solidFill>
                  <a:srgbClr val="FFFF00"/>
                </a:solidFill>
              </a:rPr>
              <a:t>Therapy</a:t>
            </a:r>
            <a:r>
              <a:rPr lang="en-US" sz="4000" dirty="0" smtClean="0">
                <a:solidFill>
                  <a:srgbClr val="FFFF00"/>
                </a:solidFill>
              </a:rPr>
              <a:t/>
            </a:r>
            <a:br>
              <a:rPr lang="en-US" sz="4000" dirty="0" smtClean="0">
                <a:solidFill>
                  <a:srgbClr val="FFFF00"/>
                </a:solidFill>
              </a:rPr>
            </a:br>
            <a:endParaRPr lang="en-US" sz="4000" i="1" dirty="0">
              <a:solidFill>
                <a:srgbClr val="FFFF00"/>
              </a:solidFill>
            </a:endParaRPr>
          </a:p>
        </p:txBody>
      </p:sp>
      <p:sp>
        <p:nvSpPr>
          <p:cNvPr id="4" name="TextBox 3"/>
          <p:cNvSpPr txBox="1"/>
          <p:nvPr/>
        </p:nvSpPr>
        <p:spPr>
          <a:xfrm>
            <a:off x="533400" y="2362200"/>
            <a:ext cx="8001000" cy="5088573"/>
          </a:xfrm>
          <a:prstGeom prst="rect">
            <a:avLst/>
          </a:prstGeom>
          <a:noFill/>
        </p:spPr>
        <p:txBody>
          <a:bodyPr wrap="square" rtlCol="0">
            <a:spAutoFit/>
          </a:bodyPr>
          <a:lstStyle/>
          <a:p>
            <a:pPr algn="ctr"/>
            <a:r>
              <a:rPr lang="en-US" sz="2800" b="1" dirty="0"/>
              <a:t>Fabio </a:t>
            </a:r>
            <a:r>
              <a:rPr lang="en-US" sz="2800" b="1" dirty="0" smtClean="0"/>
              <a:t>Settecase, M.D., M.Sc., F.R.C.P.C.</a:t>
            </a:r>
          </a:p>
          <a:p>
            <a:pPr algn="ctr"/>
            <a:r>
              <a:rPr lang="en-US" sz="2000" i="1" dirty="0"/>
              <a:t>Assistant Clinical Professor</a:t>
            </a:r>
          </a:p>
          <a:p>
            <a:pPr algn="ctr"/>
            <a:r>
              <a:rPr lang="en-US" sz="2000" i="1" dirty="0"/>
              <a:t>Department of Radiology and Biomedical Imaging</a:t>
            </a:r>
          </a:p>
          <a:p>
            <a:pPr algn="ctr"/>
            <a:r>
              <a:rPr lang="en-US" sz="2000" i="1" dirty="0"/>
              <a:t>University of California San Francisco</a:t>
            </a:r>
          </a:p>
          <a:p>
            <a:pPr algn="ctr"/>
            <a:r>
              <a:rPr lang="en-US" sz="2000" i="1" dirty="0"/>
              <a:t>San Francisco, CA</a:t>
            </a:r>
          </a:p>
          <a:p>
            <a:pPr algn="ctr"/>
            <a:endParaRPr lang="en-US" sz="2000" i="1" baseline="30000" dirty="0"/>
          </a:p>
          <a:p>
            <a:pPr algn="ctr"/>
            <a:endParaRPr lang="en-US" sz="2000" i="1" baseline="30000" dirty="0"/>
          </a:p>
          <a:p>
            <a:pPr algn="ctr"/>
            <a:r>
              <a:rPr lang="en-US" sz="2000" i="1" dirty="0" err="1" smtClean="0"/>
              <a:t>NeuroEndovascular</a:t>
            </a:r>
            <a:r>
              <a:rPr lang="en-US" sz="2000" i="1" dirty="0" smtClean="0"/>
              <a:t> Surgery Program </a:t>
            </a:r>
          </a:p>
          <a:p>
            <a:pPr algn="ctr"/>
            <a:r>
              <a:rPr lang="en-US" sz="2000" i="1" dirty="0" smtClean="0"/>
              <a:t>Hoag Neurosciences Institute</a:t>
            </a:r>
          </a:p>
          <a:p>
            <a:pPr algn="ctr"/>
            <a:r>
              <a:rPr lang="en-US" sz="2000" i="1" dirty="0" smtClean="0"/>
              <a:t>Hoag Memorial Hospital Presbyterian</a:t>
            </a:r>
          </a:p>
          <a:p>
            <a:pPr algn="ctr"/>
            <a:r>
              <a:rPr lang="en-US" sz="2000" i="1" dirty="0" smtClean="0"/>
              <a:t>Newport Beach, CA</a:t>
            </a:r>
          </a:p>
          <a:p>
            <a:pPr algn="ctr"/>
            <a:endParaRPr lang="en-US" sz="2000" b="1" dirty="0"/>
          </a:p>
          <a:p>
            <a:pPr algn="ctr"/>
            <a:r>
              <a:rPr lang="en-US" sz="2000" i="1" dirty="0"/>
              <a:t>Newport Harbor Radiology Associates Medical Group, Inc.</a:t>
            </a:r>
          </a:p>
          <a:p>
            <a:pPr algn="ctr"/>
            <a:endParaRPr lang="en-US" sz="2000" i="1" dirty="0" smtClean="0"/>
          </a:p>
          <a:p>
            <a:pPr algn="ctr"/>
            <a:endParaRPr lang="en-US" sz="2000" i="1" dirty="0"/>
          </a:p>
          <a:p>
            <a:pPr algn="ctr"/>
            <a:endParaRPr lang="en-US" baseline="30000" dirty="0"/>
          </a:p>
          <a:p>
            <a:endParaRPr lang="en-US" dirty="0" smtClean="0"/>
          </a:p>
        </p:txBody>
      </p:sp>
    </p:spTree>
    <p:extLst>
      <p:ext uri="{BB962C8B-B14F-4D97-AF65-F5344CB8AC3E}">
        <p14:creationId xmlns:p14="http://schemas.microsoft.com/office/powerpoint/2010/main" val="37838803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763000" cy="914400"/>
          </a:xfrm>
        </p:spPr>
        <p:txBody>
          <a:bodyPr>
            <a:normAutofit fontScale="90000"/>
          </a:bodyPr>
          <a:lstStyle/>
          <a:p>
            <a:pPr>
              <a:lnSpc>
                <a:spcPct val="150000"/>
              </a:lnSpc>
              <a:spcBef>
                <a:spcPts val="0"/>
              </a:spcBef>
            </a:pPr>
            <a:r>
              <a:rPr lang="en-US" dirty="0" smtClean="0">
                <a:solidFill>
                  <a:srgbClr val="FFFF00"/>
                </a:solidFill>
              </a:rPr>
              <a:t>IA Gadolinium Contrast</a:t>
            </a:r>
            <a:endParaRPr lang="en-US" sz="4000" i="1" dirty="0">
              <a:solidFill>
                <a:srgbClr val="FFFF00"/>
              </a:solidFill>
            </a:endParaRPr>
          </a:p>
        </p:txBody>
      </p:sp>
      <p:sp>
        <p:nvSpPr>
          <p:cNvPr id="3" name="Subtitle 2"/>
          <p:cNvSpPr>
            <a:spLocks noGrp="1"/>
          </p:cNvSpPr>
          <p:nvPr>
            <p:ph type="subTitle" idx="1"/>
          </p:nvPr>
        </p:nvSpPr>
        <p:spPr>
          <a:xfrm>
            <a:off x="533400" y="1371600"/>
            <a:ext cx="8229600" cy="4800600"/>
          </a:xfrm>
        </p:spPr>
        <p:txBody>
          <a:bodyPr>
            <a:normAutofit/>
          </a:bodyPr>
          <a:lstStyle/>
          <a:p>
            <a:pPr marL="457200" lvl="0" indent="-457200" algn="l">
              <a:buFont typeface="Arial"/>
              <a:buChar char="•"/>
            </a:pPr>
            <a:endParaRPr lang="en-US" sz="2800" dirty="0" smtClean="0"/>
          </a:p>
          <a:p>
            <a:pPr lvl="0" algn="l"/>
            <a:r>
              <a:rPr lang="en-US" sz="2800" dirty="0" smtClean="0"/>
              <a:t> </a:t>
            </a:r>
            <a:endParaRPr lang="en-US" sz="2800" dirty="0"/>
          </a:p>
        </p:txBody>
      </p:sp>
      <p:sp>
        <p:nvSpPr>
          <p:cNvPr id="4" name="TextBox 3"/>
          <p:cNvSpPr txBox="1"/>
          <p:nvPr/>
        </p:nvSpPr>
        <p:spPr>
          <a:xfrm>
            <a:off x="914400" y="1371600"/>
            <a:ext cx="7848600" cy="2677656"/>
          </a:xfrm>
          <a:prstGeom prst="rect">
            <a:avLst/>
          </a:prstGeom>
          <a:noFill/>
        </p:spPr>
        <p:txBody>
          <a:bodyPr wrap="square" rtlCol="0">
            <a:spAutoFit/>
          </a:bodyPr>
          <a:lstStyle/>
          <a:p>
            <a:pPr marL="342900" indent="-342900">
              <a:buFont typeface="Arial"/>
              <a:buChar char="•"/>
            </a:pPr>
            <a:r>
              <a:rPr lang="en-US" sz="2400" dirty="0" smtClean="0"/>
              <a:t>Off-label (FDA) </a:t>
            </a:r>
          </a:p>
          <a:p>
            <a:pPr marL="342900" indent="-342900">
              <a:buFont typeface="Arial"/>
              <a:buChar char="•"/>
            </a:pPr>
            <a:r>
              <a:rPr lang="en-US" sz="2400" dirty="0" smtClean="0"/>
              <a:t>No adverse events reported from IA administration</a:t>
            </a:r>
          </a:p>
          <a:p>
            <a:pPr marL="342900" indent="-342900">
              <a:buFont typeface="Arial"/>
              <a:buChar char="•"/>
            </a:pPr>
            <a:r>
              <a:rPr lang="en-US" sz="2400" dirty="0" smtClean="0"/>
              <a:t>Dose limit =  0.3 </a:t>
            </a:r>
            <a:r>
              <a:rPr lang="en-US" sz="2400" dirty="0" err="1" smtClean="0"/>
              <a:t>mmol</a:t>
            </a:r>
            <a:r>
              <a:rPr lang="en-US" sz="2400" dirty="0" smtClean="0"/>
              <a:t>/L/kg</a:t>
            </a:r>
          </a:p>
          <a:p>
            <a:pPr marL="342900" indent="-342900">
              <a:buFont typeface="Arial"/>
              <a:buChar char="•"/>
            </a:pPr>
            <a:endParaRPr lang="en-US" sz="2400" dirty="0"/>
          </a:p>
          <a:p>
            <a:pPr marL="342900" indent="-342900">
              <a:buFont typeface="Arial"/>
              <a:buChar char="•"/>
            </a:pPr>
            <a:r>
              <a:rPr lang="en-US" sz="2400" dirty="0" smtClean="0"/>
              <a:t>Lower doses needed per IA injection run (~2% of IV dose)</a:t>
            </a:r>
          </a:p>
          <a:p>
            <a:pPr marL="342900" indent="-342900">
              <a:buFont typeface="Arial"/>
              <a:buChar char="•"/>
            </a:pPr>
            <a:endParaRPr lang="en-US" sz="2400" dirty="0" smtClean="0"/>
          </a:p>
          <a:p>
            <a:pPr marL="342900" indent="-342900">
              <a:buFont typeface="Arial"/>
              <a:buChar char="•"/>
            </a:pPr>
            <a:r>
              <a:rPr lang="en-US" sz="2400" dirty="0" smtClean="0"/>
              <a:t>Newer blood pool agents (Gadomer-17, </a:t>
            </a:r>
            <a:r>
              <a:rPr lang="en-US" sz="2400" dirty="0" err="1" smtClean="0"/>
              <a:t>Vasovist</a:t>
            </a:r>
            <a:r>
              <a:rPr lang="en-US" sz="2400" dirty="0" smtClean="0"/>
              <a:t>)</a:t>
            </a:r>
          </a:p>
        </p:txBody>
      </p:sp>
    </p:spTree>
    <p:extLst>
      <p:ext uri="{BB962C8B-B14F-4D97-AF65-F5344CB8AC3E}">
        <p14:creationId xmlns:p14="http://schemas.microsoft.com/office/powerpoint/2010/main" val="2025210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Interactive Interface</a:t>
            </a:r>
            <a:endParaRPr lang="en-US" dirty="0">
              <a:solidFill>
                <a:srgbClr val="FFFF00"/>
              </a:solidFill>
            </a:endParaRPr>
          </a:p>
        </p:txBody>
      </p:sp>
      <p:pic>
        <p:nvPicPr>
          <p:cNvPr id="4" name="Content Placeholder 3" descr="Figure 4.tiff"/>
          <p:cNvPicPr>
            <a:picLocks noGrp="1" noChangeAspect="1"/>
          </p:cNvPicPr>
          <p:nvPr>
            <p:ph idx="1"/>
          </p:nvPr>
        </p:nvPicPr>
        <p:blipFill>
          <a:blip r:embed="rId2">
            <a:extLst>
              <a:ext uri="{28A0092B-C50C-407E-A947-70E740481C1C}">
                <a14:useLocalDpi xmlns:a14="http://schemas.microsoft.com/office/drawing/2010/main" val="0"/>
              </a:ext>
            </a:extLst>
          </a:blip>
          <a:srcRect t="12578" b="12578"/>
          <a:stretch>
            <a:fillRect/>
          </a:stretch>
        </p:blipFill>
        <p:spPr>
          <a:xfrm>
            <a:off x="533400" y="1371600"/>
            <a:ext cx="8229600" cy="4525963"/>
          </a:xfrm>
        </p:spPr>
      </p:pic>
      <p:sp>
        <p:nvSpPr>
          <p:cNvPr id="5" name="Rectangle 4"/>
          <p:cNvSpPr/>
          <p:nvPr/>
        </p:nvSpPr>
        <p:spPr>
          <a:xfrm>
            <a:off x="228600" y="6298016"/>
            <a:ext cx="8763000" cy="523220"/>
          </a:xfrm>
          <a:prstGeom prst="rect">
            <a:avLst/>
          </a:prstGeom>
        </p:spPr>
        <p:txBody>
          <a:bodyPr wrap="square">
            <a:spAutoFit/>
          </a:bodyPr>
          <a:lstStyle/>
          <a:p>
            <a:r>
              <a:rPr lang="en-US" sz="1400" dirty="0" err="1" smtClean="0"/>
              <a:t>Saikus</a:t>
            </a:r>
            <a:r>
              <a:rPr lang="en-US" sz="1400" dirty="0" smtClean="0"/>
              <a:t> CE, Lederman RJ, </a:t>
            </a:r>
            <a:r>
              <a:rPr lang="en-US" sz="1400" dirty="0"/>
              <a:t>et </a:t>
            </a:r>
            <a:r>
              <a:rPr lang="en-US" sz="1400" dirty="0" smtClean="0"/>
              <a:t>al. Interventional cardiovascular magnetic resonance imaging: a new opportunity of </a:t>
            </a:r>
            <a:r>
              <a:rPr lang="en-US" sz="1400" dirty="0" err="1" smtClean="0"/>
              <a:t>rimage</a:t>
            </a:r>
            <a:r>
              <a:rPr lang="en-US" sz="1400" dirty="0" smtClean="0"/>
              <a:t>-guided interventions. JACC </a:t>
            </a:r>
            <a:r>
              <a:rPr lang="en-US" sz="1400" dirty="0" err="1" smtClean="0"/>
              <a:t>Cardiovasc</a:t>
            </a:r>
            <a:r>
              <a:rPr lang="en-US" sz="1400" dirty="0" smtClean="0"/>
              <a:t> Imaging 2009;2(11):1327</a:t>
            </a:r>
            <a:endParaRPr lang="en-US" sz="1400" dirty="0"/>
          </a:p>
        </p:txBody>
      </p:sp>
    </p:spTree>
    <p:extLst>
      <p:ext uri="{BB962C8B-B14F-4D97-AF65-F5344CB8AC3E}">
        <p14:creationId xmlns:p14="http://schemas.microsoft.com/office/powerpoint/2010/main" val="9259776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Device Tracking – Passive </a:t>
            </a:r>
            <a:r>
              <a:rPr lang="en-US" dirty="0" err="1" smtClean="0">
                <a:solidFill>
                  <a:srgbClr val="FFFF00"/>
                </a:solidFill>
              </a:rPr>
              <a:t>vs</a:t>
            </a:r>
            <a:r>
              <a:rPr lang="en-US" dirty="0" smtClean="0">
                <a:solidFill>
                  <a:srgbClr val="FFFF00"/>
                </a:solidFill>
              </a:rPr>
              <a:t> Active</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20351627"/>
              </p:ext>
            </p:extLst>
          </p:nvPr>
        </p:nvGraphicFramePr>
        <p:xfrm>
          <a:off x="457200" y="1600200"/>
          <a:ext cx="8229600" cy="31343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Passive</a:t>
                      </a:r>
                      <a:endParaRPr lang="en-US" dirty="0"/>
                    </a:p>
                  </a:txBody>
                  <a:tcPr/>
                </a:tc>
                <a:tc>
                  <a:txBody>
                    <a:bodyPr/>
                    <a:lstStyle/>
                    <a:p>
                      <a:r>
                        <a:rPr lang="en-US" dirty="0" smtClean="0"/>
                        <a:t>Active</a:t>
                      </a:r>
                      <a:endParaRPr lang="en-US" dirty="0"/>
                    </a:p>
                  </a:txBody>
                  <a:tcPr/>
                </a:tc>
              </a:tr>
              <a:tr h="370840">
                <a:tc>
                  <a:txBody>
                    <a:bodyPr/>
                    <a:lstStyle/>
                    <a:p>
                      <a:r>
                        <a:rPr lang="en-US" dirty="0" smtClean="0"/>
                        <a:t>Simple</a:t>
                      </a:r>
                      <a:r>
                        <a:rPr lang="en-US" baseline="0" dirty="0" smtClean="0"/>
                        <a:t> – no </a:t>
                      </a:r>
                      <a:r>
                        <a:rPr lang="en-US" baseline="0" dirty="0" err="1" smtClean="0"/>
                        <a:t>add’l</a:t>
                      </a:r>
                      <a:r>
                        <a:rPr lang="en-US" baseline="0" dirty="0" smtClean="0"/>
                        <a:t> hardware</a:t>
                      </a:r>
                    </a:p>
                  </a:txBody>
                  <a:tcPr/>
                </a:tc>
                <a:tc>
                  <a:txBody>
                    <a:bodyPr/>
                    <a:lstStyle/>
                    <a:p>
                      <a:r>
                        <a:rPr lang="en-US" dirty="0" smtClean="0"/>
                        <a:t>Faster – automated slice orientation</a:t>
                      </a:r>
                      <a:endParaRPr lang="en-US" dirty="0"/>
                    </a:p>
                  </a:txBody>
                  <a:tcPr/>
                </a:tc>
              </a:tr>
              <a:tr h="370840">
                <a:tc>
                  <a:txBody>
                    <a:bodyPr/>
                    <a:lstStyle/>
                    <a:p>
                      <a:r>
                        <a:rPr lang="en-US" dirty="0" smtClean="0"/>
                        <a:t>Inexpensive</a:t>
                      </a:r>
                      <a:endParaRPr lang="en-US" dirty="0"/>
                    </a:p>
                  </a:txBody>
                  <a:tcPr/>
                </a:tc>
                <a:tc>
                  <a:txBody>
                    <a:bodyPr/>
                    <a:lstStyle/>
                    <a:p>
                      <a:r>
                        <a:rPr lang="en-US" dirty="0" smtClean="0"/>
                        <a:t>Thinner</a:t>
                      </a:r>
                      <a:r>
                        <a:rPr lang="en-US" baseline="0" dirty="0" smtClean="0"/>
                        <a:t> slice thickness (less superimposition of anatomy)</a:t>
                      </a:r>
                      <a:endParaRPr lang="en-US" dirty="0"/>
                    </a:p>
                  </a:txBody>
                  <a:tcPr/>
                </a:tc>
              </a:tr>
              <a:tr h="370840">
                <a:tc>
                  <a:txBody>
                    <a:bodyPr/>
                    <a:lstStyle/>
                    <a:p>
                      <a:r>
                        <a:rPr lang="en-US" dirty="0" smtClean="0"/>
                        <a:t>No long wires or connection</a:t>
                      </a:r>
                      <a:r>
                        <a:rPr lang="en-US" baseline="0" dirty="0" smtClean="0"/>
                        <a:t> to current source</a:t>
                      </a:r>
                      <a:endParaRPr lang="en-US" dirty="0"/>
                    </a:p>
                  </a:txBody>
                  <a:tcPr/>
                </a:tc>
                <a:tc>
                  <a:txBody>
                    <a:bodyPr/>
                    <a:lstStyle/>
                    <a:p>
                      <a:r>
                        <a:rPr lang="en-US" dirty="0" smtClean="0"/>
                        <a:t>Tracking mechanism</a:t>
                      </a:r>
                      <a:r>
                        <a:rPr lang="en-US" baseline="0" dirty="0" smtClean="0"/>
                        <a:t> can be switched on/off</a:t>
                      </a:r>
                      <a:endParaRPr lang="en-US" dirty="0"/>
                    </a:p>
                  </a:txBody>
                  <a:tcPr/>
                </a:tc>
              </a:tr>
              <a:tr h="370840">
                <a:tc>
                  <a:txBody>
                    <a:bodyPr/>
                    <a:lstStyle/>
                    <a:p>
                      <a:r>
                        <a:rPr lang="en-US" dirty="0" smtClean="0"/>
                        <a:t>No</a:t>
                      </a:r>
                      <a:r>
                        <a:rPr lang="en-US" baseline="0" dirty="0" smtClean="0"/>
                        <a:t> </a:t>
                      </a:r>
                      <a:r>
                        <a:rPr lang="en-US" baseline="0" dirty="0" err="1" smtClean="0"/>
                        <a:t>ohmic</a:t>
                      </a:r>
                      <a:r>
                        <a:rPr lang="en-US" baseline="0" dirty="0" smtClean="0"/>
                        <a:t> or RF heating risk</a:t>
                      </a:r>
                      <a:endParaRPr lang="en-US" dirty="0"/>
                    </a:p>
                  </a:txBody>
                  <a:tcPr/>
                </a:tc>
                <a:tc>
                  <a:txBody>
                    <a:bodyPr/>
                    <a:lstStyle/>
                    <a:p>
                      <a:r>
                        <a:rPr lang="en-US" dirty="0" smtClean="0"/>
                        <a:t>Ability to visualize both tip and shaft</a:t>
                      </a:r>
                      <a:endParaRPr lang="en-US" dirty="0"/>
                    </a:p>
                  </a:txBody>
                  <a:tcPr/>
                </a:tc>
              </a:tr>
              <a:tr h="370840">
                <a:tc>
                  <a:txBody>
                    <a:bodyPr/>
                    <a:lstStyle/>
                    <a:p>
                      <a:r>
                        <a:rPr lang="en-US" dirty="0" smtClean="0"/>
                        <a:t>Can be used at different</a:t>
                      </a:r>
                      <a:r>
                        <a:rPr lang="en-US" baseline="0" dirty="0" smtClean="0"/>
                        <a:t> field strengths</a:t>
                      </a:r>
                    </a:p>
                  </a:txBody>
                  <a:tcPr/>
                </a:tc>
                <a:tc>
                  <a:txBody>
                    <a:bodyPr/>
                    <a:lstStyle/>
                    <a:p>
                      <a:endParaRPr lang="en-US" dirty="0"/>
                    </a:p>
                  </a:txBody>
                  <a:tcPr/>
                </a:tc>
              </a:tr>
              <a:tr h="370840">
                <a:tc>
                  <a:txBody>
                    <a:bodyPr/>
                    <a:lstStyle/>
                    <a:p>
                      <a:r>
                        <a:rPr lang="en-US" baseline="0" dirty="0" smtClean="0"/>
                        <a:t>Easier miniaturization</a:t>
                      </a: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372840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763000" cy="914400"/>
          </a:xfrm>
        </p:spPr>
        <p:txBody>
          <a:bodyPr>
            <a:normAutofit fontScale="90000"/>
          </a:bodyPr>
          <a:lstStyle/>
          <a:p>
            <a:pPr>
              <a:lnSpc>
                <a:spcPct val="150000"/>
              </a:lnSpc>
              <a:spcBef>
                <a:spcPts val="0"/>
              </a:spcBef>
            </a:pPr>
            <a:r>
              <a:rPr lang="en-US" dirty="0" smtClean="0">
                <a:solidFill>
                  <a:srgbClr val="FFFF00"/>
                </a:solidFill>
              </a:rPr>
              <a:t>Endovascular </a:t>
            </a:r>
            <a:r>
              <a:rPr lang="en-US" dirty="0" err="1" smtClean="0">
                <a:solidFill>
                  <a:srgbClr val="FFFF00"/>
                </a:solidFill>
              </a:rPr>
              <a:t>iMRI</a:t>
            </a:r>
            <a:r>
              <a:rPr lang="en-US" dirty="0" smtClean="0">
                <a:solidFill>
                  <a:srgbClr val="FFFF00"/>
                </a:solidFill>
              </a:rPr>
              <a:t> Reports </a:t>
            </a:r>
            <a:r>
              <a:rPr lang="en-US" dirty="0" smtClean="0">
                <a:solidFill>
                  <a:srgbClr val="FFFF00"/>
                </a:solidFill>
              </a:rPr>
              <a:t>(Jan 2017</a:t>
            </a:r>
            <a:r>
              <a:rPr lang="en-US" dirty="0" smtClean="0">
                <a:solidFill>
                  <a:srgbClr val="FFFF00"/>
                </a:solidFill>
              </a:rPr>
              <a:t>)</a:t>
            </a:r>
            <a:endParaRPr lang="en-US" sz="4000" i="1" dirty="0">
              <a:solidFill>
                <a:srgbClr val="FFFF00"/>
              </a:solidFill>
            </a:endParaRPr>
          </a:p>
        </p:txBody>
      </p:sp>
      <p:sp>
        <p:nvSpPr>
          <p:cNvPr id="3" name="Subtitle 2"/>
          <p:cNvSpPr>
            <a:spLocks noGrp="1"/>
          </p:cNvSpPr>
          <p:nvPr>
            <p:ph type="subTitle" idx="1"/>
          </p:nvPr>
        </p:nvSpPr>
        <p:spPr>
          <a:xfrm>
            <a:off x="533400" y="1371600"/>
            <a:ext cx="8229600" cy="4800600"/>
          </a:xfrm>
        </p:spPr>
        <p:txBody>
          <a:bodyPr>
            <a:normAutofit/>
          </a:bodyPr>
          <a:lstStyle/>
          <a:p>
            <a:pPr marL="457200" lvl="0" indent="-457200" algn="l">
              <a:buFont typeface="Arial"/>
              <a:buChar char="•"/>
            </a:pPr>
            <a:endParaRPr lang="en-US" sz="2800" dirty="0" smtClean="0"/>
          </a:p>
          <a:p>
            <a:pPr lvl="0" algn="l"/>
            <a:r>
              <a:rPr lang="en-US" sz="2800" dirty="0" smtClean="0"/>
              <a:t> </a:t>
            </a:r>
            <a:endParaRPr lang="en-US" sz="2800" dirty="0"/>
          </a:p>
        </p:txBody>
      </p:sp>
      <p:sp>
        <p:nvSpPr>
          <p:cNvPr id="4" name="TextBox 3"/>
          <p:cNvSpPr txBox="1"/>
          <p:nvPr/>
        </p:nvSpPr>
        <p:spPr>
          <a:xfrm>
            <a:off x="990600" y="1066800"/>
            <a:ext cx="4038600" cy="5970866"/>
          </a:xfrm>
          <a:prstGeom prst="rect">
            <a:avLst/>
          </a:prstGeom>
          <a:noFill/>
        </p:spPr>
        <p:txBody>
          <a:bodyPr wrap="square" rtlCol="0">
            <a:spAutoFit/>
          </a:bodyPr>
          <a:lstStyle/>
          <a:p>
            <a:r>
              <a:rPr lang="en-US" sz="2000" b="1" dirty="0" smtClean="0"/>
              <a:t>Pre-clinical</a:t>
            </a:r>
          </a:p>
          <a:p>
            <a:pPr marL="285750" indent="-285750">
              <a:buFont typeface="Arial"/>
              <a:buChar char="•"/>
            </a:pPr>
            <a:r>
              <a:rPr lang="en-US" dirty="0" err="1" smtClean="0"/>
              <a:t>Transjugular</a:t>
            </a:r>
            <a:r>
              <a:rPr lang="en-US" dirty="0" smtClean="0"/>
              <a:t> intrahepatic stent placement (TIPS)</a:t>
            </a:r>
          </a:p>
          <a:p>
            <a:pPr marL="285750" indent="-285750">
              <a:buFont typeface="Arial"/>
              <a:buChar char="•"/>
            </a:pPr>
            <a:r>
              <a:rPr lang="en-US" dirty="0" smtClean="0"/>
              <a:t>Coronary stent deployment</a:t>
            </a:r>
          </a:p>
          <a:p>
            <a:pPr marL="285750" indent="-285750">
              <a:buFont typeface="Arial"/>
              <a:buChar char="•"/>
            </a:pPr>
            <a:r>
              <a:rPr lang="en-US" dirty="0" smtClean="0"/>
              <a:t>Closure of atrial </a:t>
            </a:r>
            <a:r>
              <a:rPr lang="en-US" dirty="0" err="1" smtClean="0"/>
              <a:t>septal</a:t>
            </a:r>
            <a:r>
              <a:rPr lang="en-US" dirty="0" smtClean="0"/>
              <a:t> defects</a:t>
            </a:r>
          </a:p>
          <a:p>
            <a:pPr marL="285750" indent="-285750">
              <a:buFont typeface="Arial"/>
              <a:buChar char="•"/>
            </a:pPr>
            <a:r>
              <a:rPr lang="en-US" dirty="0" smtClean="0"/>
              <a:t>Aortic Valve implantation</a:t>
            </a:r>
          </a:p>
          <a:p>
            <a:pPr marL="285750" indent="-285750">
              <a:buFont typeface="Arial"/>
              <a:buChar char="•"/>
            </a:pPr>
            <a:r>
              <a:rPr lang="en-US" dirty="0" smtClean="0"/>
              <a:t>Aortic </a:t>
            </a:r>
            <a:r>
              <a:rPr lang="en-US" dirty="0" err="1" smtClean="0"/>
              <a:t>coarctation</a:t>
            </a:r>
            <a:r>
              <a:rPr lang="en-US" dirty="0" smtClean="0"/>
              <a:t> repair</a:t>
            </a:r>
          </a:p>
          <a:p>
            <a:pPr marL="285750" indent="-285750">
              <a:buFont typeface="Arial"/>
              <a:buChar char="•"/>
            </a:pPr>
            <a:r>
              <a:rPr lang="en-US" dirty="0" smtClean="0"/>
              <a:t>Aortic dissection repair</a:t>
            </a:r>
          </a:p>
          <a:p>
            <a:pPr marL="285750" indent="-285750">
              <a:buFont typeface="Arial"/>
              <a:buChar char="•"/>
            </a:pPr>
            <a:r>
              <a:rPr lang="en-US" dirty="0" smtClean="0"/>
              <a:t>Renal angioplasty and stenting</a:t>
            </a:r>
          </a:p>
          <a:p>
            <a:pPr marL="285750" indent="-285750">
              <a:buFont typeface="Arial"/>
              <a:buChar char="•"/>
            </a:pPr>
            <a:r>
              <a:rPr lang="en-US" dirty="0" smtClean="0"/>
              <a:t>Renal artery sympathetic denervation</a:t>
            </a:r>
          </a:p>
          <a:p>
            <a:pPr marL="285750" indent="-285750">
              <a:buFont typeface="Arial"/>
              <a:buChar char="•"/>
            </a:pPr>
            <a:r>
              <a:rPr lang="en-US" dirty="0" smtClean="0"/>
              <a:t>Renal embolization</a:t>
            </a:r>
          </a:p>
          <a:p>
            <a:pPr marL="285750" indent="-285750">
              <a:buFont typeface="Arial"/>
              <a:buChar char="•"/>
            </a:pPr>
            <a:r>
              <a:rPr lang="en-US" dirty="0" smtClean="0"/>
              <a:t>Iliac artery stenting</a:t>
            </a:r>
          </a:p>
          <a:p>
            <a:pPr marL="285750" indent="-285750">
              <a:buFont typeface="Arial"/>
              <a:buChar char="•"/>
            </a:pPr>
            <a:r>
              <a:rPr lang="en-US" dirty="0" smtClean="0"/>
              <a:t>IVC filter placement and retrieval</a:t>
            </a:r>
          </a:p>
          <a:p>
            <a:pPr marL="285750" indent="-285750">
              <a:buFont typeface="Arial"/>
              <a:buChar char="•"/>
            </a:pPr>
            <a:r>
              <a:rPr lang="en-US" dirty="0" smtClean="0"/>
              <a:t>Hepatic artery catheterization</a:t>
            </a:r>
          </a:p>
          <a:p>
            <a:pPr marL="285750" indent="-285750">
              <a:buFont typeface="Arial"/>
              <a:buChar char="•"/>
            </a:pPr>
            <a:r>
              <a:rPr lang="en-US" dirty="0" smtClean="0"/>
              <a:t>Recanalization of complete carotid occlusion</a:t>
            </a:r>
          </a:p>
          <a:p>
            <a:pPr marL="285750" indent="-285750">
              <a:buFont typeface="Arial"/>
              <a:buChar char="•"/>
            </a:pPr>
            <a:r>
              <a:rPr lang="en-US" dirty="0" smtClean="0"/>
              <a:t>Carotid stenting</a:t>
            </a:r>
          </a:p>
          <a:p>
            <a:pPr marL="285750" indent="-285750">
              <a:buFont typeface="Arial"/>
              <a:buChar char="•"/>
            </a:pPr>
            <a:r>
              <a:rPr lang="en-US" dirty="0" smtClean="0"/>
              <a:t>Hepatic arterial delivery of stem cells</a:t>
            </a:r>
          </a:p>
          <a:p>
            <a:pPr marL="285750" indent="-285750">
              <a:buFont typeface="Arial"/>
              <a:buChar char="•"/>
            </a:pPr>
            <a:endParaRPr lang="en-US" sz="2000" dirty="0" smtClean="0"/>
          </a:p>
          <a:p>
            <a:pPr marL="285750" indent="-285750">
              <a:buFont typeface="Arial"/>
              <a:buChar char="•"/>
            </a:pPr>
            <a:endParaRPr lang="en-US" dirty="0" smtClean="0"/>
          </a:p>
          <a:p>
            <a:endParaRPr lang="en-US" dirty="0"/>
          </a:p>
        </p:txBody>
      </p:sp>
      <p:sp>
        <p:nvSpPr>
          <p:cNvPr id="5" name="TextBox 4"/>
          <p:cNvSpPr txBox="1"/>
          <p:nvPr/>
        </p:nvSpPr>
        <p:spPr>
          <a:xfrm>
            <a:off x="5715000" y="1066800"/>
            <a:ext cx="3276600" cy="3200877"/>
          </a:xfrm>
          <a:prstGeom prst="rect">
            <a:avLst/>
          </a:prstGeom>
          <a:noFill/>
        </p:spPr>
        <p:txBody>
          <a:bodyPr wrap="square" rtlCol="0">
            <a:spAutoFit/>
          </a:bodyPr>
          <a:lstStyle/>
          <a:p>
            <a:r>
              <a:rPr lang="en-US" sz="2000" b="1" dirty="0" smtClean="0"/>
              <a:t>Clinical</a:t>
            </a:r>
          </a:p>
          <a:p>
            <a:pPr marL="285750" indent="-285750">
              <a:buFont typeface="Arial"/>
              <a:buChar char="•"/>
            </a:pPr>
            <a:r>
              <a:rPr lang="en-US" dirty="0" smtClean="0"/>
              <a:t>Iliac, femoral, and popliteal artery angioplasty</a:t>
            </a:r>
          </a:p>
          <a:p>
            <a:pPr marL="285750" indent="-285750">
              <a:buFont typeface="Arial"/>
              <a:buChar char="•"/>
            </a:pPr>
            <a:r>
              <a:rPr lang="en-US" dirty="0" smtClean="0"/>
              <a:t>Cardiac catheterization</a:t>
            </a:r>
          </a:p>
          <a:p>
            <a:pPr marL="285750" indent="-285750">
              <a:buFont typeface="Arial"/>
              <a:buChar char="•"/>
            </a:pPr>
            <a:r>
              <a:rPr lang="en-US" dirty="0" smtClean="0"/>
              <a:t>Cardiac electrophysiological ablation</a:t>
            </a:r>
          </a:p>
          <a:p>
            <a:pPr marL="285750" indent="-285750">
              <a:buFont typeface="Arial"/>
              <a:buChar char="•"/>
            </a:pPr>
            <a:r>
              <a:rPr lang="en-US" dirty="0" err="1" smtClean="0"/>
              <a:t>Intramyocardial</a:t>
            </a:r>
            <a:r>
              <a:rPr lang="en-US" dirty="0" smtClean="0"/>
              <a:t> delivery of </a:t>
            </a:r>
            <a:r>
              <a:rPr lang="en-US" dirty="0" err="1" smtClean="0"/>
              <a:t>Gd</a:t>
            </a:r>
            <a:r>
              <a:rPr lang="en-US" dirty="0" smtClean="0"/>
              <a:t>-DPTA</a:t>
            </a:r>
          </a:p>
          <a:p>
            <a:pPr marL="285750" indent="-285750">
              <a:buFont typeface="Arial"/>
              <a:buChar char="•"/>
            </a:pPr>
            <a:r>
              <a:rPr lang="en-US" dirty="0" err="1" smtClean="0"/>
              <a:t>Sclerotherapy</a:t>
            </a:r>
            <a:r>
              <a:rPr lang="en-US" dirty="0" smtClean="0"/>
              <a:t> of low-flow vascular malformations</a:t>
            </a:r>
          </a:p>
          <a:p>
            <a:endParaRPr lang="en-US" sz="2000" dirty="0"/>
          </a:p>
        </p:txBody>
      </p:sp>
    </p:spTree>
    <p:extLst>
      <p:ext uri="{BB962C8B-B14F-4D97-AF65-F5344CB8AC3E}">
        <p14:creationId xmlns:p14="http://schemas.microsoft.com/office/powerpoint/2010/main" val="41743850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FF00"/>
                </a:solidFill>
                <a:cs typeface="Helvetica"/>
              </a:rPr>
              <a:t>UCSF Experience: Magnetically Assisted, Remotely Controlled (MARC) Catheter</a:t>
            </a:r>
            <a:endParaRPr lang="en-US" sz="3600" dirty="0">
              <a:solidFill>
                <a:srgbClr val="FFFF00"/>
              </a:solidFill>
              <a:cs typeface="Helvetica"/>
            </a:endParaRPr>
          </a:p>
        </p:txBody>
      </p:sp>
      <p:pic>
        <p:nvPicPr>
          <p:cNvPr id="4" name="Picture 3" descr="Image_27"/>
          <p:cNvPicPr/>
          <p:nvPr/>
        </p:nvPicPr>
        <p:blipFill rotWithShape="1">
          <a:blip r:embed="rId3" r:link="rId4">
            <a:extLst>
              <a:ext uri="{28A0092B-C50C-407E-A947-70E740481C1C}">
                <a14:useLocalDpi xmlns:a14="http://schemas.microsoft.com/office/drawing/2010/main" val="0"/>
              </a:ext>
            </a:extLst>
          </a:blip>
          <a:srcRect l="-1" t="9748" r="23" b="5864"/>
          <a:stretch/>
        </p:blipFill>
        <p:spPr bwMode="auto">
          <a:xfrm>
            <a:off x="1082344" y="1637558"/>
            <a:ext cx="7114606" cy="3925042"/>
          </a:xfrm>
          <a:prstGeom prst="rect">
            <a:avLst/>
          </a:prstGeom>
          <a:noFill/>
          <a:ln>
            <a:noFill/>
          </a:ln>
        </p:spPr>
      </p:pic>
      <p:sp>
        <p:nvSpPr>
          <p:cNvPr id="5" name="TextBox 4"/>
          <p:cNvSpPr txBox="1"/>
          <p:nvPr/>
        </p:nvSpPr>
        <p:spPr>
          <a:xfrm>
            <a:off x="533400" y="6184476"/>
            <a:ext cx="9144000" cy="646331"/>
          </a:xfrm>
          <a:prstGeom prst="rect">
            <a:avLst/>
          </a:prstGeom>
          <a:noFill/>
        </p:spPr>
        <p:txBody>
          <a:bodyPr wrap="square" rtlCol="0">
            <a:spAutoFit/>
          </a:bodyPr>
          <a:lstStyle/>
          <a:p>
            <a:r>
              <a:rPr lang="da-DK" sz="1200" dirty="0">
                <a:solidFill>
                  <a:srgbClr val="FFFFFF"/>
                </a:solidFill>
                <a:latin typeface="+mj-lt"/>
                <a:cs typeface="Helvetica"/>
              </a:rPr>
              <a:t>Sett</a:t>
            </a:r>
            <a:r>
              <a:rPr lang="da-DK" sz="1200" dirty="0">
                <a:latin typeface="+mj-lt"/>
                <a:cs typeface="Helvetica"/>
              </a:rPr>
              <a:t>ecase, F., M. S. </a:t>
            </a:r>
            <a:r>
              <a:rPr lang="da-DK" sz="1200" dirty="0" err="1">
                <a:latin typeface="+mj-lt"/>
                <a:cs typeface="Helvetica"/>
              </a:rPr>
              <a:t>Sussman</a:t>
            </a:r>
            <a:r>
              <a:rPr lang="da-DK" sz="1200" dirty="0">
                <a:latin typeface="+mj-lt"/>
                <a:cs typeface="Helvetica"/>
              </a:rPr>
              <a:t>, et al. (2007</a:t>
            </a:r>
            <a:r>
              <a:rPr lang="da-DK" sz="1200" dirty="0" smtClean="0">
                <a:latin typeface="+mj-lt"/>
                <a:cs typeface="Helvetica"/>
              </a:rPr>
              <a:t>);</a:t>
            </a:r>
            <a:r>
              <a:rPr lang="en-US" sz="1200" dirty="0" smtClean="0">
                <a:latin typeface="+mj-lt"/>
                <a:cs typeface="Helvetica"/>
              </a:rPr>
              <a:t> </a:t>
            </a:r>
            <a:r>
              <a:rPr lang="en-US" sz="1200" dirty="0">
                <a:latin typeface="+mj-lt"/>
                <a:cs typeface="Helvetica"/>
              </a:rPr>
              <a:t>Roberts, T. P., W. V. </a:t>
            </a:r>
            <a:r>
              <a:rPr lang="en-US" sz="1200" dirty="0" err="1">
                <a:latin typeface="+mj-lt"/>
                <a:cs typeface="Helvetica"/>
              </a:rPr>
              <a:t>Hassenzahl</a:t>
            </a:r>
            <a:r>
              <a:rPr lang="en-US" sz="1200" dirty="0">
                <a:latin typeface="+mj-lt"/>
                <a:cs typeface="Helvetica"/>
              </a:rPr>
              <a:t>, et al. (2002); </a:t>
            </a:r>
            <a:r>
              <a:rPr lang="da-DK" sz="1200" dirty="0">
                <a:latin typeface="+mj-lt"/>
                <a:cs typeface="Helvetica"/>
              </a:rPr>
              <a:t>Muller, L., M. Saeed, et al. (2012). </a:t>
            </a:r>
            <a:endParaRPr lang="en-US" sz="1200" dirty="0">
              <a:latin typeface="+mj-lt"/>
              <a:cs typeface="Helvetica"/>
            </a:endParaRPr>
          </a:p>
          <a:p>
            <a:pPr algn="r"/>
            <a:endParaRPr lang="en-US" sz="1200" dirty="0">
              <a:latin typeface="+mj-lt"/>
              <a:cs typeface="Helvetica"/>
            </a:endParaRPr>
          </a:p>
          <a:p>
            <a:pPr algn="r"/>
            <a:r>
              <a:rPr lang="da-DK" sz="1200" dirty="0" smtClean="0">
                <a:solidFill>
                  <a:srgbClr val="000000"/>
                </a:solidFill>
                <a:latin typeface="+mj-lt"/>
                <a:cs typeface="Helvetica"/>
              </a:rPr>
              <a:t> </a:t>
            </a:r>
            <a:endParaRPr lang="en-US" sz="1200" dirty="0">
              <a:solidFill>
                <a:srgbClr val="000000"/>
              </a:solidFill>
              <a:latin typeface="+mj-lt"/>
              <a:cs typeface="Helvetica"/>
            </a:endParaRPr>
          </a:p>
        </p:txBody>
      </p:sp>
    </p:spTree>
    <p:extLst>
      <p:ext uri="{BB962C8B-B14F-4D97-AF65-F5344CB8AC3E}">
        <p14:creationId xmlns:p14="http://schemas.microsoft.com/office/powerpoint/2010/main" val="16926309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a:cs typeface="Helvetica"/>
              </a:rPr>
              <a:t>Microcoil</a:t>
            </a:r>
            <a:r>
              <a:rPr lang="en-US" dirty="0" smtClean="0">
                <a:latin typeface="Helvetica"/>
                <a:cs typeface="Helvetica"/>
              </a:rPr>
              <a:t> Design</a:t>
            </a:r>
            <a:endParaRPr lang="en-US" dirty="0">
              <a:latin typeface="Helvetica"/>
              <a:cs typeface="Helvetica"/>
            </a:endParaRPr>
          </a:p>
        </p:txBody>
      </p:sp>
      <p:pic>
        <p:nvPicPr>
          <p:cNvPr id="4" name="Picture 3" descr="FIgur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1201738"/>
            <a:ext cx="7083552" cy="4962144"/>
          </a:xfrm>
          <a:prstGeom prst="rect">
            <a:avLst/>
          </a:prstGeom>
        </p:spPr>
      </p:pic>
      <p:sp>
        <p:nvSpPr>
          <p:cNvPr id="6" name="TextBox 5"/>
          <p:cNvSpPr txBox="1"/>
          <p:nvPr/>
        </p:nvSpPr>
        <p:spPr>
          <a:xfrm>
            <a:off x="1" y="6242469"/>
            <a:ext cx="9144000" cy="461665"/>
          </a:xfrm>
          <a:prstGeom prst="rect">
            <a:avLst/>
          </a:prstGeom>
          <a:noFill/>
        </p:spPr>
        <p:txBody>
          <a:bodyPr wrap="square" rtlCol="0">
            <a:spAutoFit/>
          </a:bodyPr>
          <a:lstStyle/>
          <a:p>
            <a:pPr algn="r"/>
            <a:r>
              <a:rPr lang="en-US" sz="1200" dirty="0" err="1" smtClean="0">
                <a:solidFill>
                  <a:srgbClr val="000000"/>
                </a:solidFill>
                <a:latin typeface="Helvetica"/>
                <a:cs typeface="Helvetica"/>
              </a:rPr>
              <a:t>Malba</a:t>
            </a:r>
            <a:r>
              <a:rPr lang="en-US" sz="1200" dirty="0" smtClean="0">
                <a:solidFill>
                  <a:srgbClr val="000000"/>
                </a:solidFill>
                <a:latin typeface="Helvetica"/>
                <a:cs typeface="Helvetica"/>
              </a:rPr>
              <a:t>, V., </a:t>
            </a:r>
            <a:r>
              <a:rPr lang="en-US" sz="1200" dirty="0">
                <a:solidFill>
                  <a:srgbClr val="000000"/>
                </a:solidFill>
                <a:latin typeface="Helvetica"/>
                <a:cs typeface="Helvetica"/>
              </a:rPr>
              <a:t>et al. (</a:t>
            </a:r>
            <a:r>
              <a:rPr lang="en-US" sz="1200" dirty="0" smtClean="0">
                <a:solidFill>
                  <a:srgbClr val="000000"/>
                </a:solidFill>
                <a:latin typeface="Helvetica"/>
                <a:cs typeface="Helvetica"/>
              </a:rPr>
              <a:t>2013)</a:t>
            </a:r>
            <a:endParaRPr lang="en-US" sz="1200" dirty="0">
              <a:solidFill>
                <a:srgbClr val="000000"/>
              </a:solidFill>
              <a:latin typeface="Helvetica"/>
              <a:cs typeface="Helvetica"/>
            </a:endParaRPr>
          </a:p>
          <a:p>
            <a:pPr algn="r"/>
            <a:r>
              <a:rPr lang="da-DK" sz="1200" dirty="0" smtClean="0">
                <a:solidFill>
                  <a:srgbClr val="000000"/>
                </a:solidFill>
                <a:latin typeface="Helvetica"/>
                <a:cs typeface="Helvetica"/>
              </a:rPr>
              <a:t> </a:t>
            </a:r>
            <a:endParaRPr lang="en-US" sz="1200" dirty="0">
              <a:solidFill>
                <a:srgbClr val="000000"/>
              </a:solidFill>
              <a:latin typeface="Helvetica"/>
              <a:cs typeface="Helvetica"/>
            </a:endParaRPr>
          </a:p>
        </p:txBody>
      </p:sp>
      <p:sp>
        <p:nvSpPr>
          <p:cNvPr id="8" name="TextBox 7"/>
          <p:cNvSpPr txBox="1"/>
          <p:nvPr/>
        </p:nvSpPr>
        <p:spPr>
          <a:xfrm>
            <a:off x="838200" y="6324600"/>
            <a:ext cx="3352800" cy="381000"/>
          </a:xfrm>
          <a:prstGeom prst="rect">
            <a:avLst/>
          </a:prstGeom>
          <a:noFill/>
        </p:spPr>
        <p:txBody>
          <a:bodyPr wrap="square" rtlCol="0">
            <a:spAutoFit/>
          </a:bodyPr>
          <a:lstStyle/>
          <a:p>
            <a:r>
              <a:rPr lang="en-US" dirty="0" smtClean="0">
                <a:solidFill>
                  <a:srgbClr val="FFFFFF"/>
                </a:solidFill>
              </a:rPr>
              <a:t>Courtesy of Steven </a:t>
            </a:r>
            <a:r>
              <a:rPr lang="en-US" dirty="0" err="1" smtClean="0">
                <a:solidFill>
                  <a:srgbClr val="FFFFFF"/>
                </a:solidFill>
              </a:rPr>
              <a:t>Hetts</a:t>
            </a:r>
            <a:r>
              <a:rPr lang="en-US" dirty="0" smtClean="0">
                <a:solidFill>
                  <a:srgbClr val="FFFFFF"/>
                </a:solidFill>
              </a:rPr>
              <a:t>, MD</a:t>
            </a:r>
            <a:endParaRPr lang="en-US" dirty="0">
              <a:solidFill>
                <a:srgbClr val="FFFFFF"/>
              </a:solidFill>
            </a:endParaRPr>
          </a:p>
        </p:txBody>
      </p:sp>
    </p:spTree>
    <p:extLst>
      <p:ext uri="{BB962C8B-B14F-4D97-AF65-F5344CB8AC3E}">
        <p14:creationId xmlns:p14="http://schemas.microsoft.com/office/powerpoint/2010/main" val="25228221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RC Catheter Model (1).pdf"/>
          <p:cNvPicPr>
            <a:picLocks noChangeAspect="1"/>
          </p:cNvPicPr>
          <p:nvPr/>
        </p:nvPicPr>
        <p:blipFill rotWithShape="1">
          <a:blip r:embed="rId2">
            <a:extLst>
              <a:ext uri="{28A0092B-C50C-407E-A947-70E740481C1C}">
                <a14:useLocalDpi xmlns:a14="http://schemas.microsoft.com/office/drawing/2010/main" val="0"/>
              </a:ext>
            </a:extLst>
          </a:blip>
          <a:srcRect t="23194" r="6927" b="23028"/>
          <a:stretch/>
        </p:blipFill>
        <p:spPr>
          <a:xfrm>
            <a:off x="457200" y="2904787"/>
            <a:ext cx="8054987" cy="3596402"/>
          </a:xfrm>
          <a:prstGeom prst="rect">
            <a:avLst/>
          </a:prstGeom>
        </p:spPr>
      </p:pic>
      <p:sp>
        <p:nvSpPr>
          <p:cNvPr id="12" name="Rectangle 11"/>
          <p:cNvSpPr/>
          <p:nvPr/>
        </p:nvSpPr>
        <p:spPr>
          <a:xfrm>
            <a:off x="483967" y="2760727"/>
            <a:ext cx="8061158" cy="3569368"/>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mj-lt"/>
            </a:endParaRPr>
          </a:p>
        </p:txBody>
      </p:sp>
      <p:cxnSp>
        <p:nvCxnSpPr>
          <p:cNvPr id="13" name="Straight Connector 12"/>
          <p:cNvCxnSpPr/>
          <p:nvPr/>
        </p:nvCxnSpPr>
        <p:spPr>
          <a:xfrm>
            <a:off x="1080048" y="6123601"/>
            <a:ext cx="715210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232153" y="5916167"/>
            <a:ext cx="0" cy="414867"/>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80048" y="5915228"/>
            <a:ext cx="0" cy="41486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360797" y="6072049"/>
            <a:ext cx="706967" cy="276999"/>
          </a:xfrm>
          <a:prstGeom prst="rect">
            <a:avLst/>
          </a:prstGeom>
          <a:noFill/>
        </p:spPr>
        <p:txBody>
          <a:bodyPr wrap="square" rtlCol="0">
            <a:spAutoFit/>
          </a:bodyPr>
          <a:lstStyle/>
          <a:p>
            <a:r>
              <a:rPr lang="en-US" sz="1200" dirty="0" smtClean="0">
                <a:solidFill>
                  <a:schemeClr val="bg1"/>
                </a:solidFill>
                <a:latin typeface="+mj-lt"/>
                <a:cs typeface="Helvetica"/>
              </a:rPr>
              <a:t>3.5 mm</a:t>
            </a:r>
            <a:endParaRPr lang="en-US" sz="1200" dirty="0">
              <a:solidFill>
                <a:schemeClr val="bg1"/>
              </a:solidFill>
              <a:latin typeface="+mj-lt"/>
              <a:cs typeface="Helvetica"/>
            </a:endParaRPr>
          </a:p>
        </p:txBody>
      </p:sp>
      <p:sp>
        <p:nvSpPr>
          <p:cNvPr id="17" name="Chevron 16"/>
          <p:cNvSpPr>
            <a:spLocks noChangeAspect="1"/>
          </p:cNvSpPr>
          <p:nvPr/>
        </p:nvSpPr>
        <p:spPr>
          <a:xfrm rot="10800000">
            <a:off x="3868004" y="3575939"/>
            <a:ext cx="274320" cy="274320"/>
          </a:xfrm>
          <a:prstGeom prst="chevron">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mj-lt"/>
            </a:endParaRPr>
          </a:p>
        </p:txBody>
      </p:sp>
      <p:sp>
        <p:nvSpPr>
          <p:cNvPr id="18" name="Chevron 17"/>
          <p:cNvSpPr>
            <a:spLocks noChangeAspect="1"/>
          </p:cNvSpPr>
          <p:nvPr/>
        </p:nvSpPr>
        <p:spPr>
          <a:xfrm rot="16200000">
            <a:off x="7730390" y="4337975"/>
            <a:ext cx="274320" cy="274320"/>
          </a:xfrm>
          <a:prstGeom prst="chevron">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19" name="Chevron 18"/>
          <p:cNvSpPr>
            <a:spLocks noChangeAspect="1"/>
          </p:cNvSpPr>
          <p:nvPr/>
        </p:nvSpPr>
        <p:spPr>
          <a:xfrm rot="5400000">
            <a:off x="1216248" y="4666904"/>
            <a:ext cx="274320" cy="274320"/>
          </a:xfrm>
          <a:prstGeom prst="chevron">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0" name="Chevron 19"/>
          <p:cNvSpPr>
            <a:spLocks noChangeAspect="1"/>
          </p:cNvSpPr>
          <p:nvPr/>
        </p:nvSpPr>
        <p:spPr>
          <a:xfrm>
            <a:off x="4595290" y="5537702"/>
            <a:ext cx="274320" cy="274320"/>
          </a:xfrm>
          <a:prstGeom prst="chevron">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3" name="Arc 22"/>
          <p:cNvSpPr/>
          <p:nvPr/>
        </p:nvSpPr>
        <p:spPr>
          <a:xfrm rot="11204765">
            <a:off x="1811884" y="2466690"/>
            <a:ext cx="910880" cy="911966"/>
          </a:xfrm>
          <a:prstGeom prst="arc">
            <a:avLst>
              <a:gd name="adj1" fmla="val 16200000"/>
              <a:gd name="adj2" fmla="val 21306054"/>
            </a:avLst>
          </a:prstGeom>
          <a:noFill/>
          <a:ln w="38100" cmpd="sng">
            <a:solidFill>
              <a:schemeClr val="accent6">
                <a:lumMod val="50000"/>
              </a:schemeClr>
            </a:solidFill>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ln>
                <a:solidFill>
                  <a:schemeClr val="tx1"/>
                </a:solidFill>
              </a:ln>
              <a:latin typeface="+mj-lt"/>
            </a:endParaRPr>
          </a:p>
        </p:txBody>
      </p:sp>
      <p:cxnSp>
        <p:nvCxnSpPr>
          <p:cNvPr id="24" name="Straight Connector 23"/>
          <p:cNvCxnSpPr/>
          <p:nvPr/>
        </p:nvCxnSpPr>
        <p:spPr>
          <a:xfrm flipH="1">
            <a:off x="2203953" y="3352800"/>
            <a:ext cx="4255697" cy="0"/>
          </a:xfrm>
          <a:prstGeom prst="line">
            <a:avLst/>
          </a:prstGeom>
          <a:ln w="3810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2867" y="2817085"/>
            <a:ext cx="1098884" cy="646331"/>
          </a:xfrm>
          <a:prstGeom prst="rect">
            <a:avLst/>
          </a:prstGeom>
          <a:noFill/>
        </p:spPr>
        <p:txBody>
          <a:bodyPr wrap="square" rtlCol="0">
            <a:spAutoFit/>
          </a:bodyPr>
          <a:lstStyle/>
          <a:p>
            <a:r>
              <a:rPr lang="en-US" sz="1200" dirty="0" smtClean="0">
                <a:solidFill>
                  <a:schemeClr val="bg1"/>
                </a:solidFill>
                <a:latin typeface="+mj-lt"/>
                <a:cs typeface="Helvetica"/>
              </a:rPr>
              <a:t>Connection to paired coil on opposite side</a:t>
            </a:r>
            <a:endParaRPr lang="en-US" sz="1200" dirty="0">
              <a:solidFill>
                <a:schemeClr val="bg1"/>
              </a:solidFill>
              <a:latin typeface="+mj-lt"/>
              <a:cs typeface="Helvetica"/>
            </a:endParaRPr>
          </a:p>
        </p:txBody>
      </p:sp>
      <p:cxnSp>
        <p:nvCxnSpPr>
          <p:cNvPr id="26" name="Straight Arrow Connector 25"/>
          <p:cNvCxnSpPr/>
          <p:nvPr/>
        </p:nvCxnSpPr>
        <p:spPr>
          <a:xfrm flipV="1">
            <a:off x="1467681" y="3037454"/>
            <a:ext cx="384383" cy="10464"/>
          </a:xfrm>
          <a:prstGeom prst="straightConnector1">
            <a:avLst/>
          </a:prstGeom>
          <a:ln>
            <a:tailEnd type="arrow"/>
          </a:ln>
          <a:effectLst>
            <a:outerShdw blurRad="76200" dist="12700" dir="8100000" sy="-23000" kx="800400" algn="br" rotWithShape="0">
              <a:prstClr val="black">
                <a:alpha val="20000"/>
              </a:prstClr>
            </a:outerShdw>
          </a:effectLst>
        </p:spPr>
        <p:style>
          <a:lnRef idx="2">
            <a:schemeClr val="dk1"/>
          </a:lnRef>
          <a:fillRef idx="0">
            <a:schemeClr val="dk1"/>
          </a:fillRef>
          <a:effectRef idx="1">
            <a:schemeClr val="dk1"/>
          </a:effectRef>
          <a:fontRef idx="minor">
            <a:schemeClr val="tx1"/>
          </a:fontRef>
        </p:style>
      </p:cxnSp>
      <p:pic>
        <p:nvPicPr>
          <p:cNvPr id="5" name="Picture 4" descr="2014 June 30 - 15.29.57.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28" y="172777"/>
            <a:ext cx="3449546" cy="2587159"/>
          </a:xfrm>
          <a:prstGeom prst="rect">
            <a:avLst/>
          </a:prstGeom>
        </p:spPr>
      </p:pic>
      <p:pic>
        <p:nvPicPr>
          <p:cNvPr id="8" name="Picture 7" descr="2014 June 27 - 16.46.32.85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74" y="163770"/>
            <a:ext cx="4599394" cy="2587159"/>
          </a:xfrm>
          <a:prstGeom prst="rect">
            <a:avLst/>
          </a:prstGeom>
        </p:spPr>
      </p:pic>
      <p:sp>
        <p:nvSpPr>
          <p:cNvPr id="28" name="TextBox 27"/>
          <p:cNvSpPr txBox="1"/>
          <p:nvPr/>
        </p:nvSpPr>
        <p:spPr>
          <a:xfrm>
            <a:off x="3292393" y="2236716"/>
            <a:ext cx="643381" cy="523220"/>
          </a:xfrm>
          <a:prstGeom prst="rect">
            <a:avLst/>
          </a:prstGeom>
          <a:noFill/>
        </p:spPr>
        <p:txBody>
          <a:bodyPr wrap="square" rtlCol="0">
            <a:spAutoFit/>
          </a:bodyPr>
          <a:lstStyle/>
          <a:p>
            <a:r>
              <a:rPr lang="en-US" sz="2800" dirty="0" smtClean="0">
                <a:solidFill>
                  <a:schemeClr val="bg1"/>
                </a:solidFill>
                <a:latin typeface="+mj-lt"/>
                <a:cs typeface="Times New Roman"/>
              </a:rPr>
              <a:t>(a)</a:t>
            </a:r>
            <a:endParaRPr lang="en-US" sz="2800" dirty="0">
              <a:solidFill>
                <a:schemeClr val="bg1"/>
              </a:solidFill>
              <a:latin typeface="+mj-lt"/>
              <a:cs typeface="Times New Roman"/>
            </a:endParaRPr>
          </a:p>
        </p:txBody>
      </p:sp>
      <p:sp>
        <p:nvSpPr>
          <p:cNvPr id="29" name="TextBox 28"/>
          <p:cNvSpPr txBox="1"/>
          <p:nvPr/>
        </p:nvSpPr>
        <p:spPr>
          <a:xfrm>
            <a:off x="7964504" y="2239607"/>
            <a:ext cx="643381" cy="523220"/>
          </a:xfrm>
          <a:prstGeom prst="rect">
            <a:avLst/>
          </a:prstGeom>
          <a:noFill/>
        </p:spPr>
        <p:txBody>
          <a:bodyPr wrap="square" rtlCol="0">
            <a:spAutoFit/>
          </a:bodyPr>
          <a:lstStyle/>
          <a:p>
            <a:r>
              <a:rPr lang="en-US" sz="2800" dirty="0" smtClean="0">
                <a:solidFill>
                  <a:schemeClr val="bg1"/>
                </a:solidFill>
                <a:latin typeface="+mj-lt"/>
                <a:cs typeface="Times New Roman"/>
              </a:rPr>
              <a:t>(b)</a:t>
            </a:r>
            <a:endParaRPr lang="en-US" sz="2800" dirty="0">
              <a:solidFill>
                <a:schemeClr val="bg1"/>
              </a:solidFill>
              <a:latin typeface="+mj-lt"/>
              <a:cs typeface="Times New Roman"/>
            </a:endParaRPr>
          </a:p>
        </p:txBody>
      </p:sp>
      <p:sp>
        <p:nvSpPr>
          <p:cNvPr id="30" name="TextBox 29"/>
          <p:cNvSpPr txBox="1"/>
          <p:nvPr/>
        </p:nvSpPr>
        <p:spPr>
          <a:xfrm>
            <a:off x="7901744" y="5422134"/>
            <a:ext cx="643381" cy="523220"/>
          </a:xfrm>
          <a:prstGeom prst="rect">
            <a:avLst/>
          </a:prstGeom>
          <a:noFill/>
        </p:spPr>
        <p:txBody>
          <a:bodyPr wrap="square" rtlCol="0">
            <a:spAutoFit/>
          </a:bodyPr>
          <a:lstStyle/>
          <a:p>
            <a:r>
              <a:rPr lang="en-US" sz="2800" dirty="0" smtClean="0">
                <a:latin typeface="+mj-lt"/>
                <a:cs typeface="Times New Roman"/>
              </a:rPr>
              <a:t>(c)</a:t>
            </a:r>
            <a:endParaRPr lang="en-US" sz="2800" dirty="0">
              <a:latin typeface="+mj-lt"/>
              <a:cs typeface="Times New Roman"/>
            </a:endParaRPr>
          </a:p>
        </p:txBody>
      </p:sp>
      <p:sp>
        <p:nvSpPr>
          <p:cNvPr id="31" name="TextBox 30"/>
          <p:cNvSpPr txBox="1"/>
          <p:nvPr/>
        </p:nvSpPr>
        <p:spPr>
          <a:xfrm>
            <a:off x="3318561" y="4381462"/>
            <a:ext cx="1098884" cy="461665"/>
          </a:xfrm>
          <a:prstGeom prst="rect">
            <a:avLst/>
          </a:prstGeom>
          <a:noFill/>
        </p:spPr>
        <p:txBody>
          <a:bodyPr wrap="square" rtlCol="0">
            <a:spAutoFit/>
          </a:bodyPr>
          <a:lstStyle/>
          <a:p>
            <a:pPr algn="ctr"/>
            <a:r>
              <a:rPr lang="en-US" sz="1200" dirty="0" smtClean="0">
                <a:latin typeface="+mj-lt"/>
                <a:cs typeface="Helvetica"/>
              </a:rPr>
              <a:t>Connection pad</a:t>
            </a:r>
            <a:endParaRPr lang="en-US" sz="1200" dirty="0">
              <a:latin typeface="+mj-lt"/>
              <a:cs typeface="Helvetica"/>
            </a:endParaRPr>
          </a:p>
        </p:txBody>
      </p:sp>
      <p:sp>
        <p:nvSpPr>
          <p:cNvPr id="33" name="TextBox 32"/>
          <p:cNvSpPr txBox="1"/>
          <p:nvPr/>
        </p:nvSpPr>
        <p:spPr>
          <a:xfrm>
            <a:off x="852253" y="2162750"/>
            <a:ext cx="1098884" cy="461665"/>
          </a:xfrm>
          <a:prstGeom prst="rect">
            <a:avLst/>
          </a:prstGeom>
          <a:noFill/>
        </p:spPr>
        <p:txBody>
          <a:bodyPr wrap="square" rtlCol="0">
            <a:spAutoFit/>
          </a:bodyPr>
          <a:lstStyle/>
          <a:p>
            <a:pPr algn="ctr"/>
            <a:r>
              <a:rPr lang="en-US" sz="1200" dirty="0" smtClean="0">
                <a:solidFill>
                  <a:schemeClr val="bg1"/>
                </a:solidFill>
                <a:latin typeface="+mj-lt"/>
                <a:cs typeface="Helvetica"/>
              </a:rPr>
              <a:t>Power connection</a:t>
            </a:r>
            <a:endParaRPr lang="en-US" sz="1200" dirty="0">
              <a:solidFill>
                <a:schemeClr val="bg1"/>
              </a:solidFill>
              <a:latin typeface="+mj-lt"/>
              <a:cs typeface="Helvetica"/>
            </a:endParaRPr>
          </a:p>
        </p:txBody>
      </p:sp>
      <p:sp>
        <p:nvSpPr>
          <p:cNvPr id="34" name="TextBox 33"/>
          <p:cNvSpPr txBox="1"/>
          <p:nvPr/>
        </p:nvSpPr>
        <p:spPr>
          <a:xfrm>
            <a:off x="2769119" y="1931917"/>
            <a:ext cx="1098884" cy="276999"/>
          </a:xfrm>
          <a:prstGeom prst="rect">
            <a:avLst/>
          </a:prstGeom>
          <a:noFill/>
        </p:spPr>
        <p:txBody>
          <a:bodyPr wrap="square" rtlCol="0">
            <a:spAutoFit/>
          </a:bodyPr>
          <a:lstStyle/>
          <a:p>
            <a:pPr algn="ctr"/>
            <a:r>
              <a:rPr lang="en-US" sz="1200" dirty="0" smtClean="0">
                <a:solidFill>
                  <a:schemeClr val="bg1"/>
                </a:solidFill>
                <a:latin typeface="+mj-lt"/>
                <a:cs typeface="Helvetica"/>
              </a:rPr>
              <a:t>Access Port</a:t>
            </a:r>
            <a:endParaRPr lang="en-US" sz="1200" dirty="0">
              <a:solidFill>
                <a:schemeClr val="bg1"/>
              </a:solidFill>
              <a:latin typeface="+mj-lt"/>
              <a:cs typeface="Helvetica"/>
            </a:endParaRPr>
          </a:p>
        </p:txBody>
      </p:sp>
      <p:sp>
        <p:nvSpPr>
          <p:cNvPr id="35" name="TextBox 34"/>
          <p:cNvSpPr txBox="1"/>
          <p:nvPr/>
        </p:nvSpPr>
        <p:spPr>
          <a:xfrm>
            <a:off x="1690539" y="1294954"/>
            <a:ext cx="1098884" cy="276999"/>
          </a:xfrm>
          <a:prstGeom prst="rect">
            <a:avLst/>
          </a:prstGeom>
          <a:noFill/>
        </p:spPr>
        <p:txBody>
          <a:bodyPr wrap="square" rtlCol="0">
            <a:spAutoFit/>
          </a:bodyPr>
          <a:lstStyle/>
          <a:p>
            <a:pPr algn="ctr"/>
            <a:r>
              <a:rPr lang="en-US" sz="1200" dirty="0" smtClean="0">
                <a:solidFill>
                  <a:schemeClr val="bg1"/>
                </a:solidFill>
                <a:latin typeface="+mj-lt"/>
                <a:cs typeface="Helvetica"/>
              </a:rPr>
              <a:t>Cath. tip</a:t>
            </a:r>
            <a:endParaRPr lang="en-US" sz="1200" dirty="0">
              <a:solidFill>
                <a:schemeClr val="bg1"/>
              </a:solidFill>
              <a:latin typeface="+mj-lt"/>
              <a:cs typeface="Helvetica"/>
            </a:endParaRPr>
          </a:p>
        </p:txBody>
      </p:sp>
      <p:sp>
        <p:nvSpPr>
          <p:cNvPr id="36" name="TextBox 35"/>
          <p:cNvSpPr txBox="1"/>
          <p:nvPr/>
        </p:nvSpPr>
        <p:spPr>
          <a:xfrm>
            <a:off x="5067764" y="1253434"/>
            <a:ext cx="1098884" cy="276999"/>
          </a:xfrm>
          <a:prstGeom prst="rect">
            <a:avLst/>
          </a:prstGeom>
          <a:noFill/>
        </p:spPr>
        <p:txBody>
          <a:bodyPr wrap="square" rtlCol="0">
            <a:spAutoFit/>
          </a:bodyPr>
          <a:lstStyle/>
          <a:p>
            <a:pPr algn="ctr"/>
            <a:r>
              <a:rPr lang="en-US" sz="1200" dirty="0" smtClean="0">
                <a:solidFill>
                  <a:schemeClr val="bg1"/>
                </a:solidFill>
                <a:latin typeface="+mj-lt"/>
                <a:cs typeface="Helvetica"/>
              </a:rPr>
              <a:t>Catheter tip</a:t>
            </a:r>
            <a:endParaRPr lang="en-US" sz="1200" dirty="0">
              <a:solidFill>
                <a:schemeClr val="bg1"/>
              </a:solidFill>
              <a:latin typeface="+mj-lt"/>
              <a:cs typeface="Helvetica"/>
            </a:endParaRPr>
          </a:p>
        </p:txBody>
      </p:sp>
      <p:sp>
        <p:nvSpPr>
          <p:cNvPr id="37" name="TextBox 36"/>
          <p:cNvSpPr txBox="1"/>
          <p:nvPr/>
        </p:nvSpPr>
        <p:spPr>
          <a:xfrm>
            <a:off x="6872076" y="1219968"/>
            <a:ext cx="1380644" cy="461665"/>
          </a:xfrm>
          <a:prstGeom prst="rect">
            <a:avLst/>
          </a:prstGeom>
          <a:noFill/>
        </p:spPr>
        <p:txBody>
          <a:bodyPr wrap="square" rtlCol="0">
            <a:spAutoFit/>
          </a:bodyPr>
          <a:lstStyle/>
          <a:p>
            <a:pPr algn="ctr"/>
            <a:r>
              <a:rPr lang="en-US" sz="1200" dirty="0" smtClean="0">
                <a:solidFill>
                  <a:schemeClr val="bg1"/>
                </a:solidFill>
                <a:latin typeface="+mj-lt"/>
                <a:cs typeface="Helvetica"/>
              </a:rPr>
              <a:t>Copper wire braiding in wall</a:t>
            </a:r>
            <a:endParaRPr lang="en-US" sz="1200" dirty="0">
              <a:solidFill>
                <a:schemeClr val="bg1"/>
              </a:solidFill>
              <a:latin typeface="+mj-lt"/>
              <a:cs typeface="Helvetica"/>
            </a:endParaRPr>
          </a:p>
        </p:txBody>
      </p:sp>
      <p:cxnSp>
        <p:nvCxnSpPr>
          <p:cNvPr id="39" name="Straight Arrow Connector 38"/>
          <p:cNvCxnSpPr/>
          <p:nvPr/>
        </p:nvCxnSpPr>
        <p:spPr>
          <a:xfrm>
            <a:off x="6232600" y="1654612"/>
            <a:ext cx="9007" cy="527283"/>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689262" y="2144736"/>
            <a:ext cx="1098884" cy="461665"/>
          </a:xfrm>
          <a:prstGeom prst="rect">
            <a:avLst/>
          </a:prstGeom>
          <a:noFill/>
        </p:spPr>
        <p:txBody>
          <a:bodyPr wrap="square" rtlCol="0">
            <a:spAutoFit/>
          </a:bodyPr>
          <a:lstStyle/>
          <a:p>
            <a:pPr algn="ctr"/>
            <a:r>
              <a:rPr lang="en-US" sz="1200" dirty="0" smtClean="0">
                <a:solidFill>
                  <a:srgbClr val="FFFFFF"/>
                </a:solidFill>
                <a:latin typeface="+mj-lt"/>
                <a:cs typeface="Helvetica"/>
              </a:rPr>
              <a:t>Connection pad</a:t>
            </a:r>
            <a:endParaRPr lang="en-US" sz="1200" dirty="0">
              <a:solidFill>
                <a:srgbClr val="FFFFFF"/>
              </a:solidFill>
              <a:latin typeface="+mj-lt"/>
              <a:cs typeface="Helvetica"/>
            </a:endParaRPr>
          </a:p>
        </p:txBody>
      </p:sp>
      <p:sp>
        <p:nvSpPr>
          <p:cNvPr id="41" name="TextBox 40"/>
          <p:cNvSpPr txBox="1"/>
          <p:nvPr/>
        </p:nvSpPr>
        <p:spPr>
          <a:xfrm>
            <a:off x="3618611" y="2921446"/>
            <a:ext cx="2195759" cy="276999"/>
          </a:xfrm>
          <a:prstGeom prst="rect">
            <a:avLst/>
          </a:prstGeom>
          <a:noFill/>
        </p:spPr>
        <p:txBody>
          <a:bodyPr wrap="square" rtlCol="0">
            <a:spAutoFit/>
          </a:bodyPr>
          <a:lstStyle/>
          <a:p>
            <a:pPr algn="ctr"/>
            <a:r>
              <a:rPr lang="en-US" sz="1200" dirty="0" smtClean="0">
                <a:solidFill>
                  <a:srgbClr val="000000"/>
                </a:solidFill>
                <a:latin typeface="+mj-lt"/>
                <a:cs typeface="Helvetica"/>
              </a:rPr>
              <a:t>Copper trace layout </a:t>
            </a:r>
            <a:endParaRPr lang="en-US" sz="1200" dirty="0">
              <a:solidFill>
                <a:srgbClr val="000000"/>
              </a:solidFill>
              <a:latin typeface="+mj-lt"/>
              <a:cs typeface="Helvetica"/>
            </a:endParaRPr>
          </a:p>
        </p:txBody>
      </p:sp>
      <p:cxnSp>
        <p:nvCxnSpPr>
          <p:cNvPr id="42" name="Straight Connector 41"/>
          <p:cNvCxnSpPr/>
          <p:nvPr/>
        </p:nvCxnSpPr>
        <p:spPr>
          <a:xfrm>
            <a:off x="7457505" y="507499"/>
            <a:ext cx="91155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457505" y="368226"/>
            <a:ext cx="0" cy="280297"/>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8368346" y="367350"/>
            <a:ext cx="0" cy="280297"/>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352302" y="258210"/>
            <a:ext cx="1098884" cy="276999"/>
          </a:xfrm>
          <a:prstGeom prst="rect">
            <a:avLst/>
          </a:prstGeom>
          <a:noFill/>
        </p:spPr>
        <p:txBody>
          <a:bodyPr wrap="square" rtlCol="0">
            <a:spAutoFit/>
          </a:bodyPr>
          <a:lstStyle/>
          <a:p>
            <a:pPr algn="ctr"/>
            <a:r>
              <a:rPr lang="en-US" sz="1200" dirty="0" smtClean="0">
                <a:solidFill>
                  <a:schemeClr val="bg1"/>
                </a:solidFill>
                <a:latin typeface="+mj-lt"/>
                <a:cs typeface="Helvetica"/>
              </a:rPr>
              <a:t>10 </a:t>
            </a:r>
            <a:r>
              <a:rPr lang="en-US" sz="1200" dirty="0">
                <a:solidFill>
                  <a:schemeClr val="bg1"/>
                </a:solidFill>
                <a:latin typeface="+mj-lt"/>
                <a:cs typeface="Helvetica"/>
              </a:rPr>
              <a:t>m</a:t>
            </a:r>
            <a:r>
              <a:rPr lang="en-US" sz="1200" dirty="0" smtClean="0">
                <a:solidFill>
                  <a:schemeClr val="bg1"/>
                </a:solidFill>
                <a:latin typeface="+mj-lt"/>
                <a:cs typeface="Helvetica"/>
              </a:rPr>
              <a:t>m</a:t>
            </a:r>
            <a:endParaRPr lang="en-US" sz="1200" dirty="0">
              <a:solidFill>
                <a:schemeClr val="bg1"/>
              </a:solidFill>
              <a:latin typeface="+mj-lt"/>
              <a:cs typeface="Helvetica"/>
            </a:endParaRPr>
          </a:p>
        </p:txBody>
      </p:sp>
      <p:sp>
        <p:nvSpPr>
          <p:cNvPr id="52" name="Rectangle 51"/>
          <p:cNvSpPr/>
          <p:nvPr/>
        </p:nvSpPr>
        <p:spPr>
          <a:xfrm>
            <a:off x="483017" y="156866"/>
            <a:ext cx="3461764" cy="260307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mj-lt"/>
            </a:endParaRPr>
          </a:p>
        </p:txBody>
      </p:sp>
      <p:sp>
        <p:nvSpPr>
          <p:cNvPr id="53" name="Rectangle 52"/>
          <p:cNvSpPr/>
          <p:nvPr/>
        </p:nvSpPr>
        <p:spPr>
          <a:xfrm>
            <a:off x="3935773" y="150873"/>
            <a:ext cx="4609351" cy="260307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mj-lt"/>
            </a:endParaRPr>
          </a:p>
        </p:txBody>
      </p:sp>
      <p:sp>
        <p:nvSpPr>
          <p:cNvPr id="38" name="TextBox 37"/>
          <p:cNvSpPr txBox="1"/>
          <p:nvPr/>
        </p:nvSpPr>
        <p:spPr>
          <a:xfrm>
            <a:off x="838200" y="6477000"/>
            <a:ext cx="3352800" cy="381000"/>
          </a:xfrm>
          <a:prstGeom prst="rect">
            <a:avLst/>
          </a:prstGeom>
          <a:noFill/>
        </p:spPr>
        <p:txBody>
          <a:bodyPr wrap="square" rtlCol="0">
            <a:spAutoFit/>
          </a:bodyPr>
          <a:lstStyle/>
          <a:p>
            <a:r>
              <a:rPr lang="en-US" dirty="0" smtClean="0"/>
              <a:t>Courtesy of Steven </a:t>
            </a:r>
            <a:r>
              <a:rPr lang="en-US" dirty="0" err="1" smtClean="0"/>
              <a:t>Hetts</a:t>
            </a:r>
            <a:r>
              <a:rPr lang="en-US" dirty="0" smtClean="0"/>
              <a:t>, MD</a:t>
            </a:r>
            <a:endParaRPr lang="en-US" dirty="0"/>
          </a:p>
        </p:txBody>
      </p:sp>
    </p:spTree>
    <p:extLst>
      <p:ext uri="{BB962C8B-B14F-4D97-AF65-F5344CB8AC3E}">
        <p14:creationId xmlns:p14="http://schemas.microsoft.com/office/powerpoint/2010/main" val="28564225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cs typeface="Helvetica"/>
              </a:rPr>
              <a:t>MARC Catheter (</a:t>
            </a:r>
            <a:r>
              <a:rPr lang="en-US" i="1" dirty="0" smtClean="0">
                <a:solidFill>
                  <a:srgbClr val="FFFF00"/>
                </a:solidFill>
                <a:cs typeface="Helvetica"/>
              </a:rPr>
              <a:t>in vitro</a:t>
            </a:r>
            <a:r>
              <a:rPr lang="en-US" dirty="0" smtClean="0">
                <a:solidFill>
                  <a:srgbClr val="FFFF00"/>
                </a:solidFill>
                <a:cs typeface="Helvetica"/>
              </a:rPr>
              <a:t>)</a:t>
            </a:r>
            <a:endParaRPr lang="en-US" dirty="0"/>
          </a:p>
        </p:txBody>
      </p:sp>
      <p:pic>
        <p:nvPicPr>
          <p:cNvPr id="6" name="PVA_Phantom_Flow_Cath_1_5T_WB_04_08_1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8225" y="1600200"/>
            <a:ext cx="4525963" cy="4525963"/>
          </a:xfrm>
        </p:spPr>
      </p:pic>
      <p:sp>
        <p:nvSpPr>
          <p:cNvPr id="4" name="TextBox 3"/>
          <p:cNvSpPr txBox="1"/>
          <p:nvPr/>
        </p:nvSpPr>
        <p:spPr>
          <a:xfrm>
            <a:off x="838200" y="6477000"/>
            <a:ext cx="3352800" cy="369332"/>
          </a:xfrm>
          <a:prstGeom prst="rect">
            <a:avLst/>
          </a:prstGeom>
          <a:noFill/>
        </p:spPr>
        <p:txBody>
          <a:bodyPr wrap="square" rtlCol="0">
            <a:spAutoFit/>
          </a:bodyPr>
          <a:lstStyle/>
          <a:p>
            <a:r>
              <a:rPr lang="en-US" dirty="0" smtClean="0"/>
              <a:t>Courtesy of Aaron </a:t>
            </a:r>
            <a:r>
              <a:rPr lang="en-US" dirty="0" err="1" smtClean="0"/>
              <a:t>Losey</a:t>
            </a:r>
            <a:r>
              <a:rPr lang="en-US" dirty="0" smtClean="0"/>
              <a:t>, MD</a:t>
            </a:r>
            <a:endParaRPr lang="en-US" dirty="0"/>
          </a:p>
        </p:txBody>
      </p:sp>
    </p:spTree>
    <p:extLst>
      <p:ext uri="{BB962C8B-B14F-4D97-AF65-F5344CB8AC3E}">
        <p14:creationId xmlns:p14="http://schemas.microsoft.com/office/powerpoint/2010/main" val="190656774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solidFill>
                  <a:srgbClr val="FFFF00"/>
                </a:solidFill>
              </a:rPr>
              <a:t>MARC Navigation into Renal </a:t>
            </a:r>
            <a:r>
              <a:rPr lang="en-US" sz="4000" dirty="0" smtClean="0">
                <a:solidFill>
                  <a:srgbClr val="FFFF00"/>
                </a:solidFill>
              </a:rPr>
              <a:t>artery</a:t>
            </a:r>
            <a:endParaRPr lang="en-US" sz="4000" dirty="0">
              <a:solidFill>
                <a:srgbClr val="FFFF00"/>
              </a:solidFill>
            </a:endParaRPr>
          </a:p>
        </p:txBody>
      </p:sp>
      <p:sp>
        <p:nvSpPr>
          <p:cNvPr id="6" name="TextBox 5"/>
          <p:cNvSpPr txBox="1"/>
          <p:nvPr/>
        </p:nvSpPr>
        <p:spPr>
          <a:xfrm>
            <a:off x="228600" y="6235700"/>
            <a:ext cx="8777261" cy="523220"/>
          </a:xfrm>
          <a:prstGeom prst="rect">
            <a:avLst/>
          </a:prstGeom>
          <a:noFill/>
        </p:spPr>
        <p:txBody>
          <a:bodyPr wrap="square" rtlCol="0">
            <a:spAutoFit/>
          </a:bodyPr>
          <a:lstStyle/>
          <a:p>
            <a:r>
              <a:rPr lang="en-US" sz="1400" dirty="0" err="1" smtClean="0"/>
              <a:t>Lillaney</a:t>
            </a:r>
            <a:r>
              <a:rPr lang="en-US" sz="1400" dirty="0" smtClean="0"/>
              <a:t> et al, </a:t>
            </a:r>
            <a:r>
              <a:rPr lang="en-US" sz="1400" dirty="0"/>
              <a:t>Endovascular MR-guided Renal Embolization by Using a Magnetically Assisted Remote-controlled Catheter </a:t>
            </a:r>
            <a:r>
              <a:rPr lang="en-US" sz="1400" dirty="0" smtClean="0"/>
              <a:t>System</a:t>
            </a:r>
            <a:r>
              <a:rPr lang="en-US" sz="1400" b="1" dirty="0" smtClean="0"/>
              <a:t>. </a:t>
            </a:r>
            <a:r>
              <a:rPr lang="en-US" sz="1400" i="1" dirty="0" smtClean="0"/>
              <a:t>Radiology </a:t>
            </a:r>
            <a:r>
              <a:rPr lang="en-US" sz="1400" dirty="0" smtClean="0"/>
              <a:t>2016 281(1): 219-228.</a:t>
            </a:r>
            <a:endParaRPr lang="en-US" sz="1400" dirty="0"/>
          </a:p>
        </p:txBody>
      </p:sp>
      <p:pic>
        <p:nvPicPr>
          <p:cNvPr id="7" name="LeftRenalNavigationShort.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600" y="1143000"/>
            <a:ext cx="4929188" cy="4929188"/>
          </a:xfrm>
        </p:spPr>
      </p:pic>
    </p:spTree>
    <p:extLst>
      <p:ext uri="{BB962C8B-B14F-4D97-AF65-F5344CB8AC3E}">
        <p14:creationId xmlns:p14="http://schemas.microsoft.com/office/powerpoint/2010/main" val="2087010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828800" y="726257"/>
            <a:ext cx="2743201" cy="2753168"/>
            <a:chOff x="737513" y="358310"/>
            <a:chExt cx="2743201" cy="2753168"/>
          </a:xfrm>
        </p:grpSpPr>
        <p:pic>
          <p:nvPicPr>
            <p:cNvPr id="4" name="Picture 3" descr="Left_Kidney_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514" y="358310"/>
              <a:ext cx="2743200" cy="2743200"/>
            </a:xfrm>
            <a:prstGeom prst="rect">
              <a:avLst/>
            </a:prstGeom>
          </p:spPr>
        </p:pic>
        <p:cxnSp>
          <p:nvCxnSpPr>
            <p:cNvPr id="10" name="Straight Connector 9"/>
            <p:cNvCxnSpPr/>
            <p:nvPr/>
          </p:nvCxnSpPr>
          <p:spPr>
            <a:xfrm>
              <a:off x="737514" y="36738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a:off x="-634086" y="173898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a:off x="2109114" y="173898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37513" y="311147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4579264" y="737129"/>
            <a:ext cx="2743201" cy="2753168"/>
            <a:chOff x="5644269" y="0"/>
            <a:chExt cx="2743201" cy="2753168"/>
          </a:xfrm>
        </p:grpSpPr>
        <p:pic>
          <p:nvPicPr>
            <p:cNvPr id="5" name="Picture 4" descr="Left_Kidney_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269" y="0"/>
              <a:ext cx="2743200" cy="2743200"/>
            </a:xfrm>
            <a:prstGeom prst="rect">
              <a:avLst/>
            </a:prstGeom>
          </p:spPr>
        </p:pic>
        <p:grpSp>
          <p:nvGrpSpPr>
            <p:cNvPr id="18" name="Group 17"/>
            <p:cNvGrpSpPr/>
            <p:nvPr/>
          </p:nvGrpSpPr>
          <p:grpSpPr>
            <a:xfrm>
              <a:off x="5644269" y="9072"/>
              <a:ext cx="2743201" cy="2744096"/>
              <a:chOff x="1912263" y="678532"/>
              <a:chExt cx="2743201" cy="2744096"/>
            </a:xfrm>
          </p:grpSpPr>
          <p:cxnSp>
            <p:nvCxnSpPr>
              <p:cNvPr id="14" name="Straight Connector 13"/>
              <p:cNvCxnSpPr/>
              <p:nvPr/>
            </p:nvCxnSpPr>
            <p:spPr>
              <a:xfrm>
                <a:off x="1912264" y="6785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a:off x="5406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a:off x="32838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912263" y="342262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7" name="Group 26"/>
          <p:cNvGrpSpPr/>
          <p:nvPr/>
        </p:nvGrpSpPr>
        <p:grpSpPr>
          <a:xfrm>
            <a:off x="1836061" y="3486671"/>
            <a:ext cx="2743202" cy="2750468"/>
            <a:chOff x="1759862" y="3481592"/>
            <a:chExt cx="2743202" cy="2750468"/>
          </a:xfrm>
        </p:grpSpPr>
        <p:pic>
          <p:nvPicPr>
            <p:cNvPr id="6" name="Picture 5" descr="Left_Kidney_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864" y="3488860"/>
              <a:ext cx="2743200" cy="2743200"/>
            </a:xfrm>
            <a:prstGeom prst="rect">
              <a:avLst/>
            </a:prstGeom>
          </p:spPr>
        </p:pic>
        <p:cxnSp>
          <p:nvCxnSpPr>
            <p:cNvPr id="19" name="Straight Connector 18"/>
            <p:cNvCxnSpPr/>
            <p:nvPr/>
          </p:nvCxnSpPr>
          <p:spPr>
            <a:xfrm>
              <a:off x="1759863" y="348159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88263" y="485319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a:off x="3131463" y="485319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59862" y="622568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579265" y="3490298"/>
            <a:ext cx="2748637" cy="2750469"/>
            <a:chOff x="4726227" y="3481591"/>
            <a:chExt cx="2748637" cy="2750469"/>
          </a:xfrm>
        </p:grpSpPr>
        <p:pic>
          <p:nvPicPr>
            <p:cNvPr id="7" name="Picture 6" descr="Left_Kidney_4.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664" y="3488860"/>
              <a:ext cx="2743200" cy="2743200"/>
            </a:xfrm>
            <a:prstGeom prst="rect">
              <a:avLst/>
            </a:prstGeom>
          </p:spPr>
        </p:pic>
        <p:cxnSp>
          <p:nvCxnSpPr>
            <p:cNvPr id="23" name="Straight Connector 22"/>
            <p:cNvCxnSpPr/>
            <p:nvPr/>
          </p:nvCxnSpPr>
          <p:spPr>
            <a:xfrm>
              <a:off x="4726228" y="3481591"/>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a:off x="3354628" y="4853191"/>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a:off x="6097828" y="4853191"/>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726227" y="6225687"/>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1836065" y="3107495"/>
            <a:ext cx="368300" cy="368300"/>
          </a:xfrm>
          <a:prstGeom prst="rect">
            <a:avLst/>
          </a:prstGeom>
          <a:noFill/>
        </p:spPr>
        <p:txBody>
          <a:bodyPr wrap="square" rtlCol="0">
            <a:spAutoFit/>
          </a:bodyPr>
          <a:lstStyle/>
          <a:p>
            <a:r>
              <a:rPr lang="en-US" dirty="0" smtClean="0">
                <a:latin typeface="+mj-lt"/>
                <a:cs typeface="Times New Roman"/>
              </a:rPr>
              <a:t>A</a:t>
            </a:r>
            <a:endParaRPr lang="en-US" dirty="0">
              <a:latin typeface="+mj-lt"/>
              <a:cs typeface="Times New Roman"/>
            </a:endParaRPr>
          </a:p>
        </p:txBody>
      </p:sp>
      <p:sp>
        <p:nvSpPr>
          <p:cNvPr id="32" name="TextBox 31"/>
          <p:cNvSpPr txBox="1"/>
          <p:nvPr/>
        </p:nvSpPr>
        <p:spPr>
          <a:xfrm>
            <a:off x="4579265" y="3107495"/>
            <a:ext cx="368300" cy="368300"/>
          </a:xfrm>
          <a:prstGeom prst="rect">
            <a:avLst/>
          </a:prstGeom>
          <a:noFill/>
        </p:spPr>
        <p:txBody>
          <a:bodyPr wrap="square" rtlCol="0">
            <a:spAutoFit/>
          </a:bodyPr>
          <a:lstStyle/>
          <a:p>
            <a:r>
              <a:rPr lang="en-US" dirty="0" smtClean="0">
                <a:solidFill>
                  <a:srgbClr val="FFFFFF"/>
                </a:solidFill>
                <a:latin typeface="+mj-lt"/>
                <a:cs typeface="Times New Roman"/>
              </a:rPr>
              <a:t>B</a:t>
            </a:r>
            <a:endParaRPr lang="en-US" dirty="0">
              <a:solidFill>
                <a:srgbClr val="FFFFFF"/>
              </a:solidFill>
              <a:latin typeface="+mj-lt"/>
              <a:cs typeface="Times New Roman"/>
            </a:endParaRPr>
          </a:p>
        </p:txBody>
      </p:sp>
      <p:sp>
        <p:nvSpPr>
          <p:cNvPr id="33" name="TextBox 32"/>
          <p:cNvSpPr txBox="1"/>
          <p:nvPr/>
        </p:nvSpPr>
        <p:spPr>
          <a:xfrm>
            <a:off x="1836061" y="5838276"/>
            <a:ext cx="368300" cy="368300"/>
          </a:xfrm>
          <a:prstGeom prst="rect">
            <a:avLst/>
          </a:prstGeom>
          <a:noFill/>
        </p:spPr>
        <p:txBody>
          <a:bodyPr wrap="square" rtlCol="0">
            <a:spAutoFit/>
          </a:bodyPr>
          <a:lstStyle/>
          <a:p>
            <a:r>
              <a:rPr lang="en-US" dirty="0" smtClean="0">
                <a:solidFill>
                  <a:srgbClr val="FFFFFF"/>
                </a:solidFill>
                <a:latin typeface="+mj-lt"/>
                <a:cs typeface="Times New Roman"/>
              </a:rPr>
              <a:t>C</a:t>
            </a:r>
            <a:endParaRPr lang="en-US" dirty="0">
              <a:solidFill>
                <a:srgbClr val="FFFFFF"/>
              </a:solidFill>
              <a:latin typeface="+mj-lt"/>
              <a:cs typeface="Times New Roman"/>
            </a:endParaRPr>
          </a:p>
        </p:txBody>
      </p:sp>
      <p:sp>
        <p:nvSpPr>
          <p:cNvPr id="34" name="TextBox 33"/>
          <p:cNvSpPr txBox="1"/>
          <p:nvPr/>
        </p:nvSpPr>
        <p:spPr>
          <a:xfrm>
            <a:off x="4579261" y="5880284"/>
            <a:ext cx="368300" cy="368300"/>
          </a:xfrm>
          <a:prstGeom prst="rect">
            <a:avLst/>
          </a:prstGeom>
          <a:noFill/>
        </p:spPr>
        <p:txBody>
          <a:bodyPr wrap="square" rtlCol="0">
            <a:spAutoFit/>
          </a:bodyPr>
          <a:lstStyle/>
          <a:p>
            <a:r>
              <a:rPr lang="en-US" dirty="0" smtClean="0">
                <a:solidFill>
                  <a:srgbClr val="FFFFFF"/>
                </a:solidFill>
                <a:latin typeface="+mj-lt"/>
                <a:cs typeface="Times New Roman"/>
              </a:rPr>
              <a:t>D</a:t>
            </a:r>
            <a:endParaRPr lang="en-US" dirty="0">
              <a:solidFill>
                <a:srgbClr val="FFFFFF"/>
              </a:solidFill>
              <a:latin typeface="+mj-lt"/>
              <a:cs typeface="Times New Roman"/>
            </a:endParaRPr>
          </a:p>
        </p:txBody>
      </p:sp>
      <p:sp>
        <p:nvSpPr>
          <p:cNvPr id="39" name="TextBox 38"/>
          <p:cNvSpPr txBox="1"/>
          <p:nvPr/>
        </p:nvSpPr>
        <p:spPr>
          <a:xfrm rot="16200000">
            <a:off x="2628836" y="1413249"/>
            <a:ext cx="719666" cy="276999"/>
          </a:xfrm>
          <a:prstGeom prst="rect">
            <a:avLst/>
          </a:prstGeom>
          <a:noFill/>
        </p:spPr>
        <p:txBody>
          <a:bodyPr wrap="square" rtlCol="0">
            <a:spAutoFit/>
          </a:bodyPr>
          <a:lstStyle/>
          <a:p>
            <a:r>
              <a:rPr lang="en-US" sz="1200" dirty="0" smtClean="0">
                <a:solidFill>
                  <a:srgbClr val="FF0000"/>
                </a:solidFill>
                <a:latin typeface="+mj-lt"/>
                <a:cs typeface="Times New Roman"/>
              </a:rPr>
              <a:t>Aorta</a:t>
            </a:r>
            <a:endParaRPr lang="en-US" sz="1200" dirty="0">
              <a:solidFill>
                <a:srgbClr val="FF0000"/>
              </a:solidFill>
              <a:latin typeface="+mj-lt"/>
              <a:cs typeface="Times New Roman"/>
            </a:endParaRPr>
          </a:p>
        </p:txBody>
      </p:sp>
      <p:sp>
        <p:nvSpPr>
          <p:cNvPr id="40" name="TextBox 39"/>
          <p:cNvSpPr txBox="1"/>
          <p:nvPr/>
        </p:nvSpPr>
        <p:spPr>
          <a:xfrm rot="16200000">
            <a:off x="2394172" y="940602"/>
            <a:ext cx="719666" cy="276999"/>
          </a:xfrm>
          <a:prstGeom prst="rect">
            <a:avLst/>
          </a:prstGeom>
          <a:noFill/>
        </p:spPr>
        <p:txBody>
          <a:bodyPr wrap="square" rtlCol="0">
            <a:spAutoFit/>
          </a:bodyPr>
          <a:lstStyle/>
          <a:p>
            <a:r>
              <a:rPr lang="en-US" sz="1200" dirty="0" smtClean="0">
                <a:solidFill>
                  <a:srgbClr val="0000FF"/>
                </a:solidFill>
                <a:latin typeface="+mj-lt"/>
                <a:cs typeface="Times New Roman"/>
              </a:rPr>
              <a:t>IVC</a:t>
            </a:r>
            <a:endParaRPr lang="en-US" sz="1200" dirty="0">
              <a:solidFill>
                <a:srgbClr val="0000FF"/>
              </a:solidFill>
              <a:latin typeface="+mj-lt"/>
              <a:cs typeface="Times New Roman"/>
            </a:endParaRPr>
          </a:p>
        </p:txBody>
      </p:sp>
      <p:sp>
        <p:nvSpPr>
          <p:cNvPr id="41" name="TextBox 40"/>
          <p:cNvSpPr txBox="1"/>
          <p:nvPr/>
        </p:nvSpPr>
        <p:spPr>
          <a:xfrm>
            <a:off x="1836066" y="2383913"/>
            <a:ext cx="946794" cy="461665"/>
          </a:xfrm>
          <a:prstGeom prst="rect">
            <a:avLst/>
          </a:prstGeom>
          <a:noFill/>
        </p:spPr>
        <p:txBody>
          <a:bodyPr wrap="square" rtlCol="0">
            <a:spAutoFit/>
          </a:bodyPr>
          <a:lstStyle/>
          <a:p>
            <a:pPr algn="ctr"/>
            <a:r>
              <a:rPr lang="en-US" sz="1200" b="1" dirty="0" smtClean="0">
                <a:solidFill>
                  <a:srgbClr val="FFFF00"/>
                </a:solidFill>
                <a:latin typeface="+mj-lt"/>
                <a:cs typeface="Times New Roman"/>
              </a:rPr>
              <a:t>Catheter Tip</a:t>
            </a:r>
            <a:endParaRPr lang="en-US" sz="1200" b="1" dirty="0">
              <a:solidFill>
                <a:srgbClr val="FFFF00"/>
              </a:solidFill>
              <a:latin typeface="+mj-lt"/>
              <a:cs typeface="Times New Roman"/>
            </a:endParaRPr>
          </a:p>
        </p:txBody>
      </p:sp>
      <p:sp>
        <p:nvSpPr>
          <p:cNvPr id="43" name="TextBox 42"/>
          <p:cNvSpPr txBox="1"/>
          <p:nvPr/>
        </p:nvSpPr>
        <p:spPr>
          <a:xfrm>
            <a:off x="1739902" y="76200"/>
            <a:ext cx="5994400" cy="584776"/>
          </a:xfrm>
          <a:prstGeom prst="rect">
            <a:avLst/>
          </a:prstGeom>
          <a:noFill/>
        </p:spPr>
        <p:txBody>
          <a:bodyPr wrap="square" rtlCol="0">
            <a:spAutoFit/>
          </a:bodyPr>
          <a:lstStyle/>
          <a:p>
            <a:pPr algn="ctr"/>
            <a:r>
              <a:rPr lang="en-US" sz="3200" dirty="0" smtClean="0">
                <a:solidFill>
                  <a:srgbClr val="FFFF00"/>
                </a:solidFill>
                <a:latin typeface="+mj-lt"/>
                <a:cs typeface="Times New Roman"/>
              </a:rPr>
              <a:t>MARC Navigation into Renal Artery  </a:t>
            </a:r>
            <a:endParaRPr lang="en-US" sz="3200" dirty="0">
              <a:solidFill>
                <a:srgbClr val="FFFF00"/>
              </a:solidFill>
              <a:latin typeface="+mj-lt"/>
              <a:cs typeface="Times New Roman"/>
            </a:endParaRPr>
          </a:p>
        </p:txBody>
      </p:sp>
      <p:cxnSp>
        <p:nvCxnSpPr>
          <p:cNvPr id="46" name="Straight Arrow Connector 45"/>
          <p:cNvCxnSpPr/>
          <p:nvPr/>
        </p:nvCxnSpPr>
        <p:spPr>
          <a:xfrm flipH="1">
            <a:off x="3091079" y="1107257"/>
            <a:ext cx="318871" cy="9724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297660" y="685800"/>
            <a:ext cx="1047750" cy="461665"/>
          </a:xfrm>
          <a:prstGeom prst="rect">
            <a:avLst/>
          </a:prstGeom>
          <a:noFill/>
        </p:spPr>
        <p:txBody>
          <a:bodyPr wrap="square" rtlCol="0">
            <a:spAutoFit/>
          </a:bodyPr>
          <a:lstStyle/>
          <a:p>
            <a:pPr algn="ctr"/>
            <a:r>
              <a:rPr lang="en-US" sz="1200" dirty="0" smtClean="0">
                <a:solidFill>
                  <a:srgbClr val="FFFFFF"/>
                </a:solidFill>
                <a:latin typeface="+mj-lt"/>
                <a:cs typeface="Times New Roman"/>
              </a:rPr>
              <a:t>Left Renal Artery Origin</a:t>
            </a:r>
            <a:endParaRPr lang="en-US" sz="1200" dirty="0">
              <a:solidFill>
                <a:srgbClr val="FFFFFF"/>
              </a:solidFill>
              <a:latin typeface="+mj-lt"/>
              <a:cs typeface="Times New Roman"/>
            </a:endParaRPr>
          </a:p>
        </p:txBody>
      </p:sp>
      <p:sp>
        <p:nvSpPr>
          <p:cNvPr id="53" name="Chevron 52"/>
          <p:cNvSpPr>
            <a:spLocks/>
          </p:cNvSpPr>
          <p:nvPr/>
        </p:nvSpPr>
        <p:spPr>
          <a:xfrm rot="5400000">
            <a:off x="5982314" y="4486135"/>
            <a:ext cx="137160" cy="137160"/>
          </a:xfrm>
          <a:prstGeom prst="chevron">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42" name="Chevron 41"/>
          <p:cNvSpPr>
            <a:spLocks/>
          </p:cNvSpPr>
          <p:nvPr/>
        </p:nvSpPr>
        <p:spPr>
          <a:xfrm>
            <a:off x="2713009" y="2572836"/>
            <a:ext cx="137160" cy="137160"/>
          </a:xfrm>
          <a:prstGeom prst="chevron">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45" name="Chevron 44"/>
          <p:cNvSpPr>
            <a:spLocks/>
          </p:cNvSpPr>
          <p:nvPr/>
        </p:nvSpPr>
        <p:spPr>
          <a:xfrm>
            <a:off x="5425440" y="2174057"/>
            <a:ext cx="137160" cy="137160"/>
          </a:xfrm>
          <a:prstGeom prst="chevron">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47" name="Chevron 46"/>
          <p:cNvSpPr>
            <a:spLocks/>
          </p:cNvSpPr>
          <p:nvPr/>
        </p:nvSpPr>
        <p:spPr>
          <a:xfrm>
            <a:off x="2971800" y="4703897"/>
            <a:ext cx="137160" cy="137160"/>
          </a:xfrm>
          <a:prstGeom prst="chevron">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44" name="TextBox 43"/>
          <p:cNvSpPr txBox="1"/>
          <p:nvPr/>
        </p:nvSpPr>
        <p:spPr>
          <a:xfrm>
            <a:off x="228600" y="6235700"/>
            <a:ext cx="8777261" cy="523220"/>
          </a:xfrm>
          <a:prstGeom prst="rect">
            <a:avLst/>
          </a:prstGeom>
          <a:noFill/>
        </p:spPr>
        <p:txBody>
          <a:bodyPr wrap="square" rtlCol="0">
            <a:spAutoFit/>
          </a:bodyPr>
          <a:lstStyle/>
          <a:p>
            <a:r>
              <a:rPr lang="en-US" sz="1400" dirty="0" err="1" smtClean="0"/>
              <a:t>Lillaney</a:t>
            </a:r>
            <a:r>
              <a:rPr lang="en-US" sz="1400" dirty="0" smtClean="0"/>
              <a:t> et al, </a:t>
            </a:r>
            <a:r>
              <a:rPr lang="en-US" sz="1400" dirty="0"/>
              <a:t>Endovascular MR-guided Renal Embolization by Using a Magnetically Assisted Remote-controlled Catheter </a:t>
            </a:r>
            <a:r>
              <a:rPr lang="en-US" sz="1400" dirty="0" smtClean="0"/>
              <a:t>System</a:t>
            </a:r>
            <a:r>
              <a:rPr lang="en-US" sz="1400" b="1" dirty="0" smtClean="0"/>
              <a:t>. </a:t>
            </a:r>
            <a:r>
              <a:rPr lang="en-US" sz="1400" i="1" dirty="0" smtClean="0"/>
              <a:t>Radiology </a:t>
            </a:r>
            <a:r>
              <a:rPr lang="en-US" sz="1400" dirty="0" smtClean="0"/>
              <a:t>2016 281(1): 219-228.</a:t>
            </a:r>
            <a:endParaRPr lang="en-US" sz="1400" dirty="0"/>
          </a:p>
        </p:txBody>
      </p:sp>
    </p:spTree>
    <p:extLst>
      <p:ext uri="{BB962C8B-B14F-4D97-AF65-F5344CB8AC3E}">
        <p14:creationId xmlns:p14="http://schemas.microsoft.com/office/powerpoint/2010/main" val="10855148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0"/>
            <a:ext cx="8763000" cy="1089025"/>
          </a:xfrm>
        </p:spPr>
        <p:txBody>
          <a:bodyPr>
            <a:normAutofit fontScale="90000"/>
          </a:bodyPr>
          <a:lstStyle/>
          <a:p>
            <a:pPr>
              <a:lnSpc>
                <a:spcPct val="150000"/>
              </a:lnSpc>
              <a:spcBef>
                <a:spcPts val="0"/>
              </a:spcBef>
            </a:pPr>
            <a:r>
              <a:rPr lang="en-US" dirty="0" smtClean="0">
                <a:solidFill>
                  <a:srgbClr val="FFFF00"/>
                </a:solidFill>
              </a:rPr>
              <a:t>Disclosures</a:t>
            </a:r>
            <a:endParaRPr lang="en-US" sz="4000" i="1" dirty="0">
              <a:solidFill>
                <a:srgbClr val="FFFF00"/>
              </a:solidFill>
            </a:endParaRPr>
          </a:p>
        </p:txBody>
      </p:sp>
      <p:sp>
        <p:nvSpPr>
          <p:cNvPr id="3" name="Subtitle 2"/>
          <p:cNvSpPr>
            <a:spLocks noGrp="1"/>
          </p:cNvSpPr>
          <p:nvPr>
            <p:ph type="subTitle" idx="1"/>
          </p:nvPr>
        </p:nvSpPr>
        <p:spPr>
          <a:xfrm>
            <a:off x="762000" y="1600200"/>
            <a:ext cx="8001000" cy="4572000"/>
          </a:xfrm>
        </p:spPr>
        <p:txBody>
          <a:bodyPr>
            <a:normAutofit/>
          </a:bodyPr>
          <a:lstStyle/>
          <a:p>
            <a:pPr algn="l"/>
            <a:r>
              <a:rPr lang="en-US" sz="2800" dirty="0" smtClean="0"/>
              <a:t>No conflicts of interest</a:t>
            </a:r>
          </a:p>
        </p:txBody>
      </p:sp>
    </p:spTree>
    <p:extLst>
      <p:ext uri="{BB962C8B-B14F-4D97-AF65-F5344CB8AC3E}">
        <p14:creationId xmlns:p14="http://schemas.microsoft.com/office/powerpoint/2010/main" val="34669462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828796" y="952181"/>
            <a:ext cx="2590803" cy="2476820"/>
            <a:chOff x="216814" y="356493"/>
            <a:chExt cx="2743202" cy="2744097"/>
          </a:xfrm>
        </p:grpSpPr>
        <p:pic>
          <p:nvPicPr>
            <p:cNvPr id="4" name="Picture 3" descr="Left_Kidney_MRA_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16" y="356493"/>
              <a:ext cx="2743200" cy="2743200"/>
            </a:xfrm>
            <a:prstGeom prst="rect">
              <a:avLst/>
            </a:prstGeom>
          </p:spPr>
        </p:pic>
        <p:grpSp>
          <p:nvGrpSpPr>
            <p:cNvPr id="9" name="Group 8"/>
            <p:cNvGrpSpPr/>
            <p:nvPr/>
          </p:nvGrpSpPr>
          <p:grpSpPr>
            <a:xfrm>
              <a:off x="216814" y="356494"/>
              <a:ext cx="2743201" cy="2744096"/>
              <a:chOff x="1912263" y="678532"/>
              <a:chExt cx="2743201" cy="2744096"/>
            </a:xfrm>
          </p:grpSpPr>
          <p:cxnSp>
            <p:nvCxnSpPr>
              <p:cNvPr id="10" name="Straight Connector 9"/>
              <p:cNvCxnSpPr/>
              <p:nvPr/>
            </p:nvCxnSpPr>
            <p:spPr>
              <a:xfrm>
                <a:off x="1912264" y="6785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a:off x="5406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a:off x="32838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912263" y="342262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9" name="Group 28"/>
          <p:cNvGrpSpPr/>
          <p:nvPr/>
        </p:nvGrpSpPr>
        <p:grpSpPr>
          <a:xfrm>
            <a:off x="4572000" y="950387"/>
            <a:ext cx="2590802" cy="2476819"/>
            <a:chOff x="3867148" y="356494"/>
            <a:chExt cx="2743201" cy="2744096"/>
          </a:xfrm>
        </p:grpSpPr>
        <p:pic>
          <p:nvPicPr>
            <p:cNvPr id="5" name="Picture 4" descr="Left_Kidney_MRA_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48" y="357390"/>
              <a:ext cx="2743200" cy="2743200"/>
            </a:xfrm>
            <a:prstGeom prst="rect">
              <a:avLst/>
            </a:prstGeom>
          </p:spPr>
        </p:pic>
        <p:grpSp>
          <p:nvGrpSpPr>
            <p:cNvPr id="14" name="Group 13"/>
            <p:cNvGrpSpPr/>
            <p:nvPr/>
          </p:nvGrpSpPr>
          <p:grpSpPr>
            <a:xfrm>
              <a:off x="3867148" y="356494"/>
              <a:ext cx="2743201" cy="2744096"/>
              <a:chOff x="1912263" y="678532"/>
              <a:chExt cx="2743201" cy="2744096"/>
            </a:xfrm>
          </p:grpSpPr>
          <p:cxnSp>
            <p:nvCxnSpPr>
              <p:cNvPr id="15" name="Straight Connector 14"/>
              <p:cNvCxnSpPr/>
              <p:nvPr/>
            </p:nvCxnSpPr>
            <p:spPr>
              <a:xfrm>
                <a:off x="1912264" y="6785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a:off x="5406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a:off x="32838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912263" y="342262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1" name="Group 30"/>
          <p:cNvGrpSpPr/>
          <p:nvPr/>
        </p:nvGrpSpPr>
        <p:grpSpPr>
          <a:xfrm>
            <a:off x="1828794" y="3696277"/>
            <a:ext cx="2590803" cy="2476819"/>
            <a:chOff x="216814" y="3342784"/>
            <a:chExt cx="2743202" cy="2744096"/>
          </a:xfrm>
        </p:grpSpPr>
        <p:pic>
          <p:nvPicPr>
            <p:cNvPr id="6" name="Picture 5" descr="Left_Kidney_MRA_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16" y="3342784"/>
              <a:ext cx="2743200" cy="2743200"/>
            </a:xfrm>
            <a:prstGeom prst="rect">
              <a:avLst/>
            </a:prstGeom>
          </p:spPr>
        </p:pic>
        <p:grpSp>
          <p:nvGrpSpPr>
            <p:cNvPr id="19" name="Group 18"/>
            <p:cNvGrpSpPr/>
            <p:nvPr/>
          </p:nvGrpSpPr>
          <p:grpSpPr>
            <a:xfrm>
              <a:off x="216814" y="3342784"/>
              <a:ext cx="2743201" cy="2744096"/>
              <a:chOff x="1912263" y="678532"/>
              <a:chExt cx="2743201" cy="2744096"/>
            </a:xfrm>
          </p:grpSpPr>
          <p:cxnSp>
            <p:nvCxnSpPr>
              <p:cNvPr id="20" name="Straight Connector 19"/>
              <p:cNvCxnSpPr/>
              <p:nvPr/>
            </p:nvCxnSpPr>
            <p:spPr>
              <a:xfrm>
                <a:off x="1912264" y="6785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a:off x="5406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2838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912263" y="342262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a:off x="4571999" y="3695381"/>
            <a:ext cx="2590802" cy="2476819"/>
            <a:chOff x="3867149" y="3342784"/>
            <a:chExt cx="2743201" cy="2744096"/>
          </a:xfrm>
        </p:grpSpPr>
        <p:pic>
          <p:nvPicPr>
            <p:cNvPr id="7" name="Picture 6" descr="Left_Kidney_MRA_4.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149" y="3343680"/>
              <a:ext cx="2743200" cy="2743200"/>
            </a:xfrm>
            <a:prstGeom prst="rect">
              <a:avLst/>
            </a:prstGeom>
          </p:spPr>
        </p:pic>
        <p:grpSp>
          <p:nvGrpSpPr>
            <p:cNvPr id="24" name="Group 23"/>
            <p:cNvGrpSpPr/>
            <p:nvPr/>
          </p:nvGrpSpPr>
          <p:grpSpPr>
            <a:xfrm>
              <a:off x="3867149" y="3342784"/>
              <a:ext cx="2743201" cy="2744096"/>
              <a:chOff x="1912263" y="678532"/>
              <a:chExt cx="2743201" cy="2744096"/>
            </a:xfrm>
          </p:grpSpPr>
          <p:cxnSp>
            <p:nvCxnSpPr>
              <p:cNvPr id="25" name="Straight Connector 24"/>
              <p:cNvCxnSpPr/>
              <p:nvPr/>
            </p:nvCxnSpPr>
            <p:spPr>
              <a:xfrm>
                <a:off x="1912264" y="6785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a:off x="5406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a:off x="3283864" y="2050132"/>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912263" y="3422628"/>
                <a:ext cx="274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3" name="TextBox 32"/>
          <p:cNvSpPr txBox="1"/>
          <p:nvPr/>
        </p:nvSpPr>
        <p:spPr>
          <a:xfrm>
            <a:off x="1836059" y="3363371"/>
            <a:ext cx="347839" cy="369332"/>
          </a:xfrm>
          <a:prstGeom prst="rect">
            <a:avLst/>
          </a:prstGeom>
          <a:noFill/>
        </p:spPr>
        <p:txBody>
          <a:bodyPr wrap="square" rtlCol="0">
            <a:spAutoFit/>
          </a:bodyPr>
          <a:lstStyle/>
          <a:p>
            <a:r>
              <a:rPr lang="en-US" dirty="0" smtClean="0">
                <a:solidFill>
                  <a:schemeClr val="bg1"/>
                </a:solidFill>
                <a:latin typeface="+mj-lt"/>
                <a:cs typeface="Times New Roman"/>
              </a:rPr>
              <a:t>A</a:t>
            </a:r>
            <a:endParaRPr lang="en-US" dirty="0">
              <a:solidFill>
                <a:schemeClr val="bg1"/>
              </a:solidFill>
              <a:latin typeface="+mj-lt"/>
              <a:cs typeface="Times New Roman"/>
            </a:endParaRPr>
          </a:p>
        </p:txBody>
      </p:sp>
      <p:sp>
        <p:nvSpPr>
          <p:cNvPr id="34" name="TextBox 33"/>
          <p:cNvSpPr txBox="1"/>
          <p:nvPr/>
        </p:nvSpPr>
        <p:spPr>
          <a:xfrm>
            <a:off x="4579259" y="3363371"/>
            <a:ext cx="347839" cy="369332"/>
          </a:xfrm>
          <a:prstGeom prst="rect">
            <a:avLst/>
          </a:prstGeom>
          <a:noFill/>
        </p:spPr>
        <p:txBody>
          <a:bodyPr wrap="square" rtlCol="0">
            <a:spAutoFit/>
          </a:bodyPr>
          <a:lstStyle/>
          <a:p>
            <a:r>
              <a:rPr lang="en-US" dirty="0" smtClean="0">
                <a:solidFill>
                  <a:schemeClr val="bg1"/>
                </a:solidFill>
                <a:latin typeface="+mj-lt"/>
                <a:cs typeface="Times New Roman"/>
              </a:rPr>
              <a:t>B</a:t>
            </a:r>
            <a:endParaRPr lang="en-US" dirty="0">
              <a:solidFill>
                <a:schemeClr val="bg1"/>
              </a:solidFill>
              <a:latin typeface="+mj-lt"/>
              <a:cs typeface="Times New Roman"/>
            </a:endParaRPr>
          </a:p>
        </p:txBody>
      </p:sp>
      <p:sp>
        <p:nvSpPr>
          <p:cNvPr id="35" name="TextBox 34"/>
          <p:cNvSpPr txBox="1"/>
          <p:nvPr/>
        </p:nvSpPr>
        <p:spPr>
          <a:xfrm>
            <a:off x="1836055" y="6094152"/>
            <a:ext cx="347839" cy="369332"/>
          </a:xfrm>
          <a:prstGeom prst="rect">
            <a:avLst/>
          </a:prstGeom>
          <a:noFill/>
        </p:spPr>
        <p:txBody>
          <a:bodyPr wrap="square" rtlCol="0">
            <a:spAutoFit/>
          </a:bodyPr>
          <a:lstStyle/>
          <a:p>
            <a:r>
              <a:rPr lang="en-US" dirty="0" smtClean="0">
                <a:solidFill>
                  <a:schemeClr val="bg1"/>
                </a:solidFill>
                <a:latin typeface="+mj-lt"/>
                <a:cs typeface="Times New Roman"/>
              </a:rPr>
              <a:t>C</a:t>
            </a:r>
            <a:endParaRPr lang="en-US" dirty="0">
              <a:solidFill>
                <a:schemeClr val="bg1"/>
              </a:solidFill>
              <a:latin typeface="+mj-lt"/>
              <a:cs typeface="Times New Roman"/>
            </a:endParaRPr>
          </a:p>
        </p:txBody>
      </p:sp>
      <p:sp>
        <p:nvSpPr>
          <p:cNvPr id="36" name="TextBox 35"/>
          <p:cNvSpPr txBox="1"/>
          <p:nvPr/>
        </p:nvSpPr>
        <p:spPr>
          <a:xfrm>
            <a:off x="4579255" y="6136160"/>
            <a:ext cx="347839" cy="369332"/>
          </a:xfrm>
          <a:prstGeom prst="rect">
            <a:avLst/>
          </a:prstGeom>
          <a:noFill/>
        </p:spPr>
        <p:txBody>
          <a:bodyPr wrap="square" rtlCol="0">
            <a:spAutoFit/>
          </a:bodyPr>
          <a:lstStyle/>
          <a:p>
            <a:r>
              <a:rPr lang="en-US" dirty="0" smtClean="0">
                <a:solidFill>
                  <a:schemeClr val="bg1"/>
                </a:solidFill>
                <a:latin typeface="+mj-lt"/>
                <a:cs typeface="Times New Roman"/>
              </a:rPr>
              <a:t>D</a:t>
            </a:r>
            <a:endParaRPr lang="en-US" dirty="0">
              <a:solidFill>
                <a:schemeClr val="bg1"/>
              </a:solidFill>
              <a:latin typeface="+mj-lt"/>
              <a:cs typeface="Times New Roman"/>
            </a:endParaRPr>
          </a:p>
        </p:txBody>
      </p:sp>
      <p:sp>
        <p:nvSpPr>
          <p:cNvPr id="37" name="TextBox 36"/>
          <p:cNvSpPr txBox="1"/>
          <p:nvPr/>
        </p:nvSpPr>
        <p:spPr>
          <a:xfrm>
            <a:off x="1828794" y="950387"/>
            <a:ext cx="1064649" cy="369332"/>
          </a:xfrm>
          <a:prstGeom prst="rect">
            <a:avLst/>
          </a:prstGeom>
          <a:noFill/>
        </p:spPr>
        <p:txBody>
          <a:bodyPr wrap="square" rtlCol="0">
            <a:spAutoFit/>
          </a:bodyPr>
          <a:lstStyle/>
          <a:p>
            <a:r>
              <a:rPr lang="en-US" dirty="0" smtClean="0">
                <a:solidFill>
                  <a:srgbClr val="FFFFFF"/>
                </a:solidFill>
                <a:latin typeface="+mj-lt"/>
                <a:cs typeface="Times New Roman"/>
              </a:rPr>
              <a:t>t = 0 sec</a:t>
            </a:r>
            <a:endParaRPr lang="en-US" dirty="0">
              <a:solidFill>
                <a:srgbClr val="FFFFFF"/>
              </a:solidFill>
              <a:latin typeface="+mj-lt"/>
              <a:cs typeface="Times New Roman"/>
            </a:endParaRPr>
          </a:p>
        </p:txBody>
      </p:sp>
      <p:sp>
        <p:nvSpPr>
          <p:cNvPr id="38" name="TextBox 37"/>
          <p:cNvSpPr txBox="1"/>
          <p:nvPr/>
        </p:nvSpPr>
        <p:spPr>
          <a:xfrm>
            <a:off x="4579259" y="950387"/>
            <a:ext cx="1247428" cy="369332"/>
          </a:xfrm>
          <a:prstGeom prst="rect">
            <a:avLst/>
          </a:prstGeom>
          <a:noFill/>
        </p:spPr>
        <p:txBody>
          <a:bodyPr wrap="square" rtlCol="0">
            <a:spAutoFit/>
          </a:bodyPr>
          <a:lstStyle/>
          <a:p>
            <a:r>
              <a:rPr lang="en-US" dirty="0" smtClean="0">
                <a:latin typeface="+mj-lt"/>
                <a:cs typeface="Times New Roman"/>
              </a:rPr>
              <a:t>t = 10 sec</a:t>
            </a:r>
            <a:endParaRPr lang="en-US" dirty="0">
              <a:latin typeface="+mj-lt"/>
              <a:cs typeface="Times New Roman"/>
            </a:endParaRPr>
          </a:p>
        </p:txBody>
      </p:sp>
      <p:sp>
        <p:nvSpPr>
          <p:cNvPr id="39" name="TextBox 38"/>
          <p:cNvSpPr txBox="1"/>
          <p:nvPr/>
        </p:nvSpPr>
        <p:spPr>
          <a:xfrm>
            <a:off x="1828794" y="3693587"/>
            <a:ext cx="1247428" cy="369332"/>
          </a:xfrm>
          <a:prstGeom prst="rect">
            <a:avLst/>
          </a:prstGeom>
          <a:noFill/>
        </p:spPr>
        <p:txBody>
          <a:bodyPr wrap="square" rtlCol="0">
            <a:spAutoFit/>
          </a:bodyPr>
          <a:lstStyle/>
          <a:p>
            <a:r>
              <a:rPr lang="en-US" dirty="0" smtClean="0">
                <a:solidFill>
                  <a:srgbClr val="FFFFFF"/>
                </a:solidFill>
                <a:latin typeface="+mj-lt"/>
                <a:cs typeface="Times New Roman"/>
              </a:rPr>
              <a:t>t = 300 sec</a:t>
            </a:r>
            <a:endParaRPr lang="en-US" dirty="0">
              <a:solidFill>
                <a:srgbClr val="FFFFFF"/>
              </a:solidFill>
              <a:latin typeface="+mj-lt"/>
              <a:cs typeface="Times New Roman"/>
            </a:endParaRPr>
          </a:p>
        </p:txBody>
      </p:sp>
      <p:sp>
        <p:nvSpPr>
          <p:cNvPr id="40" name="TextBox 39"/>
          <p:cNvSpPr txBox="1"/>
          <p:nvPr/>
        </p:nvSpPr>
        <p:spPr>
          <a:xfrm>
            <a:off x="4579259" y="3696277"/>
            <a:ext cx="1247428" cy="369332"/>
          </a:xfrm>
          <a:prstGeom prst="rect">
            <a:avLst/>
          </a:prstGeom>
          <a:noFill/>
        </p:spPr>
        <p:txBody>
          <a:bodyPr wrap="square" rtlCol="0">
            <a:spAutoFit/>
          </a:bodyPr>
          <a:lstStyle/>
          <a:p>
            <a:r>
              <a:rPr lang="en-US" dirty="0" smtClean="0">
                <a:solidFill>
                  <a:srgbClr val="FFFFFF"/>
                </a:solidFill>
                <a:latin typeface="+mj-lt"/>
                <a:cs typeface="Times New Roman"/>
              </a:rPr>
              <a:t>t = 600 sec</a:t>
            </a:r>
            <a:endParaRPr lang="en-US" dirty="0">
              <a:solidFill>
                <a:srgbClr val="FFFFFF"/>
              </a:solidFill>
              <a:latin typeface="+mj-lt"/>
              <a:cs typeface="Times New Roman"/>
            </a:endParaRPr>
          </a:p>
        </p:txBody>
      </p:sp>
      <p:sp>
        <p:nvSpPr>
          <p:cNvPr id="41" name="TextBox 40"/>
          <p:cNvSpPr txBox="1"/>
          <p:nvPr/>
        </p:nvSpPr>
        <p:spPr>
          <a:xfrm>
            <a:off x="1574794" y="270933"/>
            <a:ext cx="5994400" cy="584776"/>
          </a:xfrm>
          <a:prstGeom prst="rect">
            <a:avLst/>
          </a:prstGeom>
          <a:noFill/>
        </p:spPr>
        <p:txBody>
          <a:bodyPr wrap="square" rtlCol="0">
            <a:spAutoFit/>
          </a:bodyPr>
          <a:lstStyle/>
          <a:p>
            <a:pPr algn="ctr"/>
            <a:r>
              <a:rPr lang="en-US" sz="3200" dirty="0" smtClean="0">
                <a:solidFill>
                  <a:srgbClr val="FFFF00"/>
                </a:solidFill>
                <a:latin typeface="+mj-lt"/>
                <a:cs typeface="Times New Roman"/>
              </a:rPr>
              <a:t>Renal artery Embolization </a:t>
            </a:r>
            <a:endParaRPr lang="en-US" sz="3200" dirty="0">
              <a:solidFill>
                <a:srgbClr val="FFFF00"/>
              </a:solidFill>
              <a:latin typeface="+mj-lt"/>
              <a:cs typeface="Times New Roman"/>
            </a:endParaRPr>
          </a:p>
        </p:txBody>
      </p:sp>
      <p:sp>
        <p:nvSpPr>
          <p:cNvPr id="42" name="TextBox 41"/>
          <p:cNvSpPr txBox="1"/>
          <p:nvPr/>
        </p:nvSpPr>
        <p:spPr>
          <a:xfrm>
            <a:off x="228600" y="6235700"/>
            <a:ext cx="8777261" cy="523220"/>
          </a:xfrm>
          <a:prstGeom prst="rect">
            <a:avLst/>
          </a:prstGeom>
          <a:noFill/>
        </p:spPr>
        <p:txBody>
          <a:bodyPr wrap="square" rtlCol="0">
            <a:spAutoFit/>
          </a:bodyPr>
          <a:lstStyle/>
          <a:p>
            <a:r>
              <a:rPr lang="en-US" sz="1400" dirty="0" err="1" smtClean="0"/>
              <a:t>Lillaney</a:t>
            </a:r>
            <a:r>
              <a:rPr lang="en-US" sz="1400" dirty="0" smtClean="0"/>
              <a:t> et al, </a:t>
            </a:r>
            <a:r>
              <a:rPr lang="en-US" sz="1400" dirty="0"/>
              <a:t>Endovascular MR-guided Renal Embolization by Using a Magnetically Assisted Remote-controlled Catheter </a:t>
            </a:r>
            <a:r>
              <a:rPr lang="en-US" sz="1400" dirty="0" smtClean="0"/>
              <a:t>System</a:t>
            </a:r>
            <a:r>
              <a:rPr lang="en-US" sz="1400" b="1" dirty="0" smtClean="0"/>
              <a:t>. </a:t>
            </a:r>
            <a:r>
              <a:rPr lang="en-US" sz="1400" i="1" dirty="0" smtClean="0"/>
              <a:t>Radiology </a:t>
            </a:r>
            <a:r>
              <a:rPr lang="en-US" sz="1400" dirty="0" smtClean="0"/>
              <a:t>2016 281(1): 219-228.</a:t>
            </a:r>
            <a:endParaRPr lang="en-US" sz="1400" dirty="0"/>
          </a:p>
        </p:txBody>
      </p:sp>
    </p:spTree>
    <p:extLst>
      <p:ext uri="{BB962C8B-B14F-4D97-AF65-F5344CB8AC3E}">
        <p14:creationId xmlns:p14="http://schemas.microsoft.com/office/powerpoint/2010/main" val="24228916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019" r="5094"/>
          <a:stretch/>
        </p:blipFill>
        <p:spPr>
          <a:xfrm>
            <a:off x="228600" y="457200"/>
            <a:ext cx="4097215" cy="45016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815" y="457200"/>
            <a:ext cx="4603836" cy="4501662"/>
          </a:xfrm>
          <a:prstGeom prst="rect">
            <a:avLst/>
          </a:prstGeom>
        </p:spPr>
      </p:pic>
      <p:sp>
        <p:nvSpPr>
          <p:cNvPr id="6" name="TextBox 5"/>
          <p:cNvSpPr txBox="1"/>
          <p:nvPr/>
        </p:nvSpPr>
        <p:spPr>
          <a:xfrm>
            <a:off x="865151" y="5059362"/>
            <a:ext cx="2107180" cy="369332"/>
          </a:xfrm>
          <a:prstGeom prst="rect">
            <a:avLst/>
          </a:prstGeom>
          <a:noFill/>
        </p:spPr>
        <p:txBody>
          <a:bodyPr wrap="none" rtlCol="0">
            <a:spAutoFit/>
          </a:bodyPr>
          <a:lstStyle/>
          <a:p>
            <a:r>
              <a:rPr lang="en-US" dirty="0" smtClean="0"/>
              <a:t>BSSFP sagittal plane</a:t>
            </a:r>
            <a:endParaRPr lang="en-US" dirty="0"/>
          </a:p>
        </p:txBody>
      </p:sp>
      <p:sp>
        <p:nvSpPr>
          <p:cNvPr id="7" name="TextBox 6"/>
          <p:cNvSpPr txBox="1"/>
          <p:nvPr/>
        </p:nvSpPr>
        <p:spPr>
          <a:xfrm>
            <a:off x="3811551" y="457200"/>
            <a:ext cx="370614" cy="461665"/>
          </a:xfrm>
          <a:prstGeom prst="rect">
            <a:avLst/>
          </a:prstGeom>
          <a:noFill/>
        </p:spPr>
        <p:txBody>
          <a:bodyPr wrap="none" rtlCol="0">
            <a:spAutoFit/>
          </a:bodyPr>
          <a:lstStyle/>
          <a:p>
            <a:r>
              <a:rPr lang="en-US" sz="2400" b="1" dirty="0" smtClean="0">
                <a:solidFill>
                  <a:schemeClr val="bg1"/>
                </a:solidFill>
              </a:rPr>
              <a:t>A</a:t>
            </a:r>
            <a:endParaRPr lang="en-US" sz="2400" b="1" dirty="0">
              <a:solidFill>
                <a:schemeClr val="bg1"/>
              </a:solidFill>
            </a:endParaRPr>
          </a:p>
        </p:txBody>
      </p:sp>
      <p:sp>
        <p:nvSpPr>
          <p:cNvPr id="8" name="TextBox 7"/>
          <p:cNvSpPr txBox="1"/>
          <p:nvPr/>
        </p:nvSpPr>
        <p:spPr>
          <a:xfrm>
            <a:off x="8423030" y="457200"/>
            <a:ext cx="357790" cy="461665"/>
          </a:xfrm>
          <a:prstGeom prst="rect">
            <a:avLst/>
          </a:prstGeom>
          <a:noFill/>
        </p:spPr>
        <p:txBody>
          <a:bodyPr wrap="none" rtlCol="0">
            <a:spAutoFit/>
          </a:bodyPr>
          <a:lstStyle/>
          <a:p>
            <a:r>
              <a:rPr lang="en-US" sz="2400" b="1" dirty="0">
                <a:solidFill>
                  <a:schemeClr val="bg1"/>
                </a:solidFill>
              </a:rPr>
              <a:t>B</a:t>
            </a:r>
          </a:p>
        </p:txBody>
      </p:sp>
      <p:sp>
        <p:nvSpPr>
          <p:cNvPr id="2" name="TextBox 1"/>
          <p:cNvSpPr txBox="1"/>
          <p:nvPr/>
        </p:nvSpPr>
        <p:spPr>
          <a:xfrm>
            <a:off x="5437151" y="4983162"/>
            <a:ext cx="2743200" cy="646331"/>
          </a:xfrm>
          <a:prstGeom prst="rect">
            <a:avLst/>
          </a:prstGeom>
          <a:noFill/>
        </p:spPr>
        <p:txBody>
          <a:bodyPr wrap="square" rtlCol="0">
            <a:spAutoFit/>
          </a:bodyPr>
          <a:lstStyle/>
          <a:p>
            <a:r>
              <a:rPr lang="en-US" dirty="0"/>
              <a:t>5 degree GRE coronal plane</a:t>
            </a:r>
          </a:p>
        </p:txBody>
      </p:sp>
      <p:sp>
        <p:nvSpPr>
          <p:cNvPr id="3" name="Rectangle 2"/>
          <p:cNvSpPr/>
          <p:nvPr/>
        </p:nvSpPr>
        <p:spPr>
          <a:xfrm>
            <a:off x="304800" y="5943600"/>
            <a:ext cx="8534400" cy="830997"/>
          </a:xfrm>
          <a:prstGeom prst="rect">
            <a:avLst/>
          </a:prstGeom>
        </p:spPr>
        <p:txBody>
          <a:bodyPr wrap="square">
            <a:spAutoFit/>
          </a:bodyPr>
          <a:lstStyle/>
          <a:p>
            <a:r>
              <a:rPr lang="en-US" sz="1600" dirty="0" smtClean="0"/>
              <a:t>Yang JK, et al</a:t>
            </a:r>
            <a:r>
              <a:rPr lang="tr-TR" sz="1600" dirty="0" smtClean="0"/>
              <a:t>. </a:t>
            </a:r>
            <a:r>
              <a:rPr lang="tr-TR" sz="1600" dirty="0" err="1" smtClean="0"/>
              <a:t>Interventional</a:t>
            </a:r>
            <a:r>
              <a:rPr lang="tr-TR" sz="1600" dirty="0"/>
              <a:t> </a:t>
            </a:r>
            <a:r>
              <a:rPr lang="tr-TR" sz="1600" dirty="0" err="1" smtClean="0"/>
              <a:t>Magnetic</a:t>
            </a:r>
            <a:r>
              <a:rPr lang="tr-TR" sz="1600" dirty="0"/>
              <a:t> </a:t>
            </a:r>
            <a:r>
              <a:rPr lang="tr-TR" sz="1600" dirty="0" err="1" smtClean="0"/>
              <a:t>Resonance</a:t>
            </a:r>
            <a:r>
              <a:rPr lang="tr-TR" sz="1600" dirty="0"/>
              <a:t> </a:t>
            </a:r>
            <a:r>
              <a:rPr lang="tr-TR" sz="1600" dirty="0" err="1" smtClean="0"/>
              <a:t>Imaging</a:t>
            </a:r>
            <a:r>
              <a:rPr lang="tr-TR" sz="1600" dirty="0"/>
              <a:t> </a:t>
            </a:r>
            <a:r>
              <a:rPr lang="tr-TR" sz="1600" dirty="0" err="1" smtClean="0"/>
              <a:t>Guided</a:t>
            </a:r>
            <a:r>
              <a:rPr lang="tr-TR" sz="1600" dirty="0" smtClean="0"/>
              <a:t> </a:t>
            </a:r>
            <a:r>
              <a:rPr lang="tr-TR" sz="1600" dirty="0" err="1" smtClean="0"/>
              <a:t>Carotid</a:t>
            </a:r>
            <a:r>
              <a:rPr lang="tr-TR" sz="1600" dirty="0" smtClean="0"/>
              <a:t> </a:t>
            </a:r>
            <a:r>
              <a:rPr lang="tr-TR" sz="1600" dirty="0" err="1" smtClean="0"/>
              <a:t>Embolectomy</a:t>
            </a:r>
            <a:r>
              <a:rPr lang="tr-TR" sz="1600" dirty="0" smtClean="0"/>
              <a:t> </a:t>
            </a:r>
            <a:r>
              <a:rPr lang="tr-TR" sz="1600" dirty="0" err="1" smtClean="0"/>
              <a:t>using</a:t>
            </a:r>
            <a:r>
              <a:rPr lang="tr-TR" sz="1600" dirty="0" smtClean="0"/>
              <a:t> a </a:t>
            </a:r>
            <a:r>
              <a:rPr lang="tr-TR" sz="1600" dirty="0" err="1" smtClean="0"/>
              <a:t>Novel</a:t>
            </a:r>
            <a:r>
              <a:rPr lang="tr-TR" sz="1600" dirty="0" smtClean="0"/>
              <a:t> MRI-</a:t>
            </a:r>
            <a:r>
              <a:rPr lang="tr-TR" sz="1600" dirty="0" err="1" smtClean="0"/>
              <a:t>Conditional</a:t>
            </a:r>
            <a:r>
              <a:rPr lang="tr-TR" sz="1600" dirty="0" smtClean="0"/>
              <a:t> </a:t>
            </a:r>
            <a:r>
              <a:rPr lang="tr-TR" sz="1600" dirty="0" err="1" smtClean="0"/>
              <a:t>Resonant</a:t>
            </a:r>
            <a:r>
              <a:rPr lang="tr-TR" sz="1600" dirty="0" smtClean="0"/>
              <a:t> Marker </a:t>
            </a:r>
            <a:r>
              <a:rPr lang="tr-TR" sz="1600" dirty="0" err="1" smtClean="0"/>
              <a:t>Catheter</a:t>
            </a:r>
            <a:r>
              <a:rPr lang="tr-TR" sz="1600" dirty="0" smtClean="0"/>
              <a:t>: </a:t>
            </a:r>
            <a:r>
              <a:rPr lang="tr-TR" sz="1600" dirty="0" err="1" smtClean="0"/>
              <a:t>Demonstration</a:t>
            </a:r>
            <a:r>
              <a:rPr lang="tr-TR" sz="1600" dirty="0" smtClean="0"/>
              <a:t> of </a:t>
            </a:r>
            <a:r>
              <a:rPr lang="tr-TR" sz="1600" dirty="0" err="1" smtClean="0"/>
              <a:t>Preclinical</a:t>
            </a:r>
            <a:r>
              <a:rPr lang="tr-TR" sz="1600" dirty="0"/>
              <a:t> </a:t>
            </a:r>
            <a:r>
              <a:rPr lang="tr-TR" sz="1600" dirty="0" err="1" smtClean="0"/>
              <a:t>Feasibility</a:t>
            </a:r>
            <a:r>
              <a:rPr lang="tr-TR" sz="1600" dirty="0" smtClean="0"/>
              <a:t> (</a:t>
            </a:r>
            <a:r>
              <a:rPr lang="tr-TR" sz="1600" dirty="0" err="1" smtClean="0"/>
              <a:t>Submitted</a:t>
            </a:r>
            <a:r>
              <a:rPr lang="tr-TR" sz="1600" dirty="0" smtClean="0"/>
              <a:t> – </a:t>
            </a:r>
            <a:r>
              <a:rPr lang="tr-TR" sz="1600" dirty="0" err="1" smtClean="0"/>
              <a:t>under</a:t>
            </a:r>
            <a:r>
              <a:rPr lang="tr-TR" sz="1600" dirty="0" smtClean="0"/>
              <a:t> </a:t>
            </a:r>
            <a:r>
              <a:rPr lang="tr-TR" sz="1600" dirty="0" err="1" smtClean="0"/>
              <a:t>review</a:t>
            </a:r>
            <a:r>
              <a:rPr lang="tr-TR" sz="1600" dirty="0" smtClean="0"/>
              <a:t>)</a:t>
            </a:r>
            <a:endParaRPr lang="en-US" sz="1600" dirty="0"/>
          </a:p>
        </p:txBody>
      </p:sp>
    </p:spTree>
    <p:extLst>
      <p:ext uri="{BB962C8B-B14F-4D97-AF65-F5344CB8AC3E}">
        <p14:creationId xmlns:p14="http://schemas.microsoft.com/office/powerpoint/2010/main" val="1930722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l="15916" t="19955" r="18709" b="1358"/>
          <a:stretch>
            <a:fillRect/>
          </a:stretch>
        </p:blipFill>
        <p:spPr bwMode="auto">
          <a:xfrm>
            <a:off x="2971800" y="3200400"/>
            <a:ext cx="3165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l="16454" t="19957" r="18932" b="919"/>
          <a:stretch>
            <a:fillRect/>
          </a:stretch>
        </p:blipFill>
        <p:spPr bwMode="auto">
          <a:xfrm>
            <a:off x="6094413" y="3276600"/>
            <a:ext cx="30495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noChangeArrowheads="1"/>
          </p:cNvPicPr>
          <p:nvPr/>
        </p:nvPicPr>
        <p:blipFill>
          <a:blip r:embed="rId5">
            <a:extLst>
              <a:ext uri="{28A0092B-C50C-407E-A947-70E740481C1C}">
                <a14:useLocalDpi xmlns:a14="http://schemas.microsoft.com/office/drawing/2010/main" val="0"/>
              </a:ext>
            </a:extLst>
          </a:blip>
          <a:srcRect l="17117" t="21056" r="19150"/>
          <a:stretch>
            <a:fillRect/>
          </a:stretch>
        </p:blipFill>
        <p:spPr bwMode="auto">
          <a:xfrm>
            <a:off x="0" y="3276600"/>
            <a:ext cx="3078163"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6">
            <a:extLst>
              <a:ext uri="{28A0092B-C50C-407E-A947-70E740481C1C}">
                <a14:useLocalDpi xmlns:a14="http://schemas.microsoft.com/office/drawing/2010/main" val="0"/>
              </a:ext>
            </a:extLst>
          </a:blip>
          <a:srcRect l="9425" t="4295" r="11679" b="8138"/>
          <a:stretch>
            <a:fillRect/>
          </a:stretch>
        </p:blipFill>
        <p:spPr bwMode="auto">
          <a:xfrm>
            <a:off x="1219200" y="-269875"/>
            <a:ext cx="32512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7">
            <a:extLst>
              <a:ext uri="{28A0092B-C50C-407E-A947-70E740481C1C}">
                <a14:useLocalDpi xmlns:a14="http://schemas.microsoft.com/office/drawing/2010/main" val="0"/>
              </a:ext>
            </a:extLst>
          </a:blip>
          <a:srcRect l="8768" t="3473" r="12556" b="10809"/>
          <a:stretch>
            <a:fillRect/>
          </a:stretch>
        </p:blipFill>
        <p:spPr bwMode="auto">
          <a:xfrm>
            <a:off x="4572000" y="-76200"/>
            <a:ext cx="31480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p:cNvSpPr txBox="1">
            <a:spLocks noChangeArrowheads="1"/>
          </p:cNvSpPr>
          <p:nvPr/>
        </p:nvSpPr>
        <p:spPr bwMode="auto">
          <a:xfrm>
            <a:off x="1295400" y="228600"/>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b="1"/>
              <a:t>A</a:t>
            </a:r>
          </a:p>
        </p:txBody>
      </p:sp>
      <p:sp>
        <p:nvSpPr>
          <p:cNvPr id="15367" name="TextBox 13"/>
          <p:cNvSpPr txBox="1">
            <a:spLocks noChangeArrowheads="1"/>
          </p:cNvSpPr>
          <p:nvPr/>
        </p:nvSpPr>
        <p:spPr bwMode="auto">
          <a:xfrm>
            <a:off x="4572000" y="228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t>B</a:t>
            </a:r>
          </a:p>
        </p:txBody>
      </p:sp>
      <p:sp>
        <p:nvSpPr>
          <p:cNvPr id="15368" name="TextBox 14"/>
          <p:cNvSpPr txBox="1">
            <a:spLocks noChangeArrowheads="1"/>
          </p:cNvSpPr>
          <p:nvPr/>
        </p:nvSpPr>
        <p:spPr bwMode="auto">
          <a:xfrm>
            <a:off x="3124200" y="3657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t>D</a:t>
            </a:r>
          </a:p>
        </p:txBody>
      </p:sp>
      <p:sp>
        <p:nvSpPr>
          <p:cNvPr id="15369" name="TextBox 15"/>
          <p:cNvSpPr txBox="1">
            <a:spLocks noChangeArrowheads="1"/>
          </p:cNvSpPr>
          <p:nvPr/>
        </p:nvSpPr>
        <p:spPr bwMode="auto">
          <a:xfrm>
            <a:off x="152400" y="3657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t>C</a:t>
            </a:r>
          </a:p>
        </p:txBody>
      </p:sp>
      <p:sp>
        <p:nvSpPr>
          <p:cNvPr id="15370" name="TextBox 16"/>
          <p:cNvSpPr txBox="1">
            <a:spLocks noChangeArrowheads="1"/>
          </p:cNvSpPr>
          <p:nvPr/>
        </p:nvSpPr>
        <p:spPr bwMode="auto">
          <a:xfrm>
            <a:off x="6248400" y="3657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t>E</a:t>
            </a:r>
          </a:p>
        </p:txBody>
      </p:sp>
    </p:spTree>
    <p:extLst>
      <p:ext uri="{BB962C8B-B14F-4D97-AF65-F5344CB8AC3E}">
        <p14:creationId xmlns:p14="http://schemas.microsoft.com/office/powerpoint/2010/main" val="29544177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val="0"/>
              </a:ext>
            </a:extLst>
          </a:blip>
          <a:srcRect l="3011" t="4572"/>
          <a:stretch>
            <a:fillRect/>
          </a:stretch>
        </p:blipFill>
        <p:spPr bwMode="auto">
          <a:xfrm>
            <a:off x="762000" y="0"/>
            <a:ext cx="35972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t="5231"/>
          <a:stretch>
            <a:fillRect/>
          </a:stretch>
        </p:blipFill>
        <p:spPr bwMode="auto">
          <a:xfrm>
            <a:off x="685800" y="3506788"/>
            <a:ext cx="365760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noChangeArrowheads="1"/>
          </p:cNvPicPr>
          <p:nvPr/>
        </p:nvPicPr>
        <p:blipFill>
          <a:blip r:embed="rId5">
            <a:extLst>
              <a:ext uri="{28A0092B-C50C-407E-A947-70E740481C1C}">
                <a14:useLocalDpi xmlns:a14="http://schemas.microsoft.com/office/drawing/2010/main" val="0"/>
              </a:ext>
            </a:extLst>
          </a:blip>
          <a:srcRect l="7668" t="19957" r="9042" b="5093"/>
          <a:stretch>
            <a:fillRect/>
          </a:stretch>
        </p:blipFill>
        <p:spPr bwMode="auto">
          <a:xfrm>
            <a:off x="4343400" y="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noChangeArrowheads="1"/>
          </p:cNvPicPr>
          <p:nvPr/>
        </p:nvPicPr>
        <p:blipFill>
          <a:blip r:embed="rId6">
            <a:extLst>
              <a:ext uri="{28A0092B-C50C-407E-A947-70E740481C1C}">
                <a14:useLocalDpi xmlns:a14="http://schemas.microsoft.com/office/drawing/2010/main" val="0"/>
              </a:ext>
            </a:extLst>
          </a:blip>
          <a:srcRect l="16238" t="18040" r="18053" b="17181"/>
          <a:stretch>
            <a:fillRect/>
          </a:stretch>
        </p:blipFill>
        <p:spPr bwMode="auto">
          <a:xfrm>
            <a:off x="4343400" y="3503613"/>
            <a:ext cx="342900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990600" y="228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solidFill>
                  <a:srgbClr val="000000"/>
                </a:solidFill>
              </a:rPr>
              <a:t>A</a:t>
            </a:r>
          </a:p>
        </p:txBody>
      </p:sp>
      <p:sp>
        <p:nvSpPr>
          <p:cNvPr id="16390" name="TextBox 6"/>
          <p:cNvSpPr txBox="1">
            <a:spLocks noChangeArrowheads="1"/>
          </p:cNvSpPr>
          <p:nvPr/>
        </p:nvSpPr>
        <p:spPr bwMode="auto">
          <a:xfrm>
            <a:off x="4572000" y="228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solidFill>
                  <a:schemeClr val="bg1"/>
                </a:solidFill>
              </a:rPr>
              <a:t>B</a:t>
            </a:r>
          </a:p>
        </p:txBody>
      </p:sp>
      <p:sp>
        <p:nvSpPr>
          <p:cNvPr id="16391" name="TextBox 7"/>
          <p:cNvSpPr txBox="1">
            <a:spLocks noChangeArrowheads="1"/>
          </p:cNvSpPr>
          <p:nvPr/>
        </p:nvSpPr>
        <p:spPr bwMode="auto">
          <a:xfrm>
            <a:off x="838200" y="373062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solidFill>
                  <a:srgbClr val="000000"/>
                </a:solidFill>
              </a:rPr>
              <a:t>C</a:t>
            </a:r>
          </a:p>
        </p:txBody>
      </p:sp>
      <p:sp>
        <p:nvSpPr>
          <p:cNvPr id="16392" name="TextBox 8"/>
          <p:cNvSpPr txBox="1">
            <a:spLocks noChangeArrowheads="1"/>
          </p:cNvSpPr>
          <p:nvPr/>
        </p:nvSpPr>
        <p:spPr bwMode="auto">
          <a:xfrm>
            <a:off x="4572000" y="36576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a:solidFill>
                  <a:schemeClr val="tx1"/>
                </a:solidFill>
                <a:latin typeface="Times New Roman" charset="0"/>
                <a:ea typeface="ＭＳ Ｐゴシック" charset="0"/>
              </a:defRPr>
            </a:lvl9pPr>
          </a:lstStyle>
          <a:p>
            <a:r>
              <a:rPr lang="en-US" sz="1400" b="1"/>
              <a:t>D</a:t>
            </a:r>
          </a:p>
        </p:txBody>
      </p:sp>
    </p:spTree>
    <p:extLst>
      <p:ext uri="{BB962C8B-B14F-4D97-AF65-F5344CB8AC3E}">
        <p14:creationId xmlns:p14="http://schemas.microsoft.com/office/powerpoint/2010/main" val="2727077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FFFF00"/>
                </a:solidFill>
              </a:rPr>
              <a:t>Zuckerberg</a:t>
            </a:r>
            <a:r>
              <a:rPr lang="en-US" dirty="0" smtClean="0">
                <a:solidFill>
                  <a:srgbClr val="FFFF00"/>
                </a:solidFill>
              </a:rPr>
              <a:t> SFG </a:t>
            </a:r>
            <a:r>
              <a:rPr lang="en-US" dirty="0" smtClean="0">
                <a:solidFill>
                  <a:srgbClr val="FFFF00"/>
                </a:solidFill>
              </a:rPr>
              <a:t>XMR System (2016)</a:t>
            </a:r>
            <a:endParaRPr lang="en-US" dirty="0">
              <a:solidFill>
                <a:srgbClr val="FFFF00"/>
              </a:solidFill>
            </a:endParaRPr>
          </a:p>
        </p:txBody>
      </p:sp>
      <p:sp>
        <p:nvSpPr>
          <p:cNvPr id="3" name="Slide Number Placeholder 2"/>
          <p:cNvSpPr>
            <a:spLocks noGrp="1"/>
          </p:cNvSpPr>
          <p:nvPr>
            <p:ph type="sldNum" sz="quarter" idx="10"/>
          </p:nvPr>
        </p:nvSpPr>
        <p:spPr/>
        <p:txBody>
          <a:bodyPr/>
          <a:lstStyle/>
          <a:p>
            <a:fld id="{27FE1130-B284-9C4C-A2C3-F2FCB1E5271F}" type="slidenum">
              <a:rPr lang="en-US" smtClean="0"/>
              <a:pPr/>
              <a:t>24</a:t>
            </a:fld>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63873" y="1544638"/>
            <a:ext cx="8402302" cy="4449762"/>
          </a:xfrm>
          <a:prstGeom prst="rect">
            <a:avLst/>
          </a:prstGeom>
        </p:spPr>
      </p:pic>
    </p:spTree>
    <p:extLst>
      <p:ext uri="{BB962C8B-B14F-4D97-AF65-F5344CB8AC3E}">
        <p14:creationId xmlns:p14="http://schemas.microsoft.com/office/powerpoint/2010/main" val="22200934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5" name="Group 54"/>
          <p:cNvGrpSpPr/>
          <p:nvPr/>
        </p:nvGrpSpPr>
        <p:grpSpPr>
          <a:xfrm>
            <a:off x="219815" y="1028819"/>
            <a:ext cx="8831241" cy="5448181"/>
            <a:chOff x="-119664" y="1277162"/>
            <a:chExt cx="11774989" cy="5448181"/>
          </a:xfrm>
        </p:grpSpPr>
        <p:sp>
          <p:nvSpPr>
            <p:cNvPr id="7" name="Rectangle 6"/>
            <p:cNvSpPr/>
            <p:nvPr/>
          </p:nvSpPr>
          <p:spPr>
            <a:xfrm>
              <a:off x="124775" y="3128596"/>
              <a:ext cx="149447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t>Acute Stroke</a:t>
              </a:r>
              <a:endParaRPr lang="en-US" dirty="0"/>
            </a:p>
          </p:txBody>
        </p:sp>
        <p:sp>
          <p:nvSpPr>
            <p:cNvPr id="8" name="TextBox 7"/>
            <p:cNvSpPr txBox="1"/>
            <p:nvPr/>
          </p:nvSpPr>
          <p:spPr>
            <a:xfrm>
              <a:off x="2944424" y="1507046"/>
              <a:ext cx="1700311"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XR: Unenhanced</a:t>
              </a:r>
            </a:p>
            <a:p>
              <a:r>
                <a:rPr lang="en-US" sz="1400" dirty="0" smtClean="0"/>
                <a:t>FPCT, FPCTA, FPCTP</a:t>
              </a:r>
              <a:endParaRPr lang="en-US" sz="1400" dirty="0"/>
            </a:p>
          </p:txBody>
        </p:sp>
        <p:sp>
          <p:nvSpPr>
            <p:cNvPr id="9" name="TextBox 8"/>
            <p:cNvSpPr txBox="1"/>
            <p:nvPr/>
          </p:nvSpPr>
          <p:spPr>
            <a:xfrm>
              <a:off x="2944424" y="4714965"/>
              <a:ext cx="2028260"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MR: DWI, FLAIR</a:t>
              </a:r>
              <a:endParaRPr lang="en-US" sz="1400" dirty="0"/>
            </a:p>
            <a:p>
              <a:r>
                <a:rPr lang="en-US" sz="1400" dirty="0" smtClean="0"/>
                <a:t>MRA, MRP,</a:t>
              </a:r>
            </a:p>
            <a:p>
              <a:r>
                <a:rPr lang="en-US" sz="1400" dirty="0" smtClean="0"/>
                <a:t>Gradient/SWI</a:t>
              </a:r>
              <a:endParaRPr lang="en-US" sz="1400" dirty="0"/>
            </a:p>
          </p:txBody>
        </p:sp>
        <p:sp>
          <p:nvSpPr>
            <p:cNvPr id="10" name="TextBox 9"/>
            <p:cNvSpPr txBox="1"/>
            <p:nvPr/>
          </p:nvSpPr>
          <p:spPr>
            <a:xfrm>
              <a:off x="5599604" y="1614765"/>
              <a:ext cx="2092880"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dirty="0" smtClean="0"/>
                <a:t>DSA for Therapy</a:t>
              </a:r>
              <a:endParaRPr lang="en-US" sz="1400" dirty="0"/>
            </a:p>
          </p:txBody>
        </p:sp>
        <p:sp>
          <p:nvSpPr>
            <p:cNvPr id="11" name="TextBox 10"/>
            <p:cNvSpPr txBox="1"/>
            <p:nvPr/>
          </p:nvSpPr>
          <p:spPr>
            <a:xfrm>
              <a:off x="5835489" y="4591763"/>
              <a:ext cx="1682779"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Viable Tissue</a:t>
              </a:r>
            </a:p>
            <a:p>
              <a:r>
                <a:rPr lang="en-US" sz="1400" dirty="0" smtClean="0"/>
                <a:t>Beyond</a:t>
              </a:r>
            </a:p>
            <a:p>
              <a:r>
                <a:rPr lang="en-US" sz="1400" dirty="0" smtClean="0"/>
                <a:t>Occlusion?</a:t>
              </a:r>
              <a:endParaRPr lang="en-US" sz="1400" dirty="0"/>
            </a:p>
          </p:txBody>
        </p:sp>
        <p:sp>
          <p:nvSpPr>
            <p:cNvPr id="12" name="TextBox 11"/>
            <p:cNvSpPr txBox="1"/>
            <p:nvPr/>
          </p:nvSpPr>
          <p:spPr>
            <a:xfrm>
              <a:off x="8476485" y="1476264"/>
              <a:ext cx="1536989"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Complete</a:t>
              </a:r>
            </a:p>
            <a:p>
              <a:r>
                <a:rPr lang="en-US" sz="1400" dirty="0" smtClean="0"/>
                <a:t>Reperfusion</a:t>
              </a:r>
              <a:endParaRPr lang="en-US" sz="1400" dirty="0"/>
            </a:p>
          </p:txBody>
        </p:sp>
        <p:sp>
          <p:nvSpPr>
            <p:cNvPr id="13" name="TextBox 12"/>
            <p:cNvSpPr txBox="1"/>
            <p:nvPr/>
          </p:nvSpPr>
          <p:spPr>
            <a:xfrm>
              <a:off x="8498710" y="4614943"/>
              <a:ext cx="2168523"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MR: DWI</a:t>
              </a:r>
            </a:p>
            <a:p>
              <a:r>
                <a:rPr lang="en-US" sz="1400" dirty="0" smtClean="0"/>
                <a:t>+/- MRP</a:t>
              </a:r>
            </a:p>
            <a:p>
              <a:r>
                <a:rPr lang="en-US" sz="1400" dirty="0" smtClean="0"/>
                <a:t>+/- Gradient / SWI</a:t>
              </a:r>
              <a:endParaRPr lang="en-US" sz="1400" dirty="0"/>
            </a:p>
          </p:txBody>
        </p:sp>
        <p:cxnSp>
          <p:nvCxnSpPr>
            <p:cNvPr id="17" name="Straight Arrow Connector 16"/>
            <p:cNvCxnSpPr>
              <a:stCxn id="7" idx="3"/>
              <a:endCxn id="8" idx="1"/>
            </p:cNvCxnSpPr>
            <p:nvPr/>
          </p:nvCxnSpPr>
          <p:spPr>
            <a:xfrm flipV="1">
              <a:off x="1619250" y="2091822"/>
              <a:ext cx="1325175" cy="1359940"/>
            </a:xfrm>
            <a:prstGeom prst="straightConnector1">
              <a:avLst/>
            </a:prstGeom>
            <a:ln w="19050">
              <a:solidFill>
                <a:schemeClr val="bg1"/>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a:endCxn id="9" idx="1"/>
            </p:cNvCxnSpPr>
            <p:nvPr/>
          </p:nvCxnSpPr>
          <p:spPr>
            <a:xfrm>
              <a:off x="1619249" y="3451762"/>
              <a:ext cx="1325175" cy="1632535"/>
            </a:xfrm>
            <a:prstGeom prst="straightConnector1">
              <a:avLst/>
            </a:prstGeom>
            <a:ln w="1905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0" idx="1"/>
            </p:cNvCxnSpPr>
            <p:nvPr/>
          </p:nvCxnSpPr>
          <p:spPr>
            <a:xfrm flipV="1">
              <a:off x="4644736" y="1768654"/>
              <a:ext cx="954868" cy="2"/>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4972684" y="4976575"/>
              <a:ext cx="765176" cy="107722"/>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7692485" y="1768653"/>
              <a:ext cx="650037" cy="1"/>
            </a:xfrm>
            <a:prstGeom prst="straightConnector1">
              <a:avLst/>
            </a:prstGeom>
            <a:ln w="1905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359211" y="1277162"/>
              <a:ext cx="1759324" cy="9829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737860" y="4446090"/>
              <a:ext cx="2003920" cy="10427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V="1">
              <a:off x="6677880" y="2171342"/>
              <a:ext cx="22098" cy="2185949"/>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249373" y="2453898"/>
              <a:ext cx="18285" cy="2088059"/>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007454" y="3059795"/>
              <a:ext cx="622660" cy="338554"/>
            </a:xfrm>
            <a:prstGeom prst="rect">
              <a:avLst/>
            </a:prstGeom>
            <a:noFill/>
          </p:spPr>
          <p:txBody>
            <a:bodyPr wrap="none" rtlCol="0">
              <a:spAutoFit/>
            </a:bodyPr>
            <a:lstStyle/>
            <a:p>
              <a:r>
                <a:rPr lang="en-US" sz="1600" dirty="0" smtClean="0">
                  <a:solidFill>
                    <a:srgbClr val="000000"/>
                  </a:solidFill>
                </a:rPr>
                <a:t>Yes</a:t>
              </a:r>
              <a:endParaRPr lang="en-US" sz="1600" dirty="0">
                <a:solidFill>
                  <a:srgbClr val="000000"/>
                </a:solidFill>
              </a:endParaRPr>
            </a:p>
          </p:txBody>
        </p:sp>
        <p:sp>
          <p:nvSpPr>
            <p:cNvPr id="46" name="TextBox 45"/>
            <p:cNvSpPr txBox="1"/>
            <p:nvPr/>
          </p:nvSpPr>
          <p:spPr>
            <a:xfrm>
              <a:off x="8768719" y="3052004"/>
              <a:ext cx="567089" cy="338554"/>
            </a:xfrm>
            <a:prstGeom prst="rect">
              <a:avLst/>
            </a:prstGeom>
            <a:noFill/>
          </p:spPr>
          <p:txBody>
            <a:bodyPr wrap="none" rtlCol="0">
              <a:spAutoFit/>
            </a:bodyPr>
            <a:lstStyle/>
            <a:p>
              <a:r>
                <a:rPr lang="en-US" sz="1600" dirty="0" smtClean="0">
                  <a:solidFill>
                    <a:srgbClr val="000000"/>
                  </a:solidFill>
                </a:rPr>
                <a:t>No</a:t>
              </a:r>
              <a:endParaRPr lang="en-US" sz="1600" dirty="0">
                <a:solidFill>
                  <a:srgbClr val="000000"/>
                </a:solidFill>
              </a:endParaRPr>
            </a:p>
          </p:txBody>
        </p:sp>
        <p:cxnSp>
          <p:nvCxnSpPr>
            <p:cNvPr id="47" name="Straight Arrow Connector 46"/>
            <p:cNvCxnSpPr/>
            <p:nvPr/>
          </p:nvCxnSpPr>
          <p:spPr>
            <a:xfrm flipV="1">
              <a:off x="10121617" y="1768652"/>
              <a:ext cx="748313" cy="2"/>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0879061" y="1583986"/>
              <a:ext cx="77626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ICU</a:t>
              </a:r>
              <a:endParaRPr lang="en-US" dirty="0"/>
            </a:p>
          </p:txBody>
        </p:sp>
        <p:sp>
          <p:nvSpPr>
            <p:cNvPr id="50" name="TextBox 49"/>
            <p:cNvSpPr txBox="1"/>
            <p:nvPr/>
          </p:nvSpPr>
          <p:spPr>
            <a:xfrm>
              <a:off x="10223848" y="1399320"/>
              <a:ext cx="622660" cy="338554"/>
            </a:xfrm>
            <a:prstGeom prst="rect">
              <a:avLst/>
            </a:prstGeom>
            <a:noFill/>
          </p:spPr>
          <p:txBody>
            <a:bodyPr wrap="none" rtlCol="0">
              <a:spAutoFit/>
            </a:bodyPr>
            <a:lstStyle/>
            <a:p>
              <a:r>
                <a:rPr lang="en-US" sz="1600" dirty="0" smtClean="0">
                  <a:solidFill>
                    <a:srgbClr val="000000"/>
                  </a:solidFill>
                </a:rPr>
                <a:t>Yes</a:t>
              </a:r>
              <a:endParaRPr lang="en-US" sz="1400" dirty="0">
                <a:solidFill>
                  <a:srgbClr val="000000"/>
                </a:solidFill>
              </a:endParaRPr>
            </a:p>
          </p:txBody>
        </p:sp>
        <p:sp>
          <p:nvSpPr>
            <p:cNvPr id="51" name="TextBox 50"/>
            <p:cNvSpPr txBox="1"/>
            <p:nvPr/>
          </p:nvSpPr>
          <p:spPr>
            <a:xfrm>
              <a:off x="-119664" y="1288533"/>
              <a:ext cx="1918555" cy="584776"/>
            </a:xfrm>
            <a:prstGeom prst="rect">
              <a:avLst/>
            </a:prstGeom>
            <a:solidFill>
              <a:schemeClr val="bg2"/>
            </a:solidFill>
          </p:spPr>
          <p:txBody>
            <a:bodyPr wrap="none" rtlCol="0">
              <a:spAutoFit/>
            </a:bodyPr>
            <a:lstStyle/>
            <a:p>
              <a:pPr algn="ctr"/>
              <a:r>
                <a:rPr lang="en-US" sz="1600" dirty="0" smtClean="0"/>
                <a:t>X-Ray Side</a:t>
              </a:r>
            </a:p>
            <a:p>
              <a:pPr algn="ctr"/>
              <a:r>
                <a:rPr lang="en-US" sz="1600" dirty="0" smtClean="0"/>
                <a:t>Of XMR Suite</a:t>
              </a:r>
              <a:endParaRPr lang="en-US" sz="1600" dirty="0"/>
            </a:p>
          </p:txBody>
        </p:sp>
        <p:sp>
          <p:nvSpPr>
            <p:cNvPr id="52" name="TextBox 51"/>
            <p:cNvSpPr txBox="1"/>
            <p:nvPr/>
          </p:nvSpPr>
          <p:spPr>
            <a:xfrm>
              <a:off x="-119663" y="4928464"/>
              <a:ext cx="1918555" cy="584776"/>
            </a:xfrm>
            <a:prstGeom prst="rect">
              <a:avLst/>
            </a:prstGeom>
            <a:solidFill>
              <a:schemeClr val="bg2"/>
            </a:solidFill>
          </p:spPr>
          <p:txBody>
            <a:bodyPr wrap="none" rtlCol="0">
              <a:spAutoFit/>
            </a:bodyPr>
            <a:lstStyle/>
            <a:p>
              <a:pPr algn="ctr"/>
              <a:r>
                <a:rPr lang="en-US" sz="1600" dirty="0" smtClean="0"/>
                <a:t>MR Side</a:t>
              </a:r>
            </a:p>
            <a:p>
              <a:pPr algn="ctr"/>
              <a:r>
                <a:rPr lang="en-US" sz="1600" dirty="0" smtClean="0"/>
                <a:t>Of XMR Suite</a:t>
              </a:r>
              <a:endParaRPr lang="en-US" sz="1600" dirty="0"/>
            </a:p>
          </p:txBody>
        </p:sp>
        <p:sp>
          <p:nvSpPr>
            <p:cNvPr id="53" name="TextBox 52"/>
            <p:cNvSpPr txBox="1"/>
            <p:nvPr/>
          </p:nvSpPr>
          <p:spPr>
            <a:xfrm>
              <a:off x="1749737" y="2389932"/>
              <a:ext cx="993389" cy="738664"/>
            </a:xfrm>
            <a:prstGeom prst="rect">
              <a:avLst/>
            </a:prstGeom>
            <a:solidFill>
              <a:schemeClr val="accent1">
                <a:lumMod val="20000"/>
                <a:lumOff val="80000"/>
              </a:schemeClr>
            </a:solidFill>
          </p:spPr>
          <p:txBody>
            <a:bodyPr wrap="square" rtlCol="0">
              <a:spAutoFit/>
            </a:bodyPr>
            <a:lstStyle/>
            <a:p>
              <a:pPr algn="ctr"/>
              <a:r>
                <a:rPr lang="en-US" sz="1400" dirty="0" smtClean="0">
                  <a:solidFill>
                    <a:schemeClr val="bg1"/>
                  </a:solidFill>
                </a:rPr>
                <a:t>0-6 h after onset</a:t>
              </a:r>
              <a:endParaRPr lang="en-US" sz="1400" dirty="0">
                <a:solidFill>
                  <a:schemeClr val="bg1"/>
                </a:solidFill>
              </a:endParaRPr>
            </a:p>
          </p:txBody>
        </p:sp>
        <p:sp>
          <p:nvSpPr>
            <p:cNvPr id="54" name="TextBox 53"/>
            <p:cNvSpPr txBox="1"/>
            <p:nvPr/>
          </p:nvSpPr>
          <p:spPr>
            <a:xfrm>
              <a:off x="1619251" y="3827761"/>
              <a:ext cx="1238968" cy="738664"/>
            </a:xfrm>
            <a:prstGeom prst="rect">
              <a:avLst/>
            </a:prstGeom>
            <a:solidFill>
              <a:schemeClr val="accent1">
                <a:lumMod val="20000"/>
                <a:lumOff val="80000"/>
              </a:schemeClr>
            </a:solidFill>
          </p:spPr>
          <p:txBody>
            <a:bodyPr wrap="square" rtlCol="0">
              <a:spAutoFit/>
            </a:bodyPr>
            <a:lstStyle/>
            <a:p>
              <a:pPr algn="ctr"/>
              <a:r>
                <a:rPr lang="en-US" sz="1400" dirty="0" smtClean="0">
                  <a:solidFill>
                    <a:srgbClr val="000000"/>
                  </a:solidFill>
                </a:rPr>
                <a:t>6-24 h or unknown onset</a:t>
              </a:r>
              <a:endParaRPr lang="en-US" sz="1400" dirty="0">
                <a:solidFill>
                  <a:srgbClr val="000000"/>
                </a:solidFill>
              </a:endParaRPr>
            </a:p>
          </p:txBody>
        </p:sp>
        <p:cxnSp>
          <p:nvCxnSpPr>
            <p:cNvPr id="43" name="Straight Arrow Connector 42"/>
            <p:cNvCxnSpPr/>
            <p:nvPr/>
          </p:nvCxnSpPr>
          <p:spPr>
            <a:xfrm rot="10800000">
              <a:off x="7719555" y="4961095"/>
              <a:ext cx="756930" cy="16830"/>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6300330" y="5891370"/>
              <a:ext cx="756930" cy="16830"/>
            </a:xfrm>
            <a:prstGeom prst="straightConnector1">
              <a:avLst/>
            </a:prstGeom>
            <a:ln w="19050">
              <a:solidFill>
                <a:srgbClr val="000000"/>
              </a:solidFill>
              <a:tailEnd type="arrow"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007454" y="5665029"/>
              <a:ext cx="567089" cy="338554"/>
            </a:xfrm>
            <a:prstGeom prst="rect">
              <a:avLst/>
            </a:prstGeom>
            <a:noFill/>
          </p:spPr>
          <p:txBody>
            <a:bodyPr wrap="none" rtlCol="0">
              <a:spAutoFit/>
            </a:bodyPr>
            <a:lstStyle/>
            <a:p>
              <a:r>
                <a:rPr lang="en-US" sz="1600" dirty="0" smtClean="0">
                  <a:solidFill>
                    <a:srgbClr val="000000"/>
                  </a:solidFill>
                </a:rPr>
                <a:t>No</a:t>
              </a:r>
              <a:endParaRPr lang="en-US" sz="1600" dirty="0">
                <a:solidFill>
                  <a:srgbClr val="000000"/>
                </a:solidFill>
              </a:endParaRPr>
            </a:p>
          </p:txBody>
        </p:sp>
        <p:sp>
          <p:nvSpPr>
            <p:cNvPr id="56" name="TextBox 55"/>
            <p:cNvSpPr txBox="1"/>
            <p:nvPr/>
          </p:nvSpPr>
          <p:spPr>
            <a:xfrm>
              <a:off x="6427710" y="6356011"/>
              <a:ext cx="77626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ICU</a:t>
              </a:r>
              <a:endParaRPr lang="en-US" dirty="0"/>
            </a:p>
          </p:txBody>
        </p:sp>
      </p:grpSp>
      <p:sp>
        <p:nvSpPr>
          <p:cNvPr id="4" name="TextBox 3"/>
          <p:cNvSpPr txBox="1"/>
          <p:nvPr/>
        </p:nvSpPr>
        <p:spPr>
          <a:xfrm>
            <a:off x="1447800" y="152400"/>
            <a:ext cx="6705600" cy="523220"/>
          </a:xfrm>
          <a:prstGeom prst="rect">
            <a:avLst/>
          </a:prstGeom>
          <a:noFill/>
        </p:spPr>
        <p:txBody>
          <a:bodyPr wrap="square" rtlCol="0">
            <a:spAutoFit/>
          </a:bodyPr>
          <a:lstStyle/>
          <a:p>
            <a:r>
              <a:rPr lang="en-US" sz="2800" dirty="0" smtClean="0">
                <a:solidFill>
                  <a:srgbClr val="000090"/>
                </a:solidFill>
              </a:rPr>
              <a:t>ZSFG XMR Suite - Acute Stroke Workflow</a:t>
            </a:r>
            <a:endParaRPr lang="en-US" sz="2800" dirty="0">
              <a:solidFill>
                <a:srgbClr val="000090"/>
              </a:solidFill>
            </a:endParaRPr>
          </a:p>
        </p:txBody>
      </p:sp>
      <p:sp>
        <p:nvSpPr>
          <p:cNvPr id="5" name="TextBox 4"/>
          <p:cNvSpPr txBox="1"/>
          <p:nvPr/>
        </p:nvSpPr>
        <p:spPr>
          <a:xfrm>
            <a:off x="838200" y="6324600"/>
            <a:ext cx="3352800" cy="381000"/>
          </a:xfrm>
          <a:prstGeom prst="rect">
            <a:avLst/>
          </a:prstGeom>
          <a:noFill/>
        </p:spPr>
        <p:txBody>
          <a:bodyPr wrap="square" rtlCol="0">
            <a:spAutoFit/>
          </a:bodyPr>
          <a:lstStyle/>
          <a:p>
            <a:r>
              <a:rPr lang="en-US" dirty="0" smtClean="0">
                <a:solidFill>
                  <a:schemeClr val="bg1"/>
                </a:solidFill>
              </a:rPr>
              <a:t>Courtesy of Steven </a:t>
            </a:r>
            <a:r>
              <a:rPr lang="en-US" dirty="0" err="1" smtClean="0">
                <a:solidFill>
                  <a:schemeClr val="bg1"/>
                </a:solidFill>
              </a:rPr>
              <a:t>Hetts</a:t>
            </a:r>
            <a:r>
              <a:rPr lang="en-US" dirty="0" smtClean="0">
                <a:solidFill>
                  <a:schemeClr val="bg1"/>
                </a:solidFill>
              </a:rPr>
              <a:t>, MD</a:t>
            </a:r>
            <a:endParaRPr lang="en-US" dirty="0">
              <a:solidFill>
                <a:schemeClr val="bg1"/>
              </a:solidFill>
            </a:endParaRPr>
          </a:p>
        </p:txBody>
      </p:sp>
    </p:spTree>
    <p:extLst>
      <p:ext uri="{BB962C8B-B14F-4D97-AF65-F5344CB8AC3E}">
        <p14:creationId xmlns:p14="http://schemas.microsoft.com/office/powerpoint/2010/main" val="19891526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381000" y="76200"/>
            <a:ext cx="8642999" cy="724396"/>
          </a:xfrm>
        </p:spPr>
        <p:txBody>
          <a:bodyPr tIns="12801">
            <a:no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solidFill>
                  <a:srgbClr val="FFFF00"/>
                </a:solidFill>
              </a:rPr>
              <a:t>P</a:t>
            </a:r>
            <a:r>
              <a:rPr lang="en-GB" sz="2400" dirty="0" smtClean="0">
                <a:solidFill>
                  <a:srgbClr val="FFFF00"/>
                </a:solidFill>
              </a:rPr>
              <a:t>ercutaneous </a:t>
            </a:r>
            <a:r>
              <a:rPr lang="en-GB" sz="2400" dirty="0" err="1" smtClean="0">
                <a:solidFill>
                  <a:srgbClr val="FFFF00"/>
                </a:solidFill>
              </a:rPr>
              <a:t>Sclerotherapy</a:t>
            </a:r>
            <a:r>
              <a:rPr lang="en-GB" sz="2400" dirty="0" smtClean="0">
                <a:solidFill>
                  <a:srgbClr val="FFFF00"/>
                </a:solidFill>
              </a:rPr>
              <a:t> </a:t>
            </a:r>
            <a:r>
              <a:rPr lang="en-GB" sz="2400" dirty="0">
                <a:solidFill>
                  <a:srgbClr val="FFFF00"/>
                </a:solidFill>
              </a:rPr>
              <a:t>of </a:t>
            </a:r>
            <a:r>
              <a:rPr lang="en-GB" sz="2400" dirty="0" smtClean="0">
                <a:solidFill>
                  <a:srgbClr val="FFFF00"/>
                </a:solidFill>
              </a:rPr>
              <a:t>Low‐Flow Vascular </a:t>
            </a:r>
            <a:r>
              <a:rPr lang="en-GB" sz="2400" dirty="0">
                <a:solidFill>
                  <a:srgbClr val="FFFF00"/>
                </a:solidFill>
              </a:rPr>
              <a:t>M</a:t>
            </a:r>
            <a:r>
              <a:rPr lang="en-GB" sz="2400" dirty="0" smtClean="0">
                <a:solidFill>
                  <a:srgbClr val="FFFF00"/>
                </a:solidFill>
              </a:rPr>
              <a:t>alformations</a:t>
            </a:r>
            <a:endParaRPr lang="en-GB" sz="2400" dirty="0">
              <a:solidFill>
                <a:srgbClr val="FFFF00"/>
              </a:solidFill>
            </a:endParaRPr>
          </a:p>
        </p:txBody>
      </p:sp>
      <p:pic>
        <p:nvPicPr>
          <p:cNvPr id="2051" name="Picture 2"/>
          <p:cNvPicPr>
            <a:picLocks noChangeAspect="1" noChangeArrowheads="1"/>
          </p:cNvPicPr>
          <p:nvPr/>
        </p:nvPicPr>
        <p:blipFill>
          <a:blip r:embed="rId3" cstate="print"/>
          <a:srcRect/>
          <a:stretch>
            <a:fillRect/>
          </a:stretch>
        </p:blipFill>
        <p:spPr bwMode="auto">
          <a:xfrm>
            <a:off x="1" y="802481"/>
            <a:ext cx="9087820" cy="5522119"/>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533400" y="6324600"/>
            <a:ext cx="8305800" cy="4292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400" dirty="0" smtClean="0"/>
              <a:t>O’Mara,  </a:t>
            </a:r>
            <a:r>
              <a:rPr lang="en-GB" sz="1400" dirty="0" err="1" smtClean="0"/>
              <a:t>DiCamillo</a:t>
            </a:r>
            <a:r>
              <a:rPr lang="en-GB" sz="1400" dirty="0" smtClean="0"/>
              <a:t>, </a:t>
            </a:r>
            <a:r>
              <a:rPr lang="en-GB" sz="1400" i="1" dirty="0" smtClean="0"/>
              <a:t>et al.</a:t>
            </a:r>
            <a:r>
              <a:rPr lang="en-GB" sz="1400" dirty="0">
                <a:solidFill>
                  <a:srgbClr val="FFFF00"/>
                </a:solidFill>
              </a:rPr>
              <a:t> </a:t>
            </a:r>
            <a:r>
              <a:rPr lang="en-GB" sz="1400" dirty="0">
                <a:solidFill>
                  <a:srgbClr val="FFFFFF"/>
                </a:solidFill>
              </a:rPr>
              <a:t>MR‐guided percutaneous </a:t>
            </a:r>
            <a:r>
              <a:rPr lang="en-GB" sz="1400" dirty="0" err="1">
                <a:solidFill>
                  <a:srgbClr val="FFFFFF"/>
                </a:solidFill>
              </a:rPr>
              <a:t>sclerotherapy</a:t>
            </a:r>
            <a:r>
              <a:rPr lang="en-GB" sz="1400" dirty="0">
                <a:solidFill>
                  <a:srgbClr val="FFFFFF"/>
                </a:solidFill>
              </a:rPr>
              <a:t> of low‐flow vascular malformations: Clinical experience using a 1.5 T MR system</a:t>
            </a:r>
            <a:r>
              <a:rPr lang="en-GB" sz="1400" i="1" dirty="0" smtClean="0">
                <a:solidFill>
                  <a:srgbClr val="FFFFFF"/>
                </a:solidFill>
              </a:rPr>
              <a:t> </a:t>
            </a:r>
            <a:r>
              <a:rPr lang="en-GB" sz="1400" i="1" dirty="0" smtClean="0"/>
              <a:t>JMRI </a:t>
            </a:r>
            <a:r>
              <a:rPr lang="en-GB" sz="1400" dirty="0" smtClean="0"/>
              <a:t>2016 </a:t>
            </a:r>
            <a:r>
              <a:rPr lang="en-US" sz="1400" dirty="0"/>
              <a:t>Oct </a:t>
            </a:r>
            <a:r>
              <a:rPr lang="en-US" sz="1400" dirty="0" smtClean="0"/>
              <a:t>31</a:t>
            </a:r>
            <a:r>
              <a:rPr lang="en-GB" sz="1000" dirty="0"/>
              <a:t> </a:t>
            </a:r>
            <a:r>
              <a:rPr lang="en-GB" sz="1000" dirty="0" smtClean="0"/>
              <a:t>(e-pub)</a:t>
            </a:r>
            <a:endParaRPr lang="en-GB" sz="1000" dirty="0">
              <a:solidFill>
                <a:srgbClr val="000000"/>
              </a:solidFill>
              <a:hlinkClick r:id="rId5"/>
            </a:endParaRPr>
          </a:p>
        </p:txBody>
      </p:sp>
    </p:spTree>
    <p:extLst>
      <p:ext uri="{BB962C8B-B14F-4D97-AF65-F5344CB8AC3E}">
        <p14:creationId xmlns:p14="http://schemas.microsoft.com/office/powerpoint/2010/main" val="14940020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599" y="838200"/>
            <a:ext cx="7798191" cy="5392366"/>
          </a:xfrm>
          <a:prstGeom prst="rect">
            <a:avLst/>
          </a:prstGeom>
        </p:spPr>
      </p:pic>
      <p:sp>
        <p:nvSpPr>
          <p:cNvPr id="3" name="TextBox 2"/>
          <p:cNvSpPr txBox="1"/>
          <p:nvPr/>
        </p:nvSpPr>
        <p:spPr>
          <a:xfrm>
            <a:off x="635000" y="4064000"/>
            <a:ext cx="7620000" cy="812800"/>
          </a:xfrm>
          <a:prstGeom prst="rect">
            <a:avLst/>
          </a:prstGeom>
        </p:spPr>
        <p:txBody>
          <a:bodyPr/>
          <a:lstStyle/>
          <a:p>
            <a:endParaRPr lang="en-US" sz="1000" i="0" baseline="0" dirty="0">
              <a:latin typeface="Arial"/>
            </a:endParaRPr>
          </a:p>
        </p:txBody>
      </p:sp>
      <p:sp>
        <p:nvSpPr>
          <p:cNvPr id="5" name="TextBox 4"/>
          <p:cNvSpPr txBox="1"/>
          <p:nvPr/>
        </p:nvSpPr>
        <p:spPr>
          <a:xfrm>
            <a:off x="635000" y="5270500"/>
            <a:ext cx="7620000" cy="254000"/>
          </a:xfrm>
          <a:prstGeom prst="rect">
            <a:avLst/>
          </a:prstGeom>
        </p:spPr>
        <p:txBody>
          <a:bodyPr/>
          <a:lstStyle/>
          <a:p>
            <a:r>
              <a:rPr lang="en-US" sz="1000" b="1" i="0" baseline="0" dirty="0">
                <a:latin typeface="Arial"/>
              </a:rPr>
              <a:t> </a:t>
            </a:r>
          </a:p>
        </p:txBody>
      </p:sp>
      <p:sp>
        <p:nvSpPr>
          <p:cNvPr id="6" name="TextBox 5"/>
          <p:cNvSpPr txBox="1"/>
          <p:nvPr/>
        </p:nvSpPr>
        <p:spPr>
          <a:xfrm>
            <a:off x="635000" y="5651500"/>
            <a:ext cx="7620000" cy="254000"/>
          </a:xfrm>
          <a:prstGeom prst="rect">
            <a:avLst/>
          </a:prstGeom>
        </p:spPr>
        <p:txBody>
          <a:bodyPr/>
          <a:lstStyle/>
          <a:p>
            <a:endParaRPr lang="en-US" sz="1000" dirty="0">
              <a:latin typeface="Arial"/>
            </a:endParaRPr>
          </a:p>
        </p:txBody>
      </p:sp>
      <p:sp>
        <p:nvSpPr>
          <p:cNvPr id="7" name="TextBox 6"/>
          <p:cNvSpPr txBox="1"/>
          <p:nvPr/>
        </p:nvSpPr>
        <p:spPr>
          <a:xfrm>
            <a:off x="685800" y="6324600"/>
            <a:ext cx="7620000" cy="533400"/>
          </a:xfrm>
          <a:prstGeom prst="rect">
            <a:avLst/>
          </a:prstGeom>
        </p:spPr>
        <p:txBody>
          <a:bodyPr/>
          <a:lstStyle/>
          <a:p>
            <a:r>
              <a:rPr lang="en-US" sz="1200" dirty="0" err="1" smtClean="0">
                <a:latin typeface="Arial"/>
              </a:rPr>
              <a:t>Harmoush</a:t>
            </a:r>
            <a:r>
              <a:rPr lang="en-US" sz="1200" dirty="0" smtClean="0">
                <a:latin typeface="Arial"/>
              </a:rPr>
              <a:t> et a</a:t>
            </a:r>
            <a:r>
              <a:rPr lang="en-US" sz="1200" i="1" dirty="0" smtClean="0">
                <a:latin typeface="Arial"/>
              </a:rPr>
              <a:t>l. </a:t>
            </a:r>
            <a:r>
              <a:rPr lang="en-US" sz="1200" dirty="0">
                <a:latin typeface="Arial"/>
              </a:rPr>
              <a:t>Multimodality Image-Guided </a:t>
            </a:r>
            <a:r>
              <a:rPr lang="en-US" sz="1200" dirty="0" err="1">
                <a:latin typeface="Arial"/>
              </a:rPr>
              <a:t>Sclerotherapy</a:t>
            </a:r>
            <a:r>
              <a:rPr lang="en-US" sz="1200" dirty="0">
                <a:latin typeface="Arial"/>
              </a:rPr>
              <a:t> of Low-Flow Orbital Vascular Malformations: Report of Single-Center </a:t>
            </a:r>
            <a:r>
              <a:rPr lang="en-US" sz="1200" dirty="0" smtClean="0">
                <a:latin typeface="Arial"/>
              </a:rPr>
              <a:t>Experience. </a:t>
            </a:r>
            <a:r>
              <a:rPr lang="en-US" sz="1200" i="1" dirty="0" smtClean="0">
                <a:latin typeface="Arial"/>
              </a:rPr>
              <a:t> JVIR</a:t>
            </a:r>
            <a:r>
              <a:rPr lang="en-US" sz="1200" dirty="0" smtClean="0">
                <a:latin typeface="Arial"/>
              </a:rPr>
              <a:t> 2016 27</a:t>
            </a:r>
            <a:r>
              <a:rPr lang="en-US" sz="1200" dirty="0" smtClean="0">
                <a:latin typeface="Arial"/>
                <a:sym typeface="Wingdings"/>
              </a:rPr>
              <a:t>(7):</a:t>
            </a:r>
            <a:r>
              <a:rPr lang="en-US" sz="1200" dirty="0" smtClean="0">
                <a:latin typeface="Arial"/>
              </a:rPr>
              <a:t> </a:t>
            </a:r>
            <a:r>
              <a:rPr lang="en-US" sz="1200" dirty="0">
                <a:latin typeface="Arial"/>
              </a:rPr>
              <a:t>987–995.e4</a:t>
            </a:r>
          </a:p>
        </p:txBody>
      </p:sp>
      <p:sp>
        <p:nvSpPr>
          <p:cNvPr id="8" name="Rectangle 1"/>
          <p:cNvSpPr txBox="1">
            <a:spLocks noChangeArrowheads="1"/>
          </p:cNvSpPr>
          <p:nvPr/>
        </p:nvSpPr>
        <p:spPr>
          <a:xfrm>
            <a:off x="381000" y="228600"/>
            <a:ext cx="8642999" cy="648196"/>
          </a:xfrm>
          <a:prstGeom prst="rect">
            <a:avLst/>
          </a:prstGeom>
        </p:spPr>
        <p:txBody>
          <a:bodyPr tIns="1280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b="1" smtClean="0">
                <a:solidFill>
                  <a:srgbClr val="FFFF00"/>
                </a:solidFill>
              </a:rPr>
              <a:t>Percutaneous Sclerotherapy of Low‐Flow Vascular Malformations</a:t>
            </a:r>
            <a:endParaRPr lang="en-GB" sz="2400" b="1" dirty="0">
              <a:solidFill>
                <a:srgbClr val="FFFF00"/>
              </a:solidFill>
            </a:endParaRPr>
          </a:p>
        </p:txBody>
      </p:sp>
    </p:spTree>
    <p:extLst>
      <p:ext uri="{BB962C8B-B14F-4D97-AF65-F5344CB8AC3E}">
        <p14:creationId xmlns:p14="http://schemas.microsoft.com/office/powerpoint/2010/main" val="27373991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81000" y="152400"/>
            <a:ext cx="8229600" cy="1143000"/>
          </a:xfrm>
        </p:spPr>
        <p:txBody>
          <a:bodyPr>
            <a:normAutofit/>
          </a:bodyPr>
          <a:lstStyle/>
          <a:p>
            <a:r>
              <a:rPr lang="en-US" sz="4000" dirty="0" smtClean="0">
                <a:solidFill>
                  <a:srgbClr val="FFFF00"/>
                </a:solidFill>
                <a:ea typeface="ＭＳ Ｐゴシック" charset="0"/>
                <a:cs typeface="ＭＳ Ｐゴシック" charset="0"/>
              </a:rPr>
              <a:t>Endovascular </a:t>
            </a:r>
            <a:r>
              <a:rPr lang="en-US" sz="4000" dirty="0" err="1" smtClean="0">
                <a:solidFill>
                  <a:srgbClr val="FFFF00"/>
                </a:solidFill>
                <a:ea typeface="ＭＳ Ｐゴシック" charset="0"/>
                <a:cs typeface="ＭＳ Ｐゴシック" charset="0"/>
              </a:rPr>
              <a:t>iMRI</a:t>
            </a:r>
            <a:r>
              <a:rPr lang="en-US" sz="4000" dirty="0" smtClean="0">
                <a:solidFill>
                  <a:srgbClr val="FFFF00"/>
                </a:solidFill>
                <a:ea typeface="ＭＳ Ｐゴシック" charset="0"/>
                <a:cs typeface="ＭＳ Ｐゴシック" charset="0"/>
              </a:rPr>
              <a:t>:</a:t>
            </a:r>
            <a:r>
              <a:rPr lang="en-US" sz="4000" dirty="0">
                <a:solidFill>
                  <a:srgbClr val="FFFF00"/>
                </a:solidFill>
                <a:ea typeface="ＭＳ Ｐゴシック" charset="0"/>
                <a:cs typeface="ＭＳ Ｐゴシック" charset="0"/>
              </a:rPr>
              <a:t> </a:t>
            </a:r>
            <a:r>
              <a:rPr lang="en-US" sz="4000" dirty="0" smtClean="0">
                <a:solidFill>
                  <a:srgbClr val="FFFF00"/>
                </a:solidFill>
                <a:ea typeface="ＭＳ Ｐゴシック" charset="0"/>
                <a:cs typeface="ＭＳ Ｐゴシック" charset="0"/>
              </a:rPr>
              <a:t>Future </a:t>
            </a:r>
            <a:r>
              <a:rPr lang="en-US" sz="4000" dirty="0" smtClean="0">
                <a:solidFill>
                  <a:srgbClr val="FFFF00"/>
                </a:solidFill>
                <a:ea typeface="ＭＳ Ｐゴシック" charset="0"/>
                <a:cs typeface="ＭＳ Ｐゴシック" charset="0"/>
              </a:rPr>
              <a:t>Directions</a:t>
            </a:r>
            <a:endParaRPr lang="en-US" sz="4000" dirty="0">
              <a:solidFill>
                <a:srgbClr val="FFFF00"/>
              </a:solidFill>
              <a:ea typeface="ＭＳ Ｐゴシック" charset="0"/>
              <a:cs typeface="ＭＳ Ｐゴシック" charset="0"/>
            </a:endParaRPr>
          </a:p>
        </p:txBody>
      </p:sp>
      <p:sp>
        <p:nvSpPr>
          <p:cNvPr id="3" name="Content Placeholder 2"/>
          <p:cNvSpPr>
            <a:spLocks noGrp="1"/>
          </p:cNvSpPr>
          <p:nvPr>
            <p:ph idx="1"/>
          </p:nvPr>
        </p:nvSpPr>
        <p:spPr/>
        <p:txBody>
          <a:bodyPr>
            <a:normAutofit fontScale="92500" lnSpcReduction="20000"/>
          </a:bodyPr>
          <a:lstStyle/>
          <a:p>
            <a:r>
              <a:rPr lang="en-US" dirty="0">
                <a:latin typeface="+mj-lt"/>
                <a:ea typeface="ＭＳ Ｐゴシック" charset="0"/>
                <a:cs typeface="ＭＳ Ｐゴシック" charset="0"/>
              </a:rPr>
              <a:t>Improved </a:t>
            </a:r>
            <a:r>
              <a:rPr lang="en-US" dirty="0" err="1" smtClean="0">
                <a:latin typeface="+mj-lt"/>
                <a:ea typeface="ＭＳ Ｐゴシック" charset="0"/>
                <a:cs typeface="ＭＳ Ｐゴシック" charset="0"/>
              </a:rPr>
              <a:t>i</a:t>
            </a:r>
            <a:r>
              <a:rPr lang="en-US" dirty="0" err="1" smtClean="0">
                <a:latin typeface="+mj-lt"/>
                <a:ea typeface="ＭＳ Ｐゴシック" charset="0"/>
                <a:cs typeface="ＭＳ Ｐゴシック" charset="0"/>
              </a:rPr>
              <a:t>MR</a:t>
            </a:r>
            <a:r>
              <a:rPr lang="en-US" dirty="0" smtClean="0">
                <a:latin typeface="+mj-lt"/>
                <a:ea typeface="ＭＳ Ｐゴシック" charset="0"/>
                <a:cs typeface="ＭＳ Ｐゴシック" charset="0"/>
              </a:rPr>
              <a:t> spatial and temporal resolution</a:t>
            </a:r>
          </a:p>
          <a:p>
            <a:r>
              <a:rPr lang="en-US" dirty="0" smtClean="0">
                <a:latin typeface="+mj-lt"/>
                <a:ea typeface="ＭＳ Ｐゴシック" charset="0"/>
                <a:cs typeface="ＭＳ Ｐゴシック" charset="0"/>
              </a:rPr>
              <a:t>Reliable device tracking</a:t>
            </a:r>
          </a:p>
          <a:p>
            <a:r>
              <a:rPr lang="en-US" dirty="0" smtClean="0">
                <a:latin typeface="+mj-lt"/>
                <a:ea typeface="ＭＳ Ｐゴシック" charset="0"/>
                <a:cs typeface="ＭＳ Ｐゴシック" charset="0"/>
              </a:rPr>
              <a:t>MR compatible equipment, needles, </a:t>
            </a:r>
            <a:r>
              <a:rPr lang="en-US" dirty="0" smtClean="0">
                <a:latin typeface="+mj-lt"/>
                <a:ea typeface="ＭＳ Ｐゴシック" charset="0"/>
                <a:cs typeface="ＭＳ Ｐゴシック" charset="0"/>
              </a:rPr>
              <a:t>catheters, </a:t>
            </a:r>
            <a:r>
              <a:rPr lang="en-US" dirty="0" err="1" smtClean="0">
                <a:latin typeface="+mj-lt"/>
                <a:ea typeface="ＭＳ Ｐゴシック" charset="0"/>
                <a:cs typeface="ＭＳ Ｐゴシック" charset="0"/>
              </a:rPr>
              <a:t>guidewires</a:t>
            </a:r>
            <a:r>
              <a:rPr lang="en-US" dirty="0" smtClean="0">
                <a:latin typeface="+mj-lt"/>
                <a:ea typeface="ＭＳ Ｐゴシック" charset="0"/>
                <a:cs typeface="ＭＳ Ｐゴシック" charset="0"/>
              </a:rPr>
              <a:t>, sheaths </a:t>
            </a:r>
            <a:endParaRPr lang="en-US" dirty="0">
              <a:latin typeface="+mj-lt"/>
              <a:ea typeface="ＭＳ Ｐゴシック" charset="0"/>
              <a:cs typeface="ＭＳ Ｐゴシック" charset="0"/>
            </a:endParaRPr>
          </a:p>
          <a:p>
            <a:r>
              <a:rPr lang="en-US" dirty="0">
                <a:latin typeface="+mj-lt"/>
                <a:ea typeface="ＭＳ Ｐゴシック" charset="0"/>
                <a:cs typeface="ＭＳ Ｐゴシック" charset="0"/>
              </a:rPr>
              <a:t>MRI integrated </a:t>
            </a:r>
            <a:r>
              <a:rPr lang="en-US" dirty="0" smtClean="0">
                <a:latin typeface="+mj-lt"/>
                <a:ea typeface="ＭＳ Ｐゴシック" charset="0"/>
                <a:cs typeface="ＭＳ Ｐゴシック" charset="0"/>
              </a:rPr>
              <a:t>operating rooms (XMR) </a:t>
            </a:r>
            <a:r>
              <a:rPr lang="en-US" dirty="0">
                <a:latin typeface="+mj-lt"/>
                <a:ea typeface="ＭＳ Ｐゴシック" charset="0"/>
                <a:cs typeface="ＭＳ Ｐゴシック" charset="0"/>
              </a:rPr>
              <a:t>and multimodality </a:t>
            </a:r>
            <a:r>
              <a:rPr lang="en-US" dirty="0" smtClean="0">
                <a:latin typeface="+mj-lt"/>
                <a:ea typeface="ＭＳ Ｐゴシック" charset="0"/>
                <a:cs typeface="ＭＳ Ｐゴシック" charset="0"/>
              </a:rPr>
              <a:t>angiography </a:t>
            </a:r>
            <a:r>
              <a:rPr lang="en-US" dirty="0" smtClean="0">
                <a:latin typeface="+mj-lt"/>
                <a:ea typeface="ＭＳ Ｐゴシック" charset="0"/>
                <a:cs typeface="ＭＳ Ｐゴシック" charset="0"/>
              </a:rPr>
              <a:t>suites</a:t>
            </a:r>
          </a:p>
          <a:p>
            <a:r>
              <a:rPr lang="en-US" dirty="0" smtClean="0">
                <a:latin typeface="+mj-lt"/>
                <a:ea typeface="ＭＳ Ｐゴシック" charset="0"/>
                <a:cs typeface="ＭＳ Ｐゴシック" charset="0"/>
              </a:rPr>
              <a:t>Defining </a:t>
            </a:r>
            <a:r>
              <a:rPr lang="en-US" dirty="0" smtClean="0">
                <a:latin typeface="+mj-lt"/>
                <a:ea typeface="ＭＳ Ｐゴシック" charset="0"/>
                <a:cs typeface="ＭＳ Ｐゴシック" charset="0"/>
              </a:rPr>
              <a:t>procedures </a:t>
            </a:r>
            <a:r>
              <a:rPr lang="en-US" dirty="0">
                <a:latin typeface="+mj-lt"/>
                <a:ea typeface="ＭＳ Ｐゴシック" charset="0"/>
                <a:cs typeface="ＭＳ Ｐゴシック" charset="0"/>
              </a:rPr>
              <a:t>and </a:t>
            </a:r>
            <a:r>
              <a:rPr lang="en-US" dirty="0" smtClean="0">
                <a:latin typeface="+mj-lt"/>
                <a:ea typeface="ＭＳ Ｐゴシック" charset="0"/>
                <a:cs typeface="ＭＳ Ｐゴシック" charset="0"/>
              </a:rPr>
              <a:t>patients that </a:t>
            </a:r>
            <a:r>
              <a:rPr lang="en-US" dirty="0">
                <a:latin typeface="+mj-lt"/>
                <a:ea typeface="ＭＳ Ｐゴシック" charset="0"/>
                <a:cs typeface="ＭＳ Ｐゴシック" charset="0"/>
              </a:rPr>
              <a:t>benefit </a:t>
            </a:r>
            <a:r>
              <a:rPr lang="en-US" dirty="0" smtClean="0">
                <a:latin typeface="+mj-lt"/>
                <a:ea typeface="ＭＳ Ｐゴシック" charset="0"/>
                <a:cs typeface="ＭＳ Ｐゴシック" charset="0"/>
              </a:rPr>
              <a:t>from </a:t>
            </a:r>
            <a:r>
              <a:rPr lang="en-US" dirty="0" smtClean="0">
                <a:latin typeface="+mj-lt"/>
                <a:ea typeface="ＭＳ Ｐゴシック" charset="0"/>
                <a:cs typeface="ＭＳ Ｐゴシック" charset="0"/>
              </a:rPr>
              <a:t>MRI guidance and </a:t>
            </a:r>
            <a:r>
              <a:rPr lang="en-US" dirty="0" smtClean="0">
                <a:latin typeface="+mj-lt"/>
                <a:ea typeface="ＭＳ Ｐゴシック" charset="0"/>
                <a:cs typeface="ＭＳ Ｐゴシック" charset="0"/>
              </a:rPr>
              <a:t>monitoring, </a:t>
            </a:r>
            <a:endParaRPr lang="en-US" u="sng" dirty="0" smtClean="0">
              <a:latin typeface="+mj-lt"/>
              <a:ea typeface="ＭＳ Ｐゴシック" charset="0"/>
              <a:cs typeface="ＭＳ Ｐゴシック" charset="0"/>
            </a:endParaRPr>
          </a:p>
          <a:p>
            <a:pPr lvl="1"/>
            <a:r>
              <a:rPr lang="en-US" dirty="0" smtClean="0">
                <a:latin typeface="+mj-lt"/>
                <a:ea typeface="ＭＳ Ｐゴシック" charset="0"/>
                <a:cs typeface="ＭＳ Ｐゴシック" charset="0"/>
              </a:rPr>
              <a:t>Must show clear </a:t>
            </a:r>
            <a:r>
              <a:rPr lang="en-US" dirty="0" smtClean="0">
                <a:latin typeface="+mj-lt"/>
                <a:ea typeface="ＭＳ Ｐゴシック" charset="0"/>
                <a:cs typeface="ＭＳ Ｐゴシック" charset="0"/>
              </a:rPr>
              <a:t>benefit over </a:t>
            </a:r>
            <a:r>
              <a:rPr lang="en-US" dirty="0" smtClean="0">
                <a:latin typeface="+mj-lt"/>
                <a:ea typeface="ＭＳ Ｐゴシック" charset="0"/>
                <a:cs typeface="ＭＳ Ｐゴシック" charset="0"/>
              </a:rPr>
              <a:t>DSA alone</a:t>
            </a:r>
            <a:endParaRPr lang="en-US" dirty="0" smtClean="0">
              <a:latin typeface="+mj-lt"/>
              <a:ea typeface="ＭＳ Ｐゴシック" charset="0"/>
              <a:cs typeface="ＭＳ Ｐゴシック" charset="0"/>
            </a:endParaRPr>
          </a:p>
          <a:p>
            <a:pPr lvl="1"/>
            <a:r>
              <a:rPr lang="en-US" dirty="0">
                <a:latin typeface="+mj-lt"/>
                <a:ea typeface="ＭＳ Ｐゴシック" charset="0"/>
                <a:cs typeface="ＭＳ Ｐゴシック" charset="0"/>
              </a:rPr>
              <a:t>I</a:t>
            </a:r>
            <a:r>
              <a:rPr lang="en-US" dirty="0" smtClean="0">
                <a:latin typeface="+mj-lt"/>
                <a:ea typeface="ＭＳ Ｐゴシック" charset="0"/>
                <a:cs typeface="ＭＳ Ｐゴシック" charset="0"/>
              </a:rPr>
              <a:t>mprovements in clinical outcomes</a:t>
            </a:r>
            <a:endParaRPr lang="en-US" dirty="0">
              <a:latin typeface="+mj-lt"/>
              <a:ea typeface="ＭＳ Ｐゴシック" charset="0"/>
              <a:cs typeface="ＭＳ Ｐゴシック" charset="0"/>
            </a:endParaRPr>
          </a:p>
          <a:p>
            <a:pPr lvl="1">
              <a:buFontTx/>
              <a:buNone/>
            </a:pPr>
            <a:endParaRPr lang="en-US" dirty="0">
              <a:latin typeface="+mj-lt"/>
              <a:ea typeface="ＭＳ Ｐゴシック" charset="0"/>
              <a:cs typeface="ＭＳ Ｐゴシック" charset="0"/>
            </a:endParaRPr>
          </a:p>
        </p:txBody>
      </p:sp>
    </p:spTree>
    <p:extLst>
      <p:ext uri="{BB962C8B-B14F-4D97-AF65-F5344CB8AC3E}">
        <p14:creationId xmlns:p14="http://schemas.microsoft.com/office/powerpoint/2010/main" val="1570964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cs typeface="Helvetica"/>
              </a:rPr>
              <a:t>Acknowledgements</a:t>
            </a:r>
            <a:endParaRPr lang="en-US" dirty="0">
              <a:solidFill>
                <a:srgbClr val="FFFF00"/>
              </a:solidFill>
              <a:cs typeface="Helvetica"/>
            </a:endParaRPr>
          </a:p>
        </p:txBody>
      </p:sp>
      <p:sp>
        <p:nvSpPr>
          <p:cNvPr id="3" name="Content Placeholder 2"/>
          <p:cNvSpPr>
            <a:spLocks noGrp="1"/>
          </p:cNvSpPr>
          <p:nvPr>
            <p:ph sz="half" idx="1"/>
          </p:nvPr>
        </p:nvSpPr>
        <p:spPr>
          <a:xfrm>
            <a:off x="626364" y="1262224"/>
            <a:ext cx="3767328" cy="4986176"/>
          </a:xfrm>
        </p:spPr>
        <p:txBody>
          <a:bodyPr>
            <a:noAutofit/>
          </a:bodyPr>
          <a:lstStyle/>
          <a:p>
            <a:pPr>
              <a:lnSpc>
                <a:spcPct val="120000"/>
              </a:lnSpc>
              <a:spcBef>
                <a:spcPts val="0"/>
              </a:spcBef>
            </a:pPr>
            <a:r>
              <a:rPr lang="en-GB" sz="1600" dirty="0" smtClean="0">
                <a:latin typeface="+mj-lt"/>
              </a:rPr>
              <a:t>Steven </a:t>
            </a:r>
            <a:r>
              <a:rPr lang="en-GB" sz="1600" dirty="0" err="1" smtClean="0">
                <a:latin typeface="+mj-lt"/>
              </a:rPr>
              <a:t>Hetts</a:t>
            </a:r>
            <a:r>
              <a:rPr lang="en-GB" sz="1600" dirty="0" smtClean="0">
                <a:latin typeface="+mj-lt"/>
              </a:rPr>
              <a:t>, MD</a:t>
            </a:r>
          </a:p>
          <a:p>
            <a:pPr>
              <a:lnSpc>
                <a:spcPct val="120000"/>
              </a:lnSpc>
              <a:spcBef>
                <a:spcPts val="0"/>
              </a:spcBef>
            </a:pPr>
            <a:r>
              <a:rPr lang="en-GB" sz="1600" dirty="0" err="1" smtClean="0">
                <a:latin typeface="+mj-lt"/>
              </a:rPr>
              <a:t>Prasheel</a:t>
            </a:r>
            <a:r>
              <a:rPr lang="en-GB" sz="1600" dirty="0" smtClean="0">
                <a:latin typeface="+mj-lt"/>
              </a:rPr>
              <a:t> </a:t>
            </a:r>
            <a:r>
              <a:rPr lang="en-GB" sz="1600" dirty="0" err="1">
                <a:latin typeface="+mj-lt"/>
              </a:rPr>
              <a:t>Lillaney</a:t>
            </a:r>
            <a:r>
              <a:rPr lang="en-GB" sz="1600" dirty="0">
                <a:latin typeface="+mj-lt"/>
              </a:rPr>
              <a:t>, </a:t>
            </a:r>
            <a:r>
              <a:rPr lang="en-GB" sz="1600" dirty="0" smtClean="0">
                <a:latin typeface="+mj-lt"/>
              </a:rPr>
              <a:t>PhD</a:t>
            </a:r>
          </a:p>
          <a:p>
            <a:pPr>
              <a:lnSpc>
                <a:spcPct val="120000"/>
              </a:lnSpc>
              <a:spcBef>
                <a:spcPts val="0"/>
              </a:spcBef>
            </a:pPr>
            <a:r>
              <a:rPr lang="en-GB" sz="1600" dirty="0">
                <a:latin typeface="+mj-lt"/>
              </a:rPr>
              <a:t>Aaron </a:t>
            </a:r>
            <a:r>
              <a:rPr lang="en-GB" sz="1600" dirty="0" err="1">
                <a:latin typeface="+mj-lt"/>
              </a:rPr>
              <a:t>Losey</a:t>
            </a:r>
            <a:r>
              <a:rPr lang="en-GB" sz="1600" dirty="0">
                <a:latin typeface="+mj-lt"/>
              </a:rPr>
              <a:t>, MD, </a:t>
            </a:r>
            <a:r>
              <a:rPr lang="en-GB" sz="1600" dirty="0" smtClean="0">
                <a:latin typeface="+mj-lt"/>
              </a:rPr>
              <a:t>MS </a:t>
            </a:r>
            <a:endParaRPr lang="en-GB" sz="1600" dirty="0">
              <a:latin typeface="+mj-lt"/>
            </a:endParaRPr>
          </a:p>
          <a:p>
            <a:pPr>
              <a:lnSpc>
                <a:spcPct val="120000"/>
              </a:lnSpc>
              <a:spcBef>
                <a:spcPts val="0"/>
              </a:spcBef>
            </a:pPr>
            <a:r>
              <a:rPr lang="en-GB" sz="1600" dirty="0" smtClean="0">
                <a:latin typeface="+mj-lt"/>
              </a:rPr>
              <a:t>Alastair </a:t>
            </a:r>
            <a:r>
              <a:rPr lang="en-GB" sz="1600" dirty="0">
                <a:latin typeface="+mj-lt"/>
              </a:rPr>
              <a:t>Martin, </a:t>
            </a:r>
            <a:r>
              <a:rPr lang="en-GB" sz="1600" dirty="0" smtClean="0">
                <a:latin typeface="+mj-lt"/>
              </a:rPr>
              <a:t>PhD</a:t>
            </a:r>
          </a:p>
          <a:p>
            <a:pPr>
              <a:lnSpc>
                <a:spcPct val="120000"/>
              </a:lnSpc>
              <a:spcBef>
                <a:spcPts val="0"/>
              </a:spcBef>
            </a:pPr>
            <a:r>
              <a:rPr lang="en-GB" sz="1600" dirty="0" err="1">
                <a:latin typeface="+mj-lt"/>
              </a:rPr>
              <a:t>Maythem</a:t>
            </a:r>
            <a:r>
              <a:rPr lang="en-GB" sz="1600" dirty="0">
                <a:latin typeface="+mj-lt"/>
              </a:rPr>
              <a:t> </a:t>
            </a:r>
            <a:r>
              <a:rPr lang="en-GB" sz="1600" dirty="0" err="1">
                <a:latin typeface="+mj-lt"/>
              </a:rPr>
              <a:t>Saeed</a:t>
            </a:r>
            <a:r>
              <a:rPr lang="en-GB" sz="1600" dirty="0">
                <a:latin typeface="+mj-lt"/>
              </a:rPr>
              <a:t>, </a:t>
            </a:r>
            <a:r>
              <a:rPr lang="en-GB" sz="1600" dirty="0" smtClean="0">
                <a:latin typeface="+mj-lt"/>
              </a:rPr>
              <a:t>PhD</a:t>
            </a:r>
          </a:p>
          <a:p>
            <a:pPr>
              <a:lnSpc>
                <a:spcPct val="120000"/>
              </a:lnSpc>
              <a:spcBef>
                <a:spcPts val="0"/>
              </a:spcBef>
            </a:pPr>
            <a:r>
              <a:rPr lang="en-GB" sz="1600" dirty="0" smtClean="0">
                <a:latin typeface="+mj-lt"/>
              </a:rPr>
              <a:t>Jay Yu, MS</a:t>
            </a:r>
          </a:p>
          <a:p>
            <a:pPr>
              <a:lnSpc>
                <a:spcPct val="120000"/>
              </a:lnSpc>
              <a:spcBef>
                <a:spcPts val="0"/>
              </a:spcBef>
            </a:pPr>
            <a:r>
              <a:rPr lang="en-GB" sz="1600" dirty="0" smtClean="0">
                <a:latin typeface="+mj-lt"/>
              </a:rPr>
              <a:t>Bradford Thorne</a:t>
            </a:r>
          </a:p>
          <a:p>
            <a:pPr>
              <a:lnSpc>
                <a:spcPct val="120000"/>
              </a:lnSpc>
              <a:spcBef>
                <a:spcPts val="0"/>
              </a:spcBef>
            </a:pPr>
            <a:r>
              <a:rPr lang="en-GB" sz="1600" dirty="0" smtClean="0">
                <a:latin typeface="+mj-lt"/>
              </a:rPr>
              <a:t>Lee Evans</a:t>
            </a:r>
          </a:p>
          <a:p>
            <a:pPr>
              <a:lnSpc>
                <a:spcPct val="120000"/>
              </a:lnSpc>
              <a:spcBef>
                <a:spcPts val="0"/>
              </a:spcBef>
            </a:pPr>
            <a:r>
              <a:rPr lang="en-GB" sz="1600" dirty="0" err="1" smtClean="0">
                <a:latin typeface="+mj-lt"/>
              </a:rPr>
              <a:t>Sravani</a:t>
            </a:r>
            <a:r>
              <a:rPr lang="en-GB" sz="1600" dirty="0" smtClean="0">
                <a:latin typeface="+mj-lt"/>
              </a:rPr>
              <a:t> </a:t>
            </a:r>
            <a:r>
              <a:rPr lang="en-GB" sz="1600" dirty="0" err="1" smtClean="0">
                <a:latin typeface="+mj-lt"/>
              </a:rPr>
              <a:t>Kondapavulur</a:t>
            </a:r>
            <a:endParaRPr lang="en-GB" sz="1600" dirty="0" smtClean="0">
              <a:latin typeface="+mj-lt"/>
            </a:endParaRPr>
          </a:p>
          <a:p>
            <a:pPr>
              <a:lnSpc>
                <a:spcPct val="120000"/>
              </a:lnSpc>
              <a:spcBef>
                <a:spcPts val="0"/>
              </a:spcBef>
            </a:pPr>
            <a:r>
              <a:rPr lang="en-GB" sz="1600" dirty="0" smtClean="0">
                <a:latin typeface="+mj-lt"/>
              </a:rPr>
              <a:t>Parham </a:t>
            </a:r>
            <a:r>
              <a:rPr lang="en-GB" sz="1600" dirty="0" err="1" smtClean="0">
                <a:latin typeface="+mj-lt"/>
              </a:rPr>
              <a:t>Moftakhar</a:t>
            </a:r>
            <a:r>
              <a:rPr lang="en-GB" sz="1600" dirty="0" smtClean="0">
                <a:latin typeface="+mj-lt"/>
              </a:rPr>
              <a:t>, MD</a:t>
            </a:r>
            <a:endParaRPr lang="en-GB" sz="1600" dirty="0">
              <a:latin typeface="+mj-lt"/>
            </a:endParaRPr>
          </a:p>
          <a:p>
            <a:pPr>
              <a:lnSpc>
                <a:spcPct val="120000"/>
              </a:lnSpc>
              <a:spcBef>
                <a:spcPts val="0"/>
              </a:spcBef>
            </a:pPr>
            <a:r>
              <a:rPr lang="en-GB" sz="1600" dirty="0">
                <a:latin typeface="+mj-lt"/>
              </a:rPr>
              <a:t>Vince </a:t>
            </a:r>
            <a:r>
              <a:rPr lang="en-GB" sz="1600" dirty="0" err="1">
                <a:latin typeface="+mj-lt"/>
              </a:rPr>
              <a:t>Malba</a:t>
            </a:r>
            <a:r>
              <a:rPr lang="en-GB" sz="1600" dirty="0">
                <a:latin typeface="+mj-lt"/>
              </a:rPr>
              <a:t>, </a:t>
            </a:r>
            <a:r>
              <a:rPr lang="en-GB" sz="1600" dirty="0" smtClean="0">
                <a:latin typeface="+mj-lt"/>
              </a:rPr>
              <a:t>PhD</a:t>
            </a:r>
          </a:p>
          <a:p>
            <a:pPr>
              <a:lnSpc>
                <a:spcPct val="120000"/>
              </a:lnSpc>
              <a:spcBef>
                <a:spcPts val="0"/>
              </a:spcBef>
            </a:pPr>
            <a:r>
              <a:rPr lang="en-GB" sz="1600" dirty="0" smtClean="0">
                <a:latin typeface="+mj-lt"/>
              </a:rPr>
              <a:t>Caroline Jordan, PhD</a:t>
            </a:r>
          </a:p>
          <a:p>
            <a:pPr>
              <a:lnSpc>
                <a:spcPct val="120000"/>
              </a:lnSpc>
              <a:spcBef>
                <a:spcPts val="0"/>
              </a:spcBef>
            </a:pPr>
            <a:r>
              <a:rPr lang="en-GB" sz="1600" dirty="0" smtClean="0">
                <a:latin typeface="+mj-lt"/>
              </a:rPr>
              <a:t>Jeff Yang, MS</a:t>
            </a:r>
          </a:p>
          <a:p>
            <a:pPr>
              <a:lnSpc>
                <a:spcPct val="120000"/>
              </a:lnSpc>
              <a:spcBef>
                <a:spcPts val="0"/>
              </a:spcBef>
            </a:pPr>
            <a:r>
              <a:rPr lang="en-GB" sz="1600" dirty="0" smtClean="0">
                <a:latin typeface="+mj-lt"/>
              </a:rPr>
              <a:t>David </a:t>
            </a:r>
            <a:r>
              <a:rPr lang="en-GB" sz="1600" dirty="0" err="1" smtClean="0">
                <a:latin typeface="+mj-lt"/>
              </a:rPr>
              <a:t>Saloner</a:t>
            </a:r>
            <a:r>
              <a:rPr lang="en-GB" sz="1600" dirty="0" smtClean="0">
                <a:latin typeface="+mj-lt"/>
              </a:rPr>
              <a:t>, PhD</a:t>
            </a:r>
          </a:p>
          <a:p>
            <a:pPr>
              <a:lnSpc>
                <a:spcPct val="120000"/>
              </a:lnSpc>
              <a:spcBef>
                <a:spcPts val="0"/>
              </a:spcBef>
            </a:pPr>
            <a:r>
              <a:rPr lang="en-GB" sz="1600" dirty="0" err="1" smtClean="0">
                <a:latin typeface="+mj-lt"/>
              </a:rPr>
              <a:t>Xiaoliang</a:t>
            </a:r>
            <a:r>
              <a:rPr lang="en-GB" sz="1600" dirty="0" smtClean="0">
                <a:latin typeface="+mj-lt"/>
              </a:rPr>
              <a:t> Zhang, PhD</a:t>
            </a:r>
          </a:p>
          <a:p>
            <a:pPr>
              <a:lnSpc>
                <a:spcPct val="120000"/>
              </a:lnSpc>
              <a:spcBef>
                <a:spcPts val="0"/>
              </a:spcBef>
            </a:pPr>
            <a:r>
              <a:rPr lang="en-GB" sz="1600" dirty="0" smtClean="0">
                <a:latin typeface="+mj-lt"/>
              </a:rPr>
              <a:t>Teri Moore</a:t>
            </a:r>
          </a:p>
          <a:p>
            <a:pPr>
              <a:lnSpc>
                <a:spcPct val="120000"/>
              </a:lnSpc>
              <a:spcBef>
                <a:spcPts val="0"/>
              </a:spcBef>
            </a:pPr>
            <a:r>
              <a:rPr lang="en-GB" sz="1600" dirty="0" smtClean="0">
                <a:latin typeface="+mj-lt"/>
              </a:rPr>
              <a:t>Dave Barry</a:t>
            </a:r>
          </a:p>
          <a:p>
            <a:pPr>
              <a:lnSpc>
                <a:spcPct val="120000"/>
              </a:lnSpc>
              <a:spcBef>
                <a:spcPts val="0"/>
              </a:spcBef>
            </a:pPr>
            <a:r>
              <a:rPr lang="en-GB" sz="1600" dirty="0" smtClean="0">
                <a:latin typeface="+mj-lt"/>
              </a:rPr>
              <a:t>Andrew Chu</a:t>
            </a:r>
          </a:p>
        </p:txBody>
      </p:sp>
      <p:sp>
        <p:nvSpPr>
          <p:cNvPr id="4" name="Content Placeholder 3"/>
          <p:cNvSpPr>
            <a:spLocks noGrp="1"/>
          </p:cNvSpPr>
          <p:nvPr>
            <p:ph sz="half" idx="2"/>
          </p:nvPr>
        </p:nvSpPr>
        <p:spPr>
          <a:xfrm>
            <a:off x="4634752" y="1262222"/>
            <a:ext cx="4052047" cy="4986178"/>
          </a:xfrm>
        </p:spPr>
        <p:txBody>
          <a:bodyPr>
            <a:normAutofit fontScale="62500" lnSpcReduction="20000"/>
          </a:bodyPr>
          <a:lstStyle/>
          <a:p>
            <a:pPr>
              <a:lnSpc>
                <a:spcPct val="120000"/>
              </a:lnSpc>
              <a:spcBef>
                <a:spcPts val="0"/>
              </a:spcBef>
            </a:pPr>
            <a:r>
              <a:rPr lang="en-GB" sz="2300" dirty="0" smtClean="0">
                <a:latin typeface="+mj-lt"/>
              </a:rPr>
              <a:t>ASNR Foundation, SNIS Foundation</a:t>
            </a:r>
          </a:p>
          <a:p>
            <a:pPr>
              <a:lnSpc>
                <a:spcPct val="120000"/>
              </a:lnSpc>
              <a:spcBef>
                <a:spcPts val="0"/>
              </a:spcBef>
            </a:pPr>
            <a:endParaRPr lang="en-GB" sz="2300" dirty="0" smtClean="0">
              <a:latin typeface="+mj-lt"/>
            </a:endParaRPr>
          </a:p>
          <a:p>
            <a:pPr>
              <a:lnSpc>
                <a:spcPct val="120000"/>
              </a:lnSpc>
              <a:spcBef>
                <a:spcPts val="0"/>
              </a:spcBef>
            </a:pPr>
            <a:r>
              <a:rPr lang="en-GB" sz="2300" dirty="0" smtClean="0">
                <a:latin typeface="+mj-lt"/>
              </a:rPr>
              <a:t>RSNA R&amp;E Foundation</a:t>
            </a:r>
          </a:p>
          <a:p>
            <a:pPr>
              <a:lnSpc>
                <a:spcPct val="120000"/>
              </a:lnSpc>
              <a:spcBef>
                <a:spcPts val="0"/>
              </a:spcBef>
            </a:pPr>
            <a:endParaRPr lang="en-GB" sz="2300" dirty="0">
              <a:latin typeface="+mj-lt"/>
            </a:endParaRPr>
          </a:p>
          <a:p>
            <a:pPr>
              <a:lnSpc>
                <a:spcPct val="120000"/>
              </a:lnSpc>
              <a:spcBef>
                <a:spcPts val="0"/>
              </a:spcBef>
            </a:pPr>
            <a:r>
              <a:rPr lang="en-GB" sz="2300" dirty="0" smtClean="0">
                <a:latin typeface="+mj-lt"/>
              </a:rPr>
              <a:t>UCSF Department of Radiology and Biomedical Imaging</a:t>
            </a:r>
          </a:p>
          <a:p>
            <a:pPr>
              <a:lnSpc>
                <a:spcPct val="120000"/>
              </a:lnSpc>
              <a:spcBef>
                <a:spcPts val="0"/>
              </a:spcBef>
            </a:pPr>
            <a:endParaRPr lang="en-GB" sz="2300" dirty="0">
              <a:latin typeface="+mj-lt"/>
            </a:endParaRPr>
          </a:p>
          <a:p>
            <a:pPr>
              <a:lnSpc>
                <a:spcPct val="120000"/>
              </a:lnSpc>
              <a:spcBef>
                <a:spcPts val="0"/>
              </a:spcBef>
            </a:pPr>
            <a:r>
              <a:rPr lang="en-GB" sz="2300" dirty="0" smtClean="0">
                <a:latin typeface="+mj-lt"/>
              </a:rPr>
              <a:t>Lawrence Livermore National Lab</a:t>
            </a:r>
          </a:p>
          <a:p>
            <a:pPr>
              <a:lnSpc>
                <a:spcPct val="120000"/>
              </a:lnSpc>
              <a:spcBef>
                <a:spcPts val="0"/>
              </a:spcBef>
            </a:pPr>
            <a:endParaRPr lang="en-GB" sz="2300" dirty="0">
              <a:latin typeface="+mj-lt"/>
            </a:endParaRPr>
          </a:p>
          <a:p>
            <a:pPr>
              <a:lnSpc>
                <a:spcPct val="120000"/>
              </a:lnSpc>
              <a:spcBef>
                <a:spcPts val="0"/>
              </a:spcBef>
            </a:pPr>
            <a:r>
              <a:rPr lang="en-GB" sz="2300" dirty="0" smtClean="0">
                <a:latin typeface="+mj-lt"/>
              </a:rPr>
              <a:t>Penumbra, Inc.</a:t>
            </a:r>
          </a:p>
          <a:p>
            <a:pPr>
              <a:lnSpc>
                <a:spcPct val="120000"/>
              </a:lnSpc>
              <a:spcBef>
                <a:spcPts val="0"/>
              </a:spcBef>
            </a:pPr>
            <a:endParaRPr lang="en-GB" sz="2300" dirty="0">
              <a:latin typeface="+mj-lt"/>
            </a:endParaRPr>
          </a:p>
          <a:p>
            <a:pPr>
              <a:lnSpc>
                <a:spcPct val="120000"/>
              </a:lnSpc>
              <a:spcBef>
                <a:spcPts val="0"/>
              </a:spcBef>
            </a:pPr>
            <a:r>
              <a:rPr lang="en-GB" sz="2300" dirty="0" smtClean="0">
                <a:latin typeface="+mj-lt"/>
              </a:rPr>
              <a:t>Siemens, Inc.</a:t>
            </a:r>
          </a:p>
          <a:p>
            <a:pPr>
              <a:lnSpc>
                <a:spcPct val="120000"/>
              </a:lnSpc>
              <a:spcBef>
                <a:spcPts val="0"/>
              </a:spcBef>
            </a:pPr>
            <a:endParaRPr lang="en-GB" sz="2300" dirty="0">
              <a:latin typeface="+mj-lt"/>
            </a:endParaRPr>
          </a:p>
          <a:p>
            <a:pPr>
              <a:lnSpc>
                <a:spcPct val="120000"/>
              </a:lnSpc>
              <a:spcBef>
                <a:spcPts val="0"/>
              </a:spcBef>
            </a:pPr>
            <a:r>
              <a:rPr lang="en-GB" sz="2300" dirty="0" smtClean="0">
                <a:latin typeface="+mj-lt"/>
              </a:rPr>
              <a:t>National Institutes of Health</a:t>
            </a:r>
          </a:p>
          <a:p>
            <a:pPr lvl="1">
              <a:lnSpc>
                <a:spcPct val="120000"/>
              </a:lnSpc>
              <a:spcBef>
                <a:spcPts val="0"/>
              </a:spcBef>
            </a:pPr>
            <a:r>
              <a:rPr lang="en-GB" sz="2300" b="1" dirty="0" smtClean="0">
                <a:latin typeface="+mj-lt"/>
              </a:rPr>
              <a:t>R01EB012031 (MARC catheter)</a:t>
            </a:r>
          </a:p>
          <a:p>
            <a:pPr lvl="1">
              <a:lnSpc>
                <a:spcPct val="120000"/>
              </a:lnSpc>
              <a:spcBef>
                <a:spcPts val="0"/>
              </a:spcBef>
            </a:pPr>
            <a:r>
              <a:rPr lang="en-GB" sz="2300" b="1" dirty="0" smtClean="0">
                <a:latin typeface="+mj-lt"/>
              </a:rPr>
              <a:t>R01HL076486 (MARC catheter)</a:t>
            </a:r>
          </a:p>
          <a:p>
            <a:pPr lvl="1">
              <a:lnSpc>
                <a:spcPct val="120000"/>
              </a:lnSpc>
              <a:spcBef>
                <a:spcPts val="0"/>
              </a:spcBef>
            </a:pPr>
            <a:r>
              <a:rPr lang="en-GB" sz="2300" dirty="0" smtClean="0">
                <a:latin typeface="+mj-lt"/>
              </a:rPr>
              <a:t>R01CA194533 (</a:t>
            </a:r>
            <a:r>
              <a:rPr lang="en-GB" sz="2300" dirty="0" err="1" smtClean="0">
                <a:latin typeface="+mj-lt"/>
              </a:rPr>
              <a:t>ChemoFilter</a:t>
            </a:r>
            <a:r>
              <a:rPr lang="en-GB" sz="2300" dirty="0" smtClean="0">
                <a:latin typeface="+mj-lt"/>
              </a:rPr>
              <a:t>)</a:t>
            </a:r>
          </a:p>
          <a:p>
            <a:pPr lvl="1">
              <a:lnSpc>
                <a:spcPct val="120000"/>
              </a:lnSpc>
              <a:spcBef>
                <a:spcPts val="0"/>
              </a:spcBef>
            </a:pPr>
            <a:r>
              <a:rPr lang="en-GB" sz="2300" dirty="0" smtClean="0">
                <a:latin typeface="+mj-lt"/>
              </a:rPr>
              <a:t>R21CA123840 (XMR IA Perfusion)</a:t>
            </a:r>
          </a:p>
          <a:p>
            <a:pPr lvl="1">
              <a:lnSpc>
                <a:spcPct val="120000"/>
              </a:lnSpc>
              <a:spcBef>
                <a:spcPts val="0"/>
              </a:spcBef>
            </a:pPr>
            <a:r>
              <a:rPr lang="en-GB" sz="2300" dirty="0" smtClean="0"/>
              <a:t>R21EB020283 (Endovascular MRI)</a:t>
            </a:r>
          </a:p>
          <a:p>
            <a:pPr lvl="1">
              <a:lnSpc>
                <a:spcPct val="120000"/>
              </a:lnSpc>
              <a:spcBef>
                <a:spcPts val="0"/>
              </a:spcBef>
            </a:pPr>
            <a:r>
              <a:rPr lang="en-GB" sz="2300" dirty="0" smtClean="0"/>
              <a:t>R25MD006832</a:t>
            </a:r>
            <a:endParaRPr lang="en-GB" sz="2300" dirty="0" smtClean="0">
              <a:latin typeface="+mj-lt"/>
            </a:endParaRPr>
          </a:p>
          <a:p>
            <a:pPr lvl="1">
              <a:lnSpc>
                <a:spcPct val="120000"/>
              </a:lnSpc>
              <a:spcBef>
                <a:spcPts val="0"/>
              </a:spcBef>
            </a:pPr>
            <a:r>
              <a:rPr lang="en-GB" sz="2300" dirty="0" smtClean="0">
                <a:latin typeface="+mj-lt"/>
              </a:rPr>
              <a:t>T32EB001361</a:t>
            </a:r>
          </a:p>
          <a:p>
            <a:pPr lvl="1">
              <a:lnSpc>
                <a:spcPct val="120000"/>
              </a:lnSpc>
              <a:spcBef>
                <a:spcPts val="0"/>
              </a:spcBef>
            </a:pPr>
            <a:r>
              <a:rPr lang="en-GB" sz="2300" dirty="0" smtClean="0">
                <a:latin typeface="+mj-lt"/>
              </a:rPr>
              <a:t>UL1TR000004</a:t>
            </a:r>
          </a:p>
          <a:p>
            <a:pPr>
              <a:lnSpc>
                <a:spcPct val="120000"/>
              </a:lnSpc>
              <a:spcBef>
                <a:spcPts val="0"/>
              </a:spcBef>
            </a:pPr>
            <a:endParaRPr lang="en-GB" sz="2400" dirty="0">
              <a:solidFill>
                <a:schemeClr val="tx1"/>
              </a:solidFill>
              <a:latin typeface="+mj-lt"/>
            </a:endParaRPr>
          </a:p>
          <a:p>
            <a:endParaRPr lang="en-US" dirty="0">
              <a:latin typeface="+mj-lt"/>
            </a:endParaRPr>
          </a:p>
        </p:txBody>
      </p:sp>
      <p:pic>
        <p:nvPicPr>
          <p:cNvPr id="5" name="Picture 4" descr="ucsf_sig_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0" y="5391417"/>
            <a:ext cx="1896443" cy="1189388"/>
          </a:xfrm>
          <a:prstGeom prst="rect">
            <a:avLst/>
          </a:prstGeom>
        </p:spPr>
      </p:pic>
    </p:spTree>
    <p:extLst>
      <p:ext uri="{BB962C8B-B14F-4D97-AF65-F5344CB8AC3E}">
        <p14:creationId xmlns:p14="http://schemas.microsoft.com/office/powerpoint/2010/main" val="14763808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763000" cy="1089025"/>
          </a:xfrm>
        </p:spPr>
        <p:txBody>
          <a:bodyPr>
            <a:normAutofit fontScale="90000"/>
          </a:bodyPr>
          <a:lstStyle/>
          <a:p>
            <a:pPr>
              <a:lnSpc>
                <a:spcPct val="150000"/>
              </a:lnSpc>
              <a:spcBef>
                <a:spcPts val="0"/>
              </a:spcBef>
            </a:pPr>
            <a:r>
              <a:rPr lang="en-US" dirty="0" smtClean="0">
                <a:solidFill>
                  <a:srgbClr val="FFFF00"/>
                </a:solidFill>
              </a:rPr>
              <a:t>Objectives</a:t>
            </a:r>
            <a:endParaRPr lang="en-US" sz="4000" i="1" dirty="0">
              <a:solidFill>
                <a:srgbClr val="FFFF00"/>
              </a:solidFill>
            </a:endParaRPr>
          </a:p>
        </p:txBody>
      </p:sp>
      <p:sp>
        <p:nvSpPr>
          <p:cNvPr id="3" name="Subtitle 2"/>
          <p:cNvSpPr>
            <a:spLocks noGrp="1"/>
          </p:cNvSpPr>
          <p:nvPr>
            <p:ph type="subTitle" idx="1"/>
          </p:nvPr>
        </p:nvSpPr>
        <p:spPr>
          <a:xfrm>
            <a:off x="533400" y="1371600"/>
            <a:ext cx="8229600" cy="4800600"/>
          </a:xfrm>
        </p:spPr>
        <p:txBody>
          <a:bodyPr>
            <a:normAutofit/>
          </a:bodyPr>
          <a:lstStyle/>
          <a:p>
            <a:pPr marL="457200" lvl="0" indent="-457200" algn="l">
              <a:buFont typeface="Arial"/>
              <a:buChar char="•"/>
            </a:pPr>
            <a:r>
              <a:rPr lang="en-US" sz="2400" dirty="0" smtClean="0"/>
              <a:t>Endovascular </a:t>
            </a:r>
            <a:r>
              <a:rPr lang="en-US" sz="2400" dirty="0" err="1" smtClean="0"/>
              <a:t>iMR</a:t>
            </a:r>
            <a:r>
              <a:rPr lang="en-US" sz="2400" dirty="0" smtClean="0"/>
              <a:t> </a:t>
            </a:r>
            <a:r>
              <a:rPr lang="en-US" sz="2400" dirty="0"/>
              <a:t>i</a:t>
            </a:r>
            <a:r>
              <a:rPr lang="en-US" sz="2400" dirty="0" smtClean="0"/>
              <a:t>maging suite </a:t>
            </a:r>
            <a:r>
              <a:rPr lang="en-US" sz="2400" dirty="0" smtClean="0"/>
              <a:t>considerations</a:t>
            </a:r>
            <a:endParaRPr lang="en-US" sz="2400" dirty="0"/>
          </a:p>
          <a:p>
            <a:pPr marL="457200" lvl="0" indent="-457200" algn="l">
              <a:buFont typeface="Arial"/>
              <a:buChar char="•"/>
            </a:pPr>
            <a:r>
              <a:rPr lang="en-US" sz="2400" dirty="0"/>
              <a:t>R</a:t>
            </a:r>
            <a:r>
              <a:rPr lang="en-US" sz="2400" dirty="0" smtClean="0"/>
              <a:t>eal</a:t>
            </a:r>
            <a:r>
              <a:rPr lang="en-US" sz="2400" dirty="0" smtClean="0"/>
              <a:t>-time MR </a:t>
            </a:r>
            <a:r>
              <a:rPr lang="en-US" sz="2400" dirty="0" smtClean="0"/>
              <a:t>sequences, Road-mapping, IA gadolinium </a:t>
            </a:r>
            <a:endParaRPr lang="en-US" sz="2400" dirty="0"/>
          </a:p>
          <a:p>
            <a:pPr marL="457200" lvl="0" indent="-457200" algn="l">
              <a:buFont typeface="Arial"/>
              <a:buChar char="•"/>
            </a:pPr>
            <a:r>
              <a:rPr lang="en-US" sz="2400" dirty="0"/>
              <a:t>P</a:t>
            </a:r>
            <a:r>
              <a:rPr lang="en-US" sz="2400" dirty="0" smtClean="0"/>
              <a:t>ros/cons of active </a:t>
            </a:r>
            <a:r>
              <a:rPr lang="en-US" sz="2400" dirty="0" err="1" smtClean="0"/>
              <a:t>vs</a:t>
            </a:r>
            <a:r>
              <a:rPr lang="en-US" sz="2400" dirty="0"/>
              <a:t> passive </a:t>
            </a:r>
            <a:r>
              <a:rPr lang="en-US" sz="2400" dirty="0" smtClean="0"/>
              <a:t>endovascular </a:t>
            </a:r>
            <a:r>
              <a:rPr lang="en-US" sz="2400" dirty="0"/>
              <a:t>device tracking </a:t>
            </a:r>
            <a:endParaRPr lang="en-US" sz="2400" dirty="0"/>
          </a:p>
          <a:p>
            <a:pPr marL="457200" lvl="0" indent="-457200" algn="l">
              <a:buFont typeface="Arial"/>
              <a:buChar char="•"/>
            </a:pPr>
            <a:r>
              <a:rPr lang="en-US" sz="2400" dirty="0" smtClean="0"/>
              <a:t>Overview of pre-clinical and clinical applications of MR guidance for vascular </a:t>
            </a:r>
            <a:r>
              <a:rPr lang="en-US" sz="2400" dirty="0" smtClean="0"/>
              <a:t>interventions</a:t>
            </a:r>
          </a:p>
          <a:p>
            <a:pPr marL="457200" lvl="0" indent="-457200" algn="l">
              <a:buFont typeface="Arial"/>
              <a:buChar char="•"/>
            </a:pPr>
            <a:r>
              <a:rPr lang="en-US" sz="2400" dirty="0" smtClean="0"/>
              <a:t>Review UCSF experience with endovascular </a:t>
            </a:r>
            <a:r>
              <a:rPr lang="en-US" sz="2400" dirty="0" err="1" smtClean="0"/>
              <a:t>iMRI</a:t>
            </a:r>
            <a:endParaRPr lang="en-US" sz="2400" dirty="0" smtClean="0"/>
          </a:p>
          <a:p>
            <a:pPr marL="457200" lvl="0" indent="-457200" algn="l">
              <a:buFont typeface="Arial"/>
              <a:buChar char="•"/>
            </a:pPr>
            <a:r>
              <a:rPr lang="en-US" sz="2400" dirty="0"/>
              <a:t>Emerging clinical applications </a:t>
            </a:r>
            <a:endParaRPr lang="en-US" sz="2400" dirty="0" smtClean="0"/>
          </a:p>
          <a:p>
            <a:pPr marL="457200" lvl="0" indent="-457200" algn="l">
              <a:buFont typeface="Arial"/>
              <a:buChar char="•"/>
            </a:pPr>
            <a:r>
              <a:rPr lang="en-US" sz="2400" dirty="0" smtClean="0"/>
              <a:t>Review </a:t>
            </a:r>
            <a:r>
              <a:rPr lang="en-US" sz="2400" dirty="0" smtClean="0"/>
              <a:t>technical hurdles limiting increased use of MR guidance </a:t>
            </a:r>
            <a:r>
              <a:rPr lang="en-US" sz="2400" dirty="0" smtClean="0"/>
              <a:t>for </a:t>
            </a:r>
            <a:r>
              <a:rPr lang="en-US" sz="2400" dirty="0" smtClean="0"/>
              <a:t>endovascular therapy</a:t>
            </a:r>
            <a:endParaRPr lang="en-US" sz="2800" dirty="0" smtClean="0"/>
          </a:p>
          <a:p>
            <a:pPr lvl="0" algn="l"/>
            <a:endParaRPr lang="en-US" sz="2800" dirty="0"/>
          </a:p>
        </p:txBody>
      </p:sp>
    </p:spTree>
    <p:extLst>
      <p:ext uri="{BB962C8B-B14F-4D97-AF65-F5344CB8AC3E}">
        <p14:creationId xmlns:p14="http://schemas.microsoft.com/office/powerpoint/2010/main" val="1544045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63575"/>
            <a:ext cx="8763000" cy="1089025"/>
          </a:xfrm>
        </p:spPr>
        <p:txBody>
          <a:bodyPr>
            <a:normAutofit fontScale="90000"/>
          </a:bodyPr>
          <a:lstStyle/>
          <a:p>
            <a:pPr>
              <a:lnSpc>
                <a:spcPct val="150000"/>
              </a:lnSpc>
              <a:spcBef>
                <a:spcPts val="0"/>
              </a:spcBef>
            </a:pP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a:solidFill>
                  <a:srgbClr val="FFFF00"/>
                </a:solidFill>
              </a:rPr>
              <a:t/>
            </a:r>
            <a:br>
              <a:rPr lang="en-US" dirty="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Thank </a:t>
            </a:r>
            <a:r>
              <a:rPr lang="en-US" dirty="0" smtClean="0">
                <a:solidFill>
                  <a:srgbClr val="FFFF00"/>
                </a:solidFill>
              </a:rPr>
              <a:t>you for your attention</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t>Questions</a:t>
            </a:r>
            <a:r>
              <a:rPr lang="en-US" dirty="0" smtClean="0"/>
              <a:t>?</a:t>
            </a:r>
            <a:br>
              <a:rPr lang="en-US" dirty="0" smtClean="0"/>
            </a:br>
            <a:r>
              <a:rPr lang="en-US" sz="4000" dirty="0" err="1"/>
              <a:t>fabio.settecase@ucsf.edu</a:t>
            </a:r>
            <a:r>
              <a:rPr lang="en-US" sz="4000" dirty="0"/>
              <a:t/>
            </a:r>
            <a:br>
              <a:rPr lang="en-US" sz="4000" dirty="0"/>
            </a:br>
            <a:endParaRPr lang="en-US" sz="4000" i="1" dirty="0"/>
          </a:p>
        </p:txBody>
      </p:sp>
      <p:sp>
        <p:nvSpPr>
          <p:cNvPr id="3" name="Subtitle 2"/>
          <p:cNvSpPr>
            <a:spLocks noGrp="1"/>
          </p:cNvSpPr>
          <p:nvPr>
            <p:ph type="subTitle" idx="1"/>
          </p:nvPr>
        </p:nvSpPr>
        <p:spPr>
          <a:xfrm>
            <a:off x="533400" y="3276600"/>
            <a:ext cx="8229600" cy="2895600"/>
          </a:xfrm>
        </p:spPr>
        <p:txBody>
          <a:bodyPr>
            <a:normAutofit/>
          </a:bodyPr>
          <a:lstStyle/>
          <a:p>
            <a:pPr algn="l"/>
            <a:endParaRPr lang="en-US" sz="2800" dirty="0"/>
          </a:p>
        </p:txBody>
      </p:sp>
    </p:spTree>
    <p:extLst>
      <p:ext uri="{BB962C8B-B14F-4D97-AF65-F5344CB8AC3E}">
        <p14:creationId xmlns:p14="http://schemas.microsoft.com/office/powerpoint/2010/main" val="16365041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763000" cy="914400"/>
          </a:xfrm>
        </p:spPr>
        <p:txBody>
          <a:bodyPr>
            <a:normAutofit fontScale="90000"/>
          </a:bodyPr>
          <a:lstStyle/>
          <a:p>
            <a:pPr>
              <a:lnSpc>
                <a:spcPct val="150000"/>
              </a:lnSpc>
              <a:spcBef>
                <a:spcPts val="0"/>
              </a:spcBef>
            </a:pPr>
            <a:r>
              <a:rPr lang="en-US" dirty="0" smtClean="0">
                <a:solidFill>
                  <a:srgbClr val="FFFF00"/>
                </a:solidFill>
              </a:rPr>
              <a:t>MR Guidance of Endovascular </a:t>
            </a:r>
            <a:r>
              <a:rPr lang="en-US" dirty="0">
                <a:solidFill>
                  <a:srgbClr val="FFFF00"/>
                </a:solidFill>
              </a:rPr>
              <a:t>T</a:t>
            </a:r>
            <a:r>
              <a:rPr lang="en-US" dirty="0" smtClean="0">
                <a:solidFill>
                  <a:srgbClr val="FFFF00"/>
                </a:solidFill>
              </a:rPr>
              <a:t>herapy</a:t>
            </a:r>
            <a:endParaRPr lang="en-US" sz="4000" i="1" dirty="0">
              <a:solidFill>
                <a:srgbClr val="FFFF00"/>
              </a:solidFill>
            </a:endParaRPr>
          </a:p>
        </p:txBody>
      </p:sp>
      <p:sp>
        <p:nvSpPr>
          <p:cNvPr id="3" name="Subtitle 2"/>
          <p:cNvSpPr>
            <a:spLocks noGrp="1"/>
          </p:cNvSpPr>
          <p:nvPr>
            <p:ph type="subTitle" idx="1"/>
          </p:nvPr>
        </p:nvSpPr>
        <p:spPr>
          <a:xfrm>
            <a:off x="533400" y="1371600"/>
            <a:ext cx="8229600" cy="4800600"/>
          </a:xfrm>
        </p:spPr>
        <p:txBody>
          <a:bodyPr>
            <a:normAutofit/>
          </a:bodyPr>
          <a:lstStyle/>
          <a:p>
            <a:pPr marL="457200" lvl="0" indent="-457200" algn="l">
              <a:buFont typeface="Arial"/>
              <a:buChar char="•"/>
            </a:pPr>
            <a:endParaRPr lang="en-US" sz="4000" dirty="0" smtClean="0"/>
          </a:p>
          <a:p>
            <a:pPr lvl="0" algn="l"/>
            <a:r>
              <a:rPr lang="en-US" sz="4000" dirty="0" smtClean="0"/>
              <a:t> </a:t>
            </a:r>
            <a:endParaRPr lang="en-US" sz="4000" dirty="0"/>
          </a:p>
        </p:txBody>
      </p:sp>
      <p:sp>
        <p:nvSpPr>
          <p:cNvPr id="4" name="TextBox 3"/>
          <p:cNvSpPr txBox="1"/>
          <p:nvPr/>
        </p:nvSpPr>
        <p:spPr>
          <a:xfrm>
            <a:off x="914400" y="1219200"/>
            <a:ext cx="7620000" cy="4893647"/>
          </a:xfrm>
          <a:prstGeom prst="rect">
            <a:avLst/>
          </a:prstGeom>
          <a:noFill/>
        </p:spPr>
        <p:txBody>
          <a:bodyPr wrap="square" rtlCol="0">
            <a:spAutoFit/>
          </a:bodyPr>
          <a:lstStyle/>
          <a:p>
            <a:r>
              <a:rPr lang="en-US" sz="2400" dirty="0" smtClean="0"/>
              <a:t>Requires balancing multiple trade-offs:</a:t>
            </a:r>
          </a:p>
          <a:p>
            <a:pPr marL="742950" lvl="1" indent="-285750">
              <a:buFont typeface="Arial"/>
              <a:buChar char="•"/>
            </a:pPr>
            <a:r>
              <a:rPr lang="en-US" sz="2400" dirty="0" smtClean="0"/>
              <a:t>Image quality</a:t>
            </a:r>
          </a:p>
          <a:p>
            <a:pPr marL="742950" lvl="1" indent="-285750">
              <a:buFont typeface="Arial"/>
              <a:buChar char="•"/>
            </a:pPr>
            <a:r>
              <a:rPr lang="en-US" sz="2400" dirty="0" smtClean="0"/>
              <a:t>Spatial resolution</a:t>
            </a:r>
          </a:p>
          <a:p>
            <a:pPr marL="742950" lvl="1" indent="-285750">
              <a:buFont typeface="Arial"/>
              <a:buChar char="•"/>
            </a:pPr>
            <a:r>
              <a:rPr lang="en-US" sz="2400" dirty="0" smtClean="0"/>
              <a:t>Temporal resolution</a:t>
            </a:r>
          </a:p>
          <a:p>
            <a:pPr marL="742950" lvl="1" indent="-285750">
              <a:buFont typeface="Arial"/>
              <a:buChar char="•"/>
            </a:pPr>
            <a:r>
              <a:rPr lang="en-US" sz="2400" dirty="0" smtClean="0"/>
              <a:t>Patient accessibility</a:t>
            </a:r>
          </a:p>
          <a:p>
            <a:pPr marL="742950" lvl="1" indent="-285750">
              <a:buFont typeface="Arial"/>
              <a:buChar char="•"/>
            </a:pPr>
            <a:r>
              <a:rPr lang="en-US" sz="2400" dirty="0" smtClean="0"/>
              <a:t>Field of view</a:t>
            </a:r>
          </a:p>
          <a:p>
            <a:pPr marL="742950" lvl="1" indent="-285750">
              <a:buFont typeface="Arial"/>
              <a:buChar char="•"/>
            </a:pPr>
            <a:r>
              <a:rPr lang="en-US" sz="2400" dirty="0" smtClean="0"/>
              <a:t>Cost</a:t>
            </a:r>
          </a:p>
          <a:p>
            <a:pPr marL="742950" lvl="1" indent="-285750">
              <a:buFont typeface="Arial"/>
              <a:buChar char="•"/>
            </a:pPr>
            <a:endParaRPr lang="en-US" sz="2400" dirty="0"/>
          </a:p>
          <a:p>
            <a:pPr marL="285750" indent="-285750">
              <a:buFont typeface="Arial"/>
              <a:buChar char="•"/>
            </a:pPr>
            <a:r>
              <a:rPr lang="en-US" sz="2400" dirty="0" err="1"/>
              <a:t>Eg</a:t>
            </a:r>
            <a:r>
              <a:rPr lang="en-US" sz="2400" dirty="0"/>
              <a:t>. 3 T has higher SNR but smaller bore =&gt; less accessible patient</a:t>
            </a:r>
          </a:p>
          <a:p>
            <a:pPr marL="285750" indent="-285750">
              <a:buFont typeface="Arial"/>
              <a:buChar char="•"/>
            </a:pPr>
            <a:r>
              <a:rPr lang="en-US" sz="2400" dirty="0"/>
              <a:t>Open bore has more accessible patient but less B</a:t>
            </a:r>
            <a:r>
              <a:rPr lang="en-US" sz="2400" baseline="-25000" dirty="0"/>
              <a:t>0</a:t>
            </a:r>
            <a:r>
              <a:rPr lang="en-US" sz="2400" dirty="0"/>
              <a:t>, slower gradients, poor field uniformity</a:t>
            </a:r>
          </a:p>
          <a:p>
            <a:pPr marL="742950" lvl="1" indent="-285750">
              <a:buFont typeface="Arial"/>
              <a:buChar char="•"/>
            </a:pPr>
            <a:endParaRPr lang="en-US" sz="2400" dirty="0" smtClean="0"/>
          </a:p>
        </p:txBody>
      </p:sp>
      <p:sp>
        <p:nvSpPr>
          <p:cNvPr id="5" name="TextBox 4"/>
          <p:cNvSpPr txBox="1"/>
          <p:nvPr/>
        </p:nvSpPr>
        <p:spPr>
          <a:xfrm>
            <a:off x="304800" y="6172200"/>
            <a:ext cx="8077200" cy="800219"/>
          </a:xfrm>
          <a:prstGeom prst="rect">
            <a:avLst/>
          </a:prstGeom>
          <a:noFill/>
        </p:spPr>
        <p:txBody>
          <a:bodyPr wrap="square" rtlCol="0">
            <a:spAutoFit/>
          </a:bodyPr>
          <a:lstStyle/>
          <a:p>
            <a:r>
              <a:rPr lang="en-US" sz="1400" dirty="0"/>
              <a:t>Settecase </a:t>
            </a:r>
            <a:r>
              <a:rPr lang="en-US" sz="1400" i="1" dirty="0"/>
              <a:t>et al</a:t>
            </a:r>
            <a:r>
              <a:rPr lang="en-US" sz="1400" dirty="0"/>
              <a:t>., Magnetic Resonance-Guided Passive Catheter Tracking for Endovascular Therapy. </a:t>
            </a:r>
            <a:r>
              <a:rPr lang="de-DE" sz="1400" i="1" dirty="0"/>
              <a:t>Magn Reson Imaging Clin N Am</a:t>
            </a:r>
            <a:r>
              <a:rPr lang="de-DE" sz="1400" dirty="0"/>
              <a:t>. 2015 </a:t>
            </a:r>
            <a:r>
              <a:rPr lang="de-DE" sz="1400" dirty="0" smtClean="0"/>
              <a:t>Nov;23(</a:t>
            </a:r>
            <a:r>
              <a:rPr lang="de-DE" sz="1400" dirty="0"/>
              <a:t>4):591-605.</a:t>
            </a:r>
            <a:endParaRPr lang="en-US" sz="1400" dirty="0"/>
          </a:p>
          <a:p>
            <a:r>
              <a:rPr lang="en-US" dirty="0" smtClean="0"/>
              <a:t> </a:t>
            </a:r>
            <a:endParaRPr lang="en-US" dirty="0"/>
          </a:p>
        </p:txBody>
      </p:sp>
    </p:spTree>
    <p:extLst>
      <p:ext uri="{BB962C8B-B14F-4D97-AF65-F5344CB8AC3E}">
        <p14:creationId xmlns:p14="http://schemas.microsoft.com/office/powerpoint/2010/main" val="3256418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763000" cy="914400"/>
          </a:xfrm>
        </p:spPr>
        <p:txBody>
          <a:bodyPr>
            <a:normAutofit fontScale="90000"/>
          </a:bodyPr>
          <a:lstStyle/>
          <a:p>
            <a:pPr>
              <a:lnSpc>
                <a:spcPct val="150000"/>
              </a:lnSpc>
              <a:spcBef>
                <a:spcPts val="0"/>
              </a:spcBef>
            </a:pPr>
            <a:r>
              <a:rPr lang="en-US" dirty="0" smtClean="0">
                <a:solidFill>
                  <a:srgbClr val="FFFF00"/>
                </a:solidFill>
              </a:rPr>
              <a:t>MR Guidance of Endovascular </a:t>
            </a:r>
            <a:r>
              <a:rPr lang="en-US" dirty="0">
                <a:solidFill>
                  <a:srgbClr val="FFFF00"/>
                </a:solidFill>
              </a:rPr>
              <a:t>T</a:t>
            </a:r>
            <a:r>
              <a:rPr lang="en-US" dirty="0" smtClean="0">
                <a:solidFill>
                  <a:srgbClr val="FFFF00"/>
                </a:solidFill>
              </a:rPr>
              <a:t>herapy</a:t>
            </a:r>
            <a:endParaRPr lang="en-US" sz="4000" i="1" dirty="0">
              <a:solidFill>
                <a:srgbClr val="FFFF00"/>
              </a:solidFill>
            </a:endParaRPr>
          </a:p>
        </p:txBody>
      </p:sp>
      <p:sp>
        <p:nvSpPr>
          <p:cNvPr id="3" name="Subtitle 2"/>
          <p:cNvSpPr>
            <a:spLocks noGrp="1"/>
          </p:cNvSpPr>
          <p:nvPr>
            <p:ph type="subTitle" idx="1"/>
          </p:nvPr>
        </p:nvSpPr>
        <p:spPr>
          <a:xfrm>
            <a:off x="533400" y="1371600"/>
            <a:ext cx="8229600" cy="4800600"/>
          </a:xfrm>
        </p:spPr>
        <p:txBody>
          <a:bodyPr>
            <a:normAutofit/>
          </a:bodyPr>
          <a:lstStyle/>
          <a:p>
            <a:pPr marL="457200" lvl="0" indent="-457200" algn="l">
              <a:buFont typeface="Arial"/>
              <a:buChar char="•"/>
            </a:pPr>
            <a:endParaRPr lang="en-US" sz="2800" dirty="0" smtClean="0"/>
          </a:p>
          <a:p>
            <a:pPr lvl="0" algn="l"/>
            <a:r>
              <a:rPr lang="en-US" sz="2800" dirty="0" smtClean="0"/>
              <a:t> </a:t>
            </a:r>
            <a:endParaRPr lang="en-US" sz="2800" dirty="0"/>
          </a:p>
        </p:txBody>
      </p:sp>
      <p:sp>
        <p:nvSpPr>
          <p:cNvPr id="4" name="TextBox 3"/>
          <p:cNvSpPr txBox="1"/>
          <p:nvPr/>
        </p:nvSpPr>
        <p:spPr>
          <a:xfrm>
            <a:off x="762000" y="1676400"/>
            <a:ext cx="3962400" cy="2677656"/>
          </a:xfrm>
          <a:prstGeom prst="rect">
            <a:avLst/>
          </a:prstGeom>
          <a:noFill/>
        </p:spPr>
        <p:txBody>
          <a:bodyPr wrap="square" rtlCol="0">
            <a:spAutoFit/>
          </a:bodyPr>
          <a:lstStyle/>
          <a:p>
            <a:r>
              <a:rPr lang="en-US" sz="2400" dirty="0" smtClean="0"/>
              <a:t>Ideal magnet:</a:t>
            </a:r>
            <a:endParaRPr lang="en-US" sz="2400" dirty="0"/>
          </a:p>
          <a:p>
            <a:pPr marL="800100" lvl="1" indent="-342900">
              <a:buFont typeface="Arial"/>
              <a:buChar char="•"/>
            </a:pPr>
            <a:r>
              <a:rPr lang="en-US" sz="2400" dirty="0" smtClean="0"/>
              <a:t>Short bore (125 cm)</a:t>
            </a:r>
          </a:p>
          <a:p>
            <a:pPr marL="800100" lvl="1" indent="-342900">
              <a:buFont typeface="Arial"/>
              <a:buChar char="•"/>
            </a:pPr>
            <a:r>
              <a:rPr lang="en-US" sz="2400" dirty="0" smtClean="0"/>
              <a:t>Large diameter (70 cm)</a:t>
            </a:r>
          </a:p>
          <a:p>
            <a:pPr marL="800100" lvl="1" indent="-342900">
              <a:buFont typeface="Arial"/>
              <a:buChar char="•"/>
            </a:pPr>
            <a:r>
              <a:rPr lang="en-US" sz="2400" dirty="0" smtClean="0"/>
              <a:t>XMR suite (DSA Fluoroscopy suite connected to MRI suite via “floating” table</a:t>
            </a:r>
          </a:p>
        </p:txBody>
      </p:sp>
      <p:pic>
        <p:nvPicPr>
          <p:cNvPr id="5" name="Picture 4" descr="Figure 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635" y="1752600"/>
            <a:ext cx="4267200" cy="3349668"/>
          </a:xfrm>
          <a:prstGeom prst="rect">
            <a:avLst/>
          </a:prstGeom>
        </p:spPr>
      </p:pic>
    </p:spTree>
    <p:extLst>
      <p:ext uri="{BB962C8B-B14F-4D97-AF65-F5344CB8AC3E}">
        <p14:creationId xmlns:p14="http://schemas.microsoft.com/office/powerpoint/2010/main" val="2854111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3"/>
          <a:srcRect t="7888"/>
          <a:stretch/>
        </p:blipFill>
        <p:spPr>
          <a:xfrm>
            <a:off x="0" y="0"/>
            <a:ext cx="9144000" cy="4966106"/>
          </a:xfrm>
          <a:prstGeom prst="rect">
            <a:avLst/>
          </a:prstGeom>
        </p:spPr>
      </p:pic>
      <p:sp>
        <p:nvSpPr>
          <p:cNvPr id="6" name="TextBox 5"/>
          <p:cNvSpPr txBox="1"/>
          <p:nvPr/>
        </p:nvSpPr>
        <p:spPr>
          <a:xfrm>
            <a:off x="304800" y="6172200"/>
            <a:ext cx="8077200" cy="800219"/>
          </a:xfrm>
          <a:prstGeom prst="rect">
            <a:avLst/>
          </a:prstGeom>
          <a:noFill/>
        </p:spPr>
        <p:txBody>
          <a:bodyPr wrap="square" rtlCol="0">
            <a:spAutoFit/>
          </a:bodyPr>
          <a:lstStyle/>
          <a:p>
            <a:r>
              <a:rPr lang="en-US" sz="1400" dirty="0"/>
              <a:t>Settecase </a:t>
            </a:r>
            <a:r>
              <a:rPr lang="en-US" sz="1400" i="1" dirty="0"/>
              <a:t>et al</a:t>
            </a:r>
            <a:r>
              <a:rPr lang="en-US" sz="1400" dirty="0"/>
              <a:t>., Magnetic Resonance-Guided Passive Catheter Tracking for Endovascular Therapy. </a:t>
            </a:r>
            <a:r>
              <a:rPr lang="de-DE" sz="1400" i="1" dirty="0"/>
              <a:t>Magn Reson Imaging Clin N Am</a:t>
            </a:r>
            <a:r>
              <a:rPr lang="de-DE" sz="1400" dirty="0"/>
              <a:t>. 2015 </a:t>
            </a:r>
            <a:r>
              <a:rPr lang="de-DE" sz="1400" dirty="0" smtClean="0"/>
              <a:t>Nov;23(</a:t>
            </a:r>
            <a:r>
              <a:rPr lang="de-DE" sz="1400" dirty="0"/>
              <a:t>4):591-605.</a:t>
            </a:r>
            <a:endParaRPr lang="en-US" sz="1400" dirty="0"/>
          </a:p>
          <a:p>
            <a:r>
              <a:rPr lang="en-US" dirty="0" smtClean="0"/>
              <a:t> </a:t>
            </a:r>
            <a:endParaRPr lang="en-US" dirty="0"/>
          </a:p>
        </p:txBody>
      </p:sp>
      <p:sp>
        <p:nvSpPr>
          <p:cNvPr id="7" name="Rectangle 6"/>
          <p:cNvSpPr/>
          <p:nvPr/>
        </p:nvSpPr>
        <p:spPr>
          <a:xfrm>
            <a:off x="228600" y="5181600"/>
            <a:ext cx="8382000" cy="923330"/>
          </a:xfrm>
          <a:prstGeom prst="rect">
            <a:avLst/>
          </a:prstGeom>
        </p:spPr>
        <p:txBody>
          <a:bodyPr wrap="square">
            <a:spAutoFit/>
          </a:bodyPr>
          <a:lstStyle/>
          <a:p>
            <a:pPr marL="285750" indent="-285750">
              <a:buFont typeface="Arial"/>
              <a:buChar char="•"/>
            </a:pPr>
            <a:r>
              <a:rPr lang="en-US" dirty="0" smtClean="0"/>
              <a:t>Ideal </a:t>
            </a:r>
            <a:r>
              <a:rPr lang="en-US" dirty="0"/>
              <a:t>sequence </a:t>
            </a:r>
            <a:r>
              <a:rPr lang="en-US" dirty="0" smtClean="0"/>
              <a:t>– depends on properties </a:t>
            </a:r>
            <a:r>
              <a:rPr lang="en-US" dirty="0"/>
              <a:t>of the </a:t>
            </a:r>
            <a:r>
              <a:rPr lang="en-US" dirty="0" smtClean="0"/>
              <a:t>device, tracking method, contrast </a:t>
            </a:r>
            <a:r>
              <a:rPr lang="en-US" dirty="0"/>
              <a:t>properties of the tissue of interest, and the need for intravascular </a:t>
            </a:r>
            <a:r>
              <a:rPr lang="en-US" dirty="0" smtClean="0"/>
              <a:t>contrast</a:t>
            </a:r>
            <a:endParaRPr lang="en-US" dirty="0"/>
          </a:p>
          <a:p>
            <a:pPr marL="285750" indent="-285750">
              <a:buFont typeface="Arial"/>
              <a:buChar char="•"/>
            </a:pPr>
            <a:r>
              <a:rPr lang="en-US" dirty="0" smtClean="0"/>
              <a:t>Can interleave</a:t>
            </a:r>
          </a:p>
        </p:txBody>
      </p:sp>
    </p:spTree>
    <p:extLst>
      <p:ext uri="{BB962C8B-B14F-4D97-AF65-F5344CB8AC3E}">
        <p14:creationId xmlns:p14="http://schemas.microsoft.com/office/powerpoint/2010/main" val="24891865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SSFP</a:t>
            </a:r>
            <a:endParaRPr lang="en-US" dirty="0">
              <a:solidFill>
                <a:srgbClr val="FFFF00"/>
              </a:solidFill>
            </a:endParaRPr>
          </a:p>
        </p:txBody>
      </p:sp>
      <p:pic>
        <p:nvPicPr>
          <p:cNvPr id="6" name="Picture 5"/>
          <p:cNvPicPr>
            <a:picLocks noChangeAspect="1"/>
          </p:cNvPicPr>
          <p:nvPr/>
        </p:nvPicPr>
        <p:blipFill>
          <a:blip r:embed="rId3"/>
          <a:stretch>
            <a:fillRect/>
          </a:stretch>
        </p:blipFill>
        <p:spPr>
          <a:xfrm>
            <a:off x="1981200" y="1143000"/>
            <a:ext cx="5105401" cy="5091786"/>
          </a:xfrm>
          <a:prstGeom prst="rect">
            <a:avLst/>
          </a:prstGeom>
        </p:spPr>
      </p:pic>
      <p:sp>
        <p:nvSpPr>
          <p:cNvPr id="7" name="TextBox 6"/>
          <p:cNvSpPr txBox="1"/>
          <p:nvPr/>
        </p:nvSpPr>
        <p:spPr>
          <a:xfrm>
            <a:off x="381000" y="6248400"/>
            <a:ext cx="7924800" cy="523220"/>
          </a:xfrm>
          <a:prstGeom prst="rect">
            <a:avLst/>
          </a:prstGeom>
          <a:noFill/>
        </p:spPr>
        <p:txBody>
          <a:bodyPr wrap="square" rtlCol="0">
            <a:spAutoFit/>
          </a:bodyPr>
          <a:lstStyle/>
          <a:p>
            <a:r>
              <a:rPr lang="en-US" sz="1400" dirty="0" err="1"/>
              <a:t>Grothoff</a:t>
            </a:r>
            <a:r>
              <a:rPr lang="en-US" sz="1400" dirty="0"/>
              <a:t> M, </a:t>
            </a:r>
            <a:r>
              <a:rPr lang="en-US" sz="1400" dirty="0" smtClean="0"/>
              <a:t>et </a:t>
            </a:r>
            <a:r>
              <a:rPr lang="en-US" sz="1400" dirty="0"/>
              <a:t>al. MR imaging-guided electrophysiological ablation studies in humans with passive catheter tracking: initial results. </a:t>
            </a:r>
            <a:r>
              <a:rPr lang="en-US" sz="1400" i="1" dirty="0"/>
              <a:t>Radiology</a:t>
            </a:r>
            <a:r>
              <a:rPr lang="en-US" sz="1400" dirty="0"/>
              <a:t> 2014;271(3):695-702</a:t>
            </a:r>
          </a:p>
        </p:txBody>
      </p:sp>
    </p:spTree>
    <p:extLst>
      <p:ext uri="{BB962C8B-B14F-4D97-AF65-F5344CB8AC3E}">
        <p14:creationId xmlns:p14="http://schemas.microsoft.com/office/powerpoint/2010/main" val="39091353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0"/>
            <a:ext cx="9144000" cy="3846202"/>
          </a:xfrm>
          <a:prstGeom prst="rect">
            <a:avLst/>
          </a:prstGeom>
        </p:spPr>
      </p:pic>
      <p:sp>
        <p:nvSpPr>
          <p:cNvPr id="5" name="Rectangle 4"/>
          <p:cNvSpPr/>
          <p:nvPr/>
        </p:nvSpPr>
        <p:spPr>
          <a:xfrm>
            <a:off x="685800" y="3581400"/>
            <a:ext cx="7620000" cy="2862322"/>
          </a:xfrm>
          <a:prstGeom prst="rect">
            <a:avLst/>
          </a:prstGeom>
        </p:spPr>
        <p:txBody>
          <a:bodyPr wrap="square">
            <a:spAutoFit/>
          </a:bodyPr>
          <a:lstStyle/>
          <a:p>
            <a:pPr marL="285750" indent="-285750">
              <a:buFont typeface="Arial"/>
              <a:buChar char="•"/>
            </a:pPr>
            <a:r>
              <a:rPr lang="en-US" sz="2000" dirty="0"/>
              <a:t>P</a:t>
            </a:r>
            <a:r>
              <a:rPr lang="en-US" sz="2000" dirty="0" smtClean="0"/>
              <a:t>arallel </a:t>
            </a:r>
            <a:r>
              <a:rPr lang="en-US" sz="2000" dirty="0"/>
              <a:t>imaging</a:t>
            </a:r>
          </a:p>
          <a:p>
            <a:pPr marL="285750" indent="-285750">
              <a:buFont typeface="Arial"/>
              <a:buChar char="•"/>
            </a:pPr>
            <a:r>
              <a:rPr lang="en-US" sz="2000" dirty="0"/>
              <a:t>K</a:t>
            </a:r>
            <a:r>
              <a:rPr lang="en-US" sz="2000" dirty="0" smtClean="0"/>
              <a:t>ey</a:t>
            </a:r>
            <a:r>
              <a:rPr lang="en-US" sz="2000" dirty="0"/>
              <a:t>-hole imaging</a:t>
            </a:r>
          </a:p>
          <a:p>
            <a:pPr marL="285750" indent="-285750">
              <a:buFont typeface="Arial"/>
              <a:buChar char="•"/>
            </a:pPr>
            <a:r>
              <a:rPr lang="en-US" sz="2000" dirty="0"/>
              <a:t>A</a:t>
            </a:r>
            <a:r>
              <a:rPr lang="en-US" sz="2000" dirty="0" smtClean="0"/>
              <a:t>lternative </a:t>
            </a:r>
            <a:r>
              <a:rPr lang="en-US" sz="2000" dirty="0"/>
              <a:t>k-space sampling </a:t>
            </a:r>
            <a:r>
              <a:rPr lang="en-US" sz="2000" dirty="0" smtClean="0"/>
              <a:t> (spiral </a:t>
            </a:r>
            <a:r>
              <a:rPr lang="en-US" sz="2000" dirty="0"/>
              <a:t>or radial </a:t>
            </a:r>
            <a:r>
              <a:rPr lang="en-US" sz="2000" dirty="0" smtClean="0"/>
              <a:t>trajectories, </a:t>
            </a:r>
            <a:r>
              <a:rPr lang="en-US" sz="2000" dirty="0"/>
              <a:t>asymmetric truncated k</a:t>
            </a:r>
            <a:r>
              <a:rPr lang="en-US" sz="2000" dirty="0" smtClean="0"/>
              <a:t>-space sampling)</a:t>
            </a:r>
            <a:endParaRPr lang="en-US" sz="2000" dirty="0"/>
          </a:p>
          <a:p>
            <a:pPr marL="285750" indent="-285750">
              <a:buFont typeface="Arial"/>
              <a:buChar char="•"/>
            </a:pPr>
            <a:r>
              <a:rPr lang="en-US" sz="2000" dirty="0"/>
              <a:t>E</a:t>
            </a:r>
            <a:r>
              <a:rPr lang="en-US" sz="2000" dirty="0" smtClean="0"/>
              <a:t>xploitation </a:t>
            </a:r>
            <a:r>
              <a:rPr lang="en-US" sz="2000" dirty="0"/>
              <a:t>of k-space data </a:t>
            </a:r>
            <a:r>
              <a:rPr lang="en-US" sz="2000" dirty="0" err="1"/>
              <a:t>sparsity</a:t>
            </a:r>
            <a:r>
              <a:rPr lang="en-US" sz="2000" dirty="0"/>
              <a:t> </a:t>
            </a:r>
            <a:r>
              <a:rPr lang="en-US" sz="2000" dirty="0" smtClean="0"/>
              <a:t> (compressed sensing)</a:t>
            </a:r>
            <a:endParaRPr lang="en-US" sz="2000" dirty="0"/>
          </a:p>
          <a:p>
            <a:pPr marL="285750" indent="-285750">
              <a:buFont typeface="Arial"/>
              <a:buChar char="•"/>
            </a:pPr>
            <a:endParaRPr lang="en-US" sz="2000" dirty="0" smtClean="0"/>
          </a:p>
          <a:p>
            <a:pPr marL="285750" indent="-285750">
              <a:buFont typeface="Arial"/>
              <a:buChar char="•"/>
            </a:pPr>
            <a:r>
              <a:rPr lang="en-US" sz="2000" dirty="0" smtClean="0"/>
              <a:t>Coupled </a:t>
            </a:r>
            <a:r>
              <a:rPr lang="en-US" sz="2000" dirty="0"/>
              <a:t>with high-performance multi-processor computers, </a:t>
            </a:r>
            <a:r>
              <a:rPr lang="en-US" sz="2000" dirty="0" smtClean="0"/>
              <a:t> real</a:t>
            </a:r>
            <a:r>
              <a:rPr lang="en-US" sz="2000" dirty="0"/>
              <a:t>-time MR-guidance is now capable of up to 10 frames</a:t>
            </a:r>
            <a:r>
              <a:rPr lang="en-US" sz="2000" dirty="0" smtClean="0"/>
              <a:t>/s</a:t>
            </a:r>
          </a:p>
          <a:p>
            <a:pPr marL="742950" lvl="1" indent="-285750">
              <a:buFont typeface="Arial"/>
              <a:buChar char="•"/>
            </a:pPr>
            <a:r>
              <a:rPr lang="en-US" sz="2000" dirty="0" smtClean="0"/>
              <a:t>comparable </a:t>
            </a:r>
            <a:r>
              <a:rPr lang="en-US" sz="2000" dirty="0"/>
              <a:t>to </a:t>
            </a:r>
            <a:r>
              <a:rPr lang="en-US" sz="2000" dirty="0" smtClean="0"/>
              <a:t>x</a:t>
            </a:r>
            <a:r>
              <a:rPr lang="en-US" sz="2000" dirty="0"/>
              <a:t>-ray </a:t>
            </a:r>
            <a:r>
              <a:rPr lang="en-US" sz="2000" dirty="0" smtClean="0"/>
              <a:t>fluoroscopy/DSA (</a:t>
            </a:r>
            <a:r>
              <a:rPr lang="en-US" sz="2000" dirty="0"/>
              <a:t>15-30 frames/</a:t>
            </a:r>
            <a:r>
              <a:rPr lang="en-US" sz="2000" dirty="0" smtClean="0"/>
              <a:t>s)</a:t>
            </a:r>
            <a:endParaRPr lang="en-US" sz="2000" dirty="0"/>
          </a:p>
        </p:txBody>
      </p:sp>
    </p:spTree>
    <p:extLst>
      <p:ext uri="{BB962C8B-B14F-4D97-AF65-F5344CB8AC3E}">
        <p14:creationId xmlns:p14="http://schemas.microsoft.com/office/powerpoint/2010/main" val="2324188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763000" cy="685801"/>
          </a:xfrm>
        </p:spPr>
        <p:txBody>
          <a:bodyPr>
            <a:normAutofit fontScale="90000"/>
          </a:bodyPr>
          <a:lstStyle/>
          <a:p>
            <a:pPr>
              <a:lnSpc>
                <a:spcPct val="150000"/>
              </a:lnSpc>
              <a:spcBef>
                <a:spcPts val="0"/>
              </a:spcBef>
            </a:pPr>
            <a:r>
              <a:rPr lang="en-US" dirty="0" smtClean="0">
                <a:solidFill>
                  <a:srgbClr val="FFFF00"/>
                </a:solidFill>
              </a:rPr>
              <a:t>Road-mapping</a:t>
            </a:r>
            <a:endParaRPr lang="en-US" sz="4000" i="1" dirty="0">
              <a:solidFill>
                <a:srgbClr val="FFFF00"/>
              </a:solidFill>
            </a:endParaRPr>
          </a:p>
        </p:txBody>
      </p:sp>
      <p:sp>
        <p:nvSpPr>
          <p:cNvPr id="3" name="Subtitle 2"/>
          <p:cNvSpPr>
            <a:spLocks noGrp="1"/>
          </p:cNvSpPr>
          <p:nvPr>
            <p:ph type="subTitle" idx="1"/>
          </p:nvPr>
        </p:nvSpPr>
        <p:spPr>
          <a:xfrm>
            <a:off x="533400" y="1371600"/>
            <a:ext cx="8229600" cy="4800600"/>
          </a:xfrm>
        </p:spPr>
        <p:txBody>
          <a:bodyPr>
            <a:normAutofit/>
          </a:bodyPr>
          <a:lstStyle/>
          <a:p>
            <a:pPr marL="457200" lvl="0" indent="-457200" algn="l">
              <a:buFont typeface="Arial"/>
              <a:buChar char="•"/>
            </a:pPr>
            <a:endParaRPr lang="en-US" sz="2800" dirty="0" smtClean="0"/>
          </a:p>
          <a:p>
            <a:pPr lvl="0" algn="l"/>
            <a:r>
              <a:rPr lang="en-US" sz="2800" dirty="0" smtClean="0"/>
              <a:t> </a:t>
            </a:r>
            <a:endParaRPr lang="en-US" sz="2800" dirty="0"/>
          </a:p>
        </p:txBody>
      </p:sp>
      <p:pic>
        <p:nvPicPr>
          <p:cNvPr id="6" name="Picture 5" descr="Figure 3 hi res.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914400"/>
            <a:ext cx="7924800" cy="5554500"/>
          </a:xfrm>
          <a:prstGeom prst="rect">
            <a:avLst/>
          </a:prstGeom>
        </p:spPr>
      </p:pic>
      <p:sp>
        <p:nvSpPr>
          <p:cNvPr id="7" name="Rectangle 6"/>
          <p:cNvSpPr/>
          <p:nvPr/>
        </p:nvSpPr>
        <p:spPr>
          <a:xfrm>
            <a:off x="228600" y="6550223"/>
            <a:ext cx="8763000" cy="307777"/>
          </a:xfrm>
          <a:prstGeom prst="rect">
            <a:avLst/>
          </a:prstGeom>
        </p:spPr>
        <p:txBody>
          <a:bodyPr wrap="square">
            <a:spAutoFit/>
          </a:bodyPr>
          <a:lstStyle/>
          <a:p>
            <a:r>
              <a:rPr lang="en-US" sz="1400" dirty="0"/>
              <a:t>Martin AJ, et al. Digital subtraction MR angiography </a:t>
            </a:r>
            <a:r>
              <a:rPr lang="en-US" sz="1400" dirty="0" err="1"/>
              <a:t>roadmapping</a:t>
            </a:r>
            <a:r>
              <a:rPr lang="en-US" sz="1400" dirty="0"/>
              <a:t> for magnetic steerable catheter tracking.  </a:t>
            </a:r>
            <a:r>
              <a:rPr lang="en-US" sz="1400" i="1" dirty="0"/>
              <a:t>JMRI</a:t>
            </a:r>
            <a:r>
              <a:rPr lang="en-US" sz="1400" dirty="0"/>
              <a:t> 2014</a:t>
            </a:r>
            <a:endParaRPr lang="en-US" sz="1400" dirty="0"/>
          </a:p>
        </p:txBody>
      </p:sp>
    </p:spTree>
    <p:extLst>
      <p:ext uri="{BB962C8B-B14F-4D97-AF65-F5344CB8AC3E}">
        <p14:creationId xmlns:p14="http://schemas.microsoft.com/office/powerpoint/2010/main" val="32127781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54818</TotalTime>
  <Words>2385</Words>
  <Application>Microsoft Macintosh PowerPoint</Application>
  <PresentationFormat>On-screen Show (4:3)</PresentationFormat>
  <Paragraphs>301</Paragraphs>
  <Slides>30</Slides>
  <Notes>17</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MR-Guided Endovascular Therapy </vt:lpstr>
      <vt:lpstr>Disclosures</vt:lpstr>
      <vt:lpstr>Objectives</vt:lpstr>
      <vt:lpstr>MR Guidance of Endovascular Therapy</vt:lpstr>
      <vt:lpstr>MR Guidance of Endovascular Therapy</vt:lpstr>
      <vt:lpstr>PowerPoint Presentation</vt:lpstr>
      <vt:lpstr>SSFP</vt:lpstr>
      <vt:lpstr>PowerPoint Presentation</vt:lpstr>
      <vt:lpstr>Road-mapping</vt:lpstr>
      <vt:lpstr>IA Gadolinium Contrast</vt:lpstr>
      <vt:lpstr>Interactive Interface</vt:lpstr>
      <vt:lpstr>Device Tracking – Passive vs Active</vt:lpstr>
      <vt:lpstr>Endovascular iMRI Reports (Jan 2017)</vt:lpstr>
      <vt:lpstr>UCSF Experience: Magnetically Assisted, Remotely Controlled (MARC) Catheter</vt:lpstr>
      <vt:lpstr>Microcoil Design</vt:lpstr>
      <vt:lpstr>PowerPoint Presentation</vt:lpstr>
      <vt:lpstr>MARC Catheter (in vitro)</vt:lpstr>
      <vt:lpstr>MARC Navigation into Renal artery</vt:lpstr>
      <vt:lpstr>PowerPoint Presentation</vt:lpstr>
      <vt:lpstr>PowerPoint Presentation</vt:lpstr>
      <vt:lpstr>PowerPoint Presentation</vt:lpstr>
      <vt:lpstr>PowerPoint Presentation</vt:lpstr>
      <vt:lpstr>PowerPoint Presentation</vt:lpstr>
      <vt:lpstr>Zuckerberg SFG XMR System (2016)</vt:lpstr>
      <vt:lpstr>PowerPoint Presentation</vt:lpstr>
      <vt:lpstr>Percutaneous Sclerotherapy of Low‐Flow Vascular Malformations</vt:lpstr>
      <vt:lpstr>PowerPoint Presentation</vt:lpstr>
      <vt:lpstr>Endovascular iMRI: Future Directions</vt:lpstr>
      <vt:lpstr>Acknowledgements</vt:lpstr>
      <vt:lpstr>    Thank you for your attention  Questions? fabio.settecase@ucsf.edu </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Imaging Evaluation of Pulsatile Tinnitus:  Does the invasive test aid in diagnosis?</dc:title>
  <dc:creator>Benedetti, Nancy</dc:creator>
  <cp:lastModifiedBy>Fabio  Settecase</cp:lastModifiedBy>
  <cp:revision>359</cp:revision>
  <cp:lastPrinted>2016-04-10T02:03:38Z</cp:lastPrinted>
  <dcterms:created xsi:type="dcterms:W3CDTF">2015-08-27T14:14:42Z</dcterms:created>
  <dcterms:modified xsi:type="dcterms:W3CDTF">2017-02-02T11:51:19Z</dcterms:modified>
</cp:coreProperties>
</file>