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47" r:id="rId3"/>
    <p:sldId id="388" r:id="rId4"/>
    <p:sldId id="430" r:id="rId5"/>
    <p:sldId id="350" r:id="rId6"/>
    <p:sldId id="390" r:id="rId7"/>
    <p:sldId id="406" r:id="rId8"/>
    <p:sldId id="431" r:id="rId9"/>
    <p:sldId id="432" r:id="rId10"/>
    <p:sldId id="433" r:id="rId11"/>
    <p:sldId id="408" r:id="rId12"/>
    <p:sldId id="418" r:id="rId13"/>
    <p:sldId id="417" r:id="rId14"/>
    <p:sldId id="413" r:id="rId15"/>
    <p:sldId id="411" r:id="rId16"/>
    <p:sldId id="294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" initials="CKM" lastIdx="2" clrIdx="0">
    <p:extLst>
      <p:ext uri="{19B8F6BF-5375-455C-9EA6-DF929625EA0E}">
        <p15:presenceInfo xmlns:p15="http://schemas.microsoft.com/office/powerpoint/2012/main" userId="Ch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C5CD2"/>
    <a:srgbClr val="ECF1F4"/>
    <a:srgbClr val="0A4EB2"/>
    <a:srgbClr val="094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6507" autoAdjust="0"/>
  </p:normalViewPr>
  <p:slideViewPr>
    <p:cSldViewPr snapToGrid="0">
      <p:cViewPr varScale="1">
        <p:scale>
          <a:sx n="100" d="100"/>
          <a:sy n="100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48985250083175"/>
          <c:y val="5.9336957880264975E-2"/>
          <c:w val="0.78593077273791456"/>
          <c:h val="0.7779739131904200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pre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Sheet1!$A$4:$A$18</c:f>
              <c:numCache>
                <c:formatCode>General</c:formatCode>
                <c:ptCount val="15"/>
                <c:pt idx="0">
                  <c:v>0</c:v>
                </c:pt>
                <c:pt idx="1">
                  <c:v>7.1428571428571415</c:v>
                </c:pt>
                <c:pt idx="2">
                  <c:v>14.285714285714286</c:v>
                </c:pt>
                <c:pt idx="3">
                  <c:v>21.428571428571356</c:v>
                </c:pt>
                <c:pt idx="4">
                  <c:v>28.571428571428587</c:v>
                </c:pt>
                <c:pt idx="5">
                  <c:v>35.714285714285701</c:v>
                </c:pt>
                <c:pt idx="6">
                  <c:v>42.85714285714279</c:v>
                </c:pt>
                <c:pt idx="7">
                  <c:v>50</c:v>
                </c:pt>
                <c:pt idx="8">
                  <c:v>57.142857142857103</c:v>
                </c:pt>
                <c:pt idx="9">
                  <c:v>64.285714285714306</c:v>
                </c:pt>
                <c:pt idx="10">
                  <c:v>71.428571428571388</c:v>
                </c:pt>
                <c:pt idx="11">
                  <c:v>78.571428571428427</c:v>
                </c:pt>
                <c:pt idx="12">
                  <c:v>85.714285714285694</c:v>
                </c:pt>
                <c:pt idx="13">
                  <c:v>92.857142857142819</c:v>
                </c:pt>
                <c:pt idx="14">
                  <c:v>100</c:v>
                </c:pt>
              </c:numCache>
            </c:numRef>
          </c:xVal>
          <c:yVal>
            <c:numRef>
              <c:f>Sheet1!$B$4:$B$18</c:f>
              <c:numCache>
                <c:formatCode>General</c:formatCode>
                <c:ptCount val="15"/>
                <c:pt idx="0">
                  <c:v>2.48</c:v>
                </c:pt>
                <c:pt idx="1">
                  <c:v>3.9</c:v>
                </c:pt>
                <c:pt idx="2">
                  <c:v>5.2</c:v>
                </c:pt>
                <c:pt idx="3">
                  <c:v>2.6</c:v>
                </c:pt>
                <c:pt idx="4">
                  <c:v>-5.8</c:v>
                </c:pt>
                <c:pt idx="5">
                  <c:v>-6.7</c:v>
                </c:pt>
                <c:pt idx="6">
                  <c:v>-2.6</c:v>
                </c:pt>
                <c:pt idx="7">
                  <c:v>0.1</c:v>
                </c:pt>
                <c:pt idx="8">
                  <c:v>-1.5</c:v>
                </c:pt>
                <c:pt idx="9">
                  <c:v>1</c:v>
                </c:pt>
                <c:pt idx="10">
                  <c:v>1.9000000000000001</c:v>
                </c:pt>
                <c:pt idx="11">
                  <c:v>0.70000000000000062</c:v>
                </c:pt>
                <c:pt idx="12">
                  <c:v>0.8</c:v>
                </c:pt>
                <c:pt idx="13">
                  <c:v>0.30000000000000032</c:v>
                </c:pt>
                <c:pt idx="1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97-470A-B56B-DCC8B4175EC2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post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Sheet1!$A$4:$A$18</c:f>
              <c:numCache>
                <c:formatCode>General</c:formatCode>
                <c:ptCount val="15"/>
                <c:pt idx="0">
                  <c:v>0</c:v>
                </c:pt>
                <c:pt idx="1">
                  <c:v>7.1428571428571415</c:v>
                </c:pt>
                <c:pt idx="2">
                  <c:v>14.285714285714286</c:v>
                </c:pt>
                <c:pt idx="3">
                  <c:v>21.428571428571356</c:v>
                </c:pt>
                <c:pt idx="4">
                  <c:v>28.571428571428587</c:v>
                </c:pt>
                <c:pt idx="5">
                  <c:v>35.714285714285701</c:v>
                </c:pt>
                <c:pt idx="6">
                  <c:v>42.85714285714279</c:v>
                </c:pt>
                <c:pt idx="7">
                  <c:v>50</c:v>
                </c:pt>
                <c:pt idx="8">
                  <c:v>57.142857142857103</c:v>
                </c:pt>
                <c:pt idx="9">
                  <c:v>64.285714285714306</c:v>
                </c:pt>
                <c:pt idx="10">
                  <c:v>71.428571428571388</c:v>
                </c:pt>
                <c:pt idx="11">
                  <c:v>78.571428571428427</c:v>
                </c:pt>
                <c:pt idx="12">
                  <c:v>85.714285714285694</c:v>
                </c:pt>
                <c:pt idx="13">
                  <c:v>92.857142857142819</c:v>
                </c:pt>
                <c:pt idx="14">
                  <c:v>100</c:v>
                </c:pt>
              </c:numCache>
            </c:numRef>
          </c:xVal>
          <c:yVal>
            <c:numRef>
              <c:f>Sheet1!$D$4:$D$18</c:f>
              <c:numCache>
                <c:formatCode>General</c:formatCode>
                <c:ptCount val="15"/>
                <c:pt idx="0">
                  <c:v>0.14000000000000001</c:v>
                </c:pt>
                <c:pt idx="1">
                  <c:v>4.8599999999999985</c:v>
                </c:pt>
                <c:pt idx="2">
                  <c:v>8.9500000000000028</c:v>
                </c:pt>
                <c:pt idx="3">
                  <c:v>9.4</c:v>
                </c:pt>
                <c:pt idx="4">
                  <c:v>4.5</c:v>
                </c:pt>
                <c:pt idx="5">
                  <c:v>4.9000000000000004</c:v>
                </c:pt>
                <c:pt idx="6">
                  <c:v>2.2000000000000002</c:v>
                </c:pt>
                <c:pt idx="7">
                  <c:v>-0.5</c:v>
                </c:pt>
                <c:pt idx="8">
                  <c:v>-0.72000000000000064</c:v>
                </c:pt>
                <c:pt idx="9">
                  <c:v>0.58000000000000007</c:v>
                </c:pt>
                <c:pt idx="10">
                  <c:v>1.85</c:v>
                </c:pt>
                <c:pt idx="11">
                  <c:v>1.1000000000000001</c:v>
                </c:pt>
                <c:pt idx="12">
                  <c:v>0.17</c:v>
                </c:pt>
                <c:pt idx="13">
                  <c:v>0.33000000000000085</c:v>
                </c:pt>
                <c:pt idx="14">
                  <c:v>-0.95000000000000062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F97-470A-B56B-DCC8B4175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418944"/>
        <c:axId val="86433792"/>
      </c:scatterChart>
      <c:valAx>
        <c:axId val="8641894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/>
                  <a:t>Cardiac Phase [%]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6433792"/>
        <c:crosses val="autoZero"/>
        <c:crossBetween val="midCat"/>
      </c:valAx>
      <c:valAx>
        <c:axId val="86433792"/>
        <c:scaling>
          <c:orientation val="minMax"/>
          <c:min val="-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200"/>
                  <a:t>Flow [ml/s]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86418944"/>
        <c:crosses val="autoZero"/>
        <c:crossBetween val="midCat"/>
        <c:majorUnit val="5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5469101573571096"/>
          <c:y val="0.67078802649669056"/>
          <c:w val="0.14957771123679964"/>
          <c:h val="0.14372890888638956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701B2-871C-499A-BF1D-F5E9AABF6920}" type="datetimeFigureOut">
              <a:rPr lang="en-US" smtClean="0"/>
              <a:t>2017-02-06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F1BFA-B74A-45CA-8E1D-E7355D113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48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4C83B-F176-4DE7-B81C-1FABCC57C22B}" type="datetimeFigureOut">
              <a:rPr lang="en-US" smtClean="0"/>
              <a:t>2017-02-06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2796B-6DC1-47D3-902B-D9CB1236D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6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3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7D6A-3500-493D-8A19-65B4F7470BCB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98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75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96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CFE3B3-779F-B044-858B-2008BB7126EB}" type="slidenum">
              <a:rPr lang="en-CA"/>
              <a:pPr/>
              <a:t>16</a:t>
            </a:fld>
            <a:endParaRPr lang="en-CA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2900" y="704850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744" y="4414911"/>
            <a:ext cx="5505732" cy="40994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1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9C407F-54D3-964A-96D2-B4F6F41CE02E}" type="slidenum">
              <a:rPr lang="en-CA"/>
              <a:pPr/>
              <a:t>17</a:t>
            </a:fld>
            <a:endParaRPr lang="en-CA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2900" y="704850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744" y="4414911"/>
            <a:ext cx="5505732" cy="40994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0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1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9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CBD00-D120-4E4C-967E-D8A4D37C0C3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97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6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796B-6DC1-47D3-902B-D9CB1236D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4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796B-6DC1-47D3-902B-D9CB1236D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4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796B-6DC1-47D3-902B-D9CB1236D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505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796B-6DC1-47D3-902B-D9CB1236D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8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9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71038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84701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300294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73706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15232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4068323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714557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324600"/>
            <a:ext cx="10261600" cy="540000"/>
          </a:xfrm>
        </p:spPr>
        <p:txBody>
          <a:bodyPr/>
          <a:lstStyle>
            <a:lvl1pPr>
              <a:buNone/>
              <a:defRPr sz="1400" baseline="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CA" dirty="0"/>
              <a:t>Click to edit Master text style</a:t>
            </a:r>
          </a:p>
          <a:p>
            <a:pPr lvl="0"/>
            <a:r>
              <a:rPr lang="en-CA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82687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9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4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4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" y="6283024"/>
            <a:ext cx="130748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2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58DBA-B4B6-4D91-92B6-568B439B2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Relationship Id="rId9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7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16.png"/><Relationship Id="rId5" Type="http://schemas.microsoft.com/office/2007/relationships/media" Target="../media/media8.mp4"/><Relationship Id="rId10" Type="http://schemas.openxmlformats.org/officeDocument/2006/relationships/image" Target="../media/image15.png"/><Relationship Id="rId4" Type="http://schemas.openxmlformats.org/officeDocument/2006/relationships/video" Target="../media/media7.mp4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678" y="1948372"/>
            <a:ext cx="9802368" cy="1888426"/>
          </a:xfrm>
        </p:spPr>
        <p:txBody>
          <a:bodyPr>
            <a:normAutofit/>
          </a:bodyPr>
          <a:lstStyle/>
          <a:p>
            <a:r>
              <a:rPr lang="en-CA" dirty="0"/>
              <a:t>10 Year Plan </a:t>
            </a:r>
            <a:br>
              <a:rPr lang="en-CA" dirty="0"/>
            </a:br>
            <a:r>
              <a:rPr lang="en-CA" dirty="0"/>
              <a:t>MR guided fetal intervention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1336"/>
            <a:ext cx="9144000" cy="1405647"/>
          </a:xfrm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Chris Macgowan, PhD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n-US" sz="2000" dirty="0"/>
            </a:br>
            <a:r>
              <a:rPr lang="en-US" sz="2000" dirty="0"/>
              <a:t>Senior Scientist – Physiology &amp; Experimental Medicine</a:t>
            </a:r>
          </a:p>
          <a:p>
            <a:pPr>
              <a:spcBef>
                <a:spcPts val="0"/>
              </a:spcBef>
            </a:pPr>
            <a:r>
              <a:rPr lang="en-CA" sz="2000" dirty="0"/>
              <a:t>Associate Professor – Medical Biophysics / Medical Imaging</a:t>
            </a:r>
            <a:endParaRPr lang="en-US" sz="2000" dirty="0"/>
          </a:p>
        </p:txBody>
      </p:sp>
      <p:pic>
        <p:nvPicPr>
          <p:cNvPr id="6" name="Picture 5" descr="SK_Hosp_2col_s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428" y="169863"/>
            <a:ext cx="21336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UofT 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9072" y="169863"/>
            <a:ext cx="2603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95584" y="6412992"/>
            <a:ext cx="350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Christopher.Macgowan@sickkids.ca</a:t>
            </a:r>
          </a:p>
        </p:txBody>
      </p:sp>
    </p:spTree>
    <p:extLst>
      <p:ext uri="{BB962C8B-B14F-4D97-AF65-F5344CB8AC3E}">
        <p14:creationId xmlns:p14="http://schemas.microsoft.com/office/powerpoint/2010/main" val="60440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836" t="51539" r="3214" b="2368"/>
          <a:stretch/>
        </p:blipFill>
        <p:spPr>
          <a:xfrm>
            <a:off x="6285306" y="1658620"/>
            <a:ext cx="5397500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8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44756" t="2136" r="4678" b="51672"/>
          <a:stretch/>
        </p:blipFill>
        <p:spPr>
          <a:xfrm>
            <a:off x="404410" y="1658620"/>
            <a:ext cx="2898776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9" name="Shape 141"/>
          <p:cNvSpPr/>
          <p:nvPr/>
        </p:nvSpPr>
        <p:spPr>
          <a:xfrm>
            <a:off x="2405615" y="4706620"/>
            <a:ext cx="130830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20" name="Shape 142"/>
          <p:cNvSpPr/>
          <p:nvPr/>
        </p:nvSpPr>
        <p:spPr>
          <a:xfrm>
            <a:off x="8612046" y="4706620"/>
            <a:ext cx="101970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21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277" t="2136" r="56247" b="51672"/>
          <a:stretch/>
        </p:blipFill>
        <p:spPr>
          <a:xfrm>
            <a:off x="3348854" y="1658620"/>
            <a:ext cx="2377652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2" name="Picture 4" descr="http://www.kcl.ac.uk/SiteElements/Prospectus/images/header/kcl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6" y="5583476"/>
            <a:ext cx="1492174" cy="11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Gill Sans MT" charset="0"/>
              </a:rPr>
              <a:t>Motion Corrected Slice-to-Volume Recon</a:t>
            </a:r>
          </a:p>
        </p:txBody>
      </p:sp>
      <p:sp>
        <p:nvSpPr>
          <p:cNvPr id="14" name="ZoneTexte 5"/>
          <p:cNvSpPr txBox="1"/>
          <p:nvPr/>
        </p:nvSpPr>
        <p:spPr>
          <a:xfrm>
            <a:off x="9519922" y="6488668"/>
            <a:ext cx="26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courtesy D Lloyd, KCL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0272" y="6211669"/>
            <a:ext cx="3008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Lloyd et al. </a:t>
            </a:r>
            <a:r>
              <a:rPr kumimoji="0" lang="en-CA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Prenatal Diagnosis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2016,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36: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+20"/>
                <a:ea typeface="+mn-ea"/>
                <a:cs typeface="+mn-cs"/>
              </a:rPr>
              <a:t>–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10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71743" y="1227222"/>
            <a:ext cx="3628572" cy="4455886"/>
            <a:chOff x="6357258" y="1436914"/>
            <a:chExt cx="3628572" cy="4455886"/>
          </a:xfrm>
        </p:grpSpPr>
        <p:pic>
          <p:nvPicPr>
            <p:cNvPr id="13" name="image6.png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2137" t="20952" r="18186" b="14074"/>
            <a:stretch/>
          </p:blipFill>
          <p:spPr>
            <a:xfrm>
              <a:off x="6357258" y="1436914"/>
              <a:ext cx="3628572" cy="4455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Shape 345"/>
            <p:cNvSpPr/>
            <p:nvPr/>
          </p:nvSpPr>
          <p:spPr>
            <a:xfrm>
              <a:off x="6880099" y="4935153"/>
              <a:ext cx="721843" cy="3154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90" tIns="34290" rIns="34290" bIns="34290" anchor="ctr">
              <a:spAutoFit/>
            </a:bodyPr>
            <a:lstStyle>
              <a:lvl1pPr algn="l" defTabSz="1828800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1cm</a:t>
              </a:r>
            </a:p>
          </p:txBody>
        </p:sp>
        <p:sp>
          <p:nvSpPr>
            <p:cNvPr id="16" name="Shape 346"/>
            <p:cNvSpPr/>
            <p:nvPr/>
          </p:nvSpPr>
          <p:spPr>
            <a:xfrm>
              <a:off x="6633028" y="4806169"/>
              <a:ext cx="978376" cy="0"/>
            </a:xfrm>
            <a:prstGeom prst="line">
              <a:avLst/>
            </a:prstGeom>
            <a:ln w="3175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90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Hypoplastic</a:t>
            </a:r>
            <a:r>
              <a:rPr lang="en-US" dirty="0"/>
              <a:t> Left Heart Syndrome (HLHS)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5" y="1758950"/>
            <a:ext cx="10267949" cy="4127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High morbidity and mortality associated with postnatal surgery</a:t>
            </a: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Aortic stenosis with progression to HLHS</a:t>
            </a:r>
          </a:p>
          <a:p>
            <a:pPr lvl="1"/>
            <a:r>
              <a:rPr lang="en-US" sz="2000" dirty="0"/>
              <a:t>Fetal aortic </a:t>
            </a:r>
            <a:r>
              <a:rPr lang="en-US" sz="2000" dirty="0" err="1"/>
              <a:t>valvuloplasty</a:t>
            </a:r>
            <a:r>
              <a:rPr lang="en-US" sz="2000" dirty="0"/>
              <a:t> to maintain biventricular circulation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HLHS with intact/restrictive atrial septum</a:t>
            </a:r>
          </a:p>
          <a:p>
            <a:pPr lvl="1"/>
            <a:r>
              <a:rPr lang="en-US" sz="2000" dirty="0"/>
              <a:t>Fetal atrial </a:t>
            </a:r>
            <a:r>
              <a:rPr lang="en-US" sz="2000" dirty="0" err="1"/>
              <a:t>septostomy</a:t>
            </a:r>
            <a:r>
              <a:rPr lang="en-US" sz="2000" dirty="0"/>
              <a:t> to improve stability at birth and decompress pulmonary flow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Guidelines for identifying candidates for </a:t>
            </a:r>
            <a:r>
              <a:rPr lang="en-US" sz="2400" dirty="0" err="1"/>
              <a:t>valvuloplasty</a:t>
            </a:r>
            <a:r>
              <a:rPr lang="en-US" sz="2400" dirty="0"/>
              <a:t> by ultrasound:</a:t>
            </a:r>
          </a:p>
          <a:p>
            <a:pPr lvl="1"/>
            <a:r>
              <a:rPr lang="en-US" sz="2000" dirty="0"/>
              <a:t>Retrograde flow in aortic arch</a:t>
            </a:r>
          </a:p>
          <a:p>
            <a:pPr lvl="1"/>
            <a:r>
              <a:rPr lang="en-US" sz="2000" dirty="0"/>
              <a:t>L-R flow in FO</a:t>
            </a:r>
          </a:p>
          <a:p>
            <a:pPr lvl="1"/>
            <a:r>
              <a:rPr lang="en-US" sz="2000" dirty="0"/>
              <a:t>Monophasic MV flow</a:t>
            </a:r>
          </a:p>
          <a:p>
            <a:pPr lvl="1"/>
            <a:r>
              <a:rPr lang="en-US" sz="2000" dirty="0"/>
              <a:t>Severe LV dysfunction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9169420" y="6274529"/>
            <a:ext cx="281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Freud et al. </a:t>
            </a:r>
            <a:r>
              <a:rPr lang="en-CA" sz="1200" i="1" dirty="0"/>
              <a:t>Circulation</a:t>
            </a:r>
            <a:r>
              <a:rPr lang="en-CA" sz="1200" dirty="0"/>
              <a:t> 2014, 130:638-645</a:t>
            </a:r>
          </a:p>
        </p:txBody>
      </p:sp>
      <p:sp>
        <p:nvSpPr>
          <p:cNvPr id="6" name="Rectangle 5"/>
          <p:cNvSpPr/>
          <p:nvPr/>
        </p:nvSpPr>
        <p:spPr>
          <a:xfrm>
            <a:off x="9169420" y="6551528"/>
            <a:ext cx="3022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Makikallio</a:t>
            </a:r>
            <a:r>
              <a:rPr lang="en-US" sz="1200" dirty="0"/>
              <a:t> et al. </a:t>
            </a:r>
            <a:r>
              <a:rPr lang="en-US" sz="1200" i="1" dirty="0"/>
              <a:t>Circulation</a:t>
            </a:r>
            <a:r>
              <a:rPr lang="en-US" sz="1200" dirty="0"/>
              <a:t> 2006, 113:1401</a:t>
            </a:r>
          </a:p>
        </p:txBody>
      </p:sp>
    </p:spTree>
    <p:extLst>
      <p:ext uri="{BB962C8B-B14F-4D97-AF65-F5344CB8AC3E}">
        <p14:creationId xmlns:p14="http://schemas.microsoft.com/office/powerpoint/2010/main" val="148826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264732"/>
            <a:ext cx="10515600" cy="862096"/>
          </a:xfrm>
        </p:spPr>
        <p:txBody>
          <a:bodyPr/>
          <a:lstStyle/>
          <a:p>
            <a:r>
              <a:rPr lang="en-CA" dirty="0"/>
              <a:t>MRI Fetal Flows by Subgroup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3" y="1531089"/>
            <a:ext cx="3580554" cy="4699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72"/>
          <a:stretch/>
        </p:blipFill>
        <p:spPr>
          <a:xfrm>
            <a:off x="4162204" y="2305863"/>
            <a:ext cx="7591647" cy="3679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6015" y="6542901"/>
            <a:ext cx="3491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 err="1"/>
              <a:t>Chaturvedi</a:t>
            </a:r>
            <a:r>
              <a:rPr lang="en-CA" sz="1200" dirty="0"/>
              <a:t> et al. </a:t>
            </a:r>
            <a:r>
              <a:rPr lang="en-US" sz="1200" i="1" dirty="0"/>
              <a:t>Int. J. </a:t>
            </a:r>
            <a:r>
              <a:rPr lang="en-US" sz="1200" i="1" dirty="0" err="1"/>
              <a:t>Cardiol</a:t>
            </a:r>
            <a:r>
              <a:rPr lang="en-US" sz="1200" i="1" dirty="0"/>
              <a:t>.</a:t>
            </a:r>
            <a:r>
              <a:rPr lang="en-CA" sz="1200" dirty="0"/>
              <a:t> 2013, 168:2029–2036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30683" y="695780"/>
            <a:ext cx="1866043" cy="1853332"/>
            <a:chOff x="10286212" y="202312"/>
            <a:chExt cx="1866043" cy="1853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17783"/>
            <a:stretch/>
          </p:blipFill>
          <p:spPr>
            <a:xfrm>
              <a:off x="10371685" y="548668"/>
              <a:ext cx="1695098" cy="15069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10286212" y="202312"/>
              <a:ext cx="18660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lymphangiectasia</a:t>
              </a:r>
              <a:endParaRPr lang="en-CA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9898792" y="6315630"/>
            <a:ext cx="219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/>
              <a:t>Al Nafisi et al. </a:t>
            </a:r>
            <a:r>
              <a:rPr lang="en-CA" sz="1200" i="1" dirty="0"/>
              <a:t>JCMR </a:t>
            </a:r>
            <a:r>
              <a:rPr lang="en-CA" sz="1200" dirty="0"/>
              <a:t>2013, 15:65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4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518839"/>
              </p:ext>
            </p:extLst>
          </p:nvPr>
        </p:nvGraphicFramePr>
        <p:xfrm>
          <a:off x="6104822" y="2206112"/>
          <a:ext cx="4622009" cy="359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Fetal Pulmonary Blood Flow Following Atrial Stenting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271"/>
          <a:stretch/>
        </p:blipFill>
        <p:spPr>
          <a:xfrm>
            <a:off x="1828802" y="2179537"/>
            <a:ext cx="3755882" cy="3460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92487" y="6513552"/>
            <a:ext cx="219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/>
              <a:t>Al Nafisi et al. </a:t>
            </a:r>
            <a:r>
              <a:rPr lang="en-CA" sz="1200" i="1" dirty="0"/>
              <a:t>JCMR </a:t>
            </a:r>
            <a:r>
              <a:rPr lang="en-CA" sz="1200" dirty="0"/>
              <a:t>2013, 15:65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500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68075" cy="772870"/>
          </a:xfrm>
        </p:spPr>
        <p:txBody>
          <a:bodyPr>
            <a:noAutofit/>
          </a:bodyPr>
          <a:lstStyle/>
          <a:p>
            <a:r>
              <a:rPr lang="en-CA" sz="3600" dirty="0"/>
              <a:t>Real-Time Guidance of Fetal Cardiac Intervention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87275"/>
            <a:ext cx="527926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Requires: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high spatial resolution ≤ 1mm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high frame rate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low latency*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interactive UI</a:t>
            </a:r>
          </a:p>
          <a:p>
            <a:pPr lvl="1"/>
            <a:r>
              <a:rPr lang="en-CA" dirty="0"/>
              <a:t>device visualization</a:t>
            </a:r>
          </a:p>
          <a:p>
            <a:pPr lvl="1"/>
            <a:r>
              <a:rPr lang="en-CA" dirty="0"/>
              <a:t>SAR &lt; 2 W/kg</a:t>
            </a:r>
          </a:p>
          <a:p>
            <a:pPr lvl="1"/>
            <a:r>
              <a:rPr lang="en-CA" dirty="0"/>
              <a:t>larger bore?</a:t>
            </a:r>
          </a:p>
          <a:p>
            <a:pPr lvl="1"/>
            <a:r>
              <a:rPr lang="en-US" dirty="0"/>
              <a:t>Maternal-fetal alignment for </a:t>
            </a:r>
            <a:br>
              <a:rPr lang="en-US" dirty="0"/>
            </a:br>
            <a:r>
              <a:rPr lang="en-US" dirty="0"/>
              <a:t>percutaneous access within bore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1455496"/>
            <a:ext cx="442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Heart Rates: 110 – 160+ bpm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3"/>
          <a:stretch/>
        </p:blipFill>
        <p:spPr>
          <a:xfrm>
            <a:off x="5888868" y="1852002"/>
            <a:ext cx="5341108" cy="4150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2442" y="6322438"/>
            <a:ext cx="350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Firpo</a:t>
            </a:r>
            <a:r>
              <a:rPr lang="en-US" sz="1200" dirty="0"/>
              <a:t> et al.  </a:t>
            </a:r>
            <a:r>
              <a:rPr lang="en-US" sz="1200" i="1" dirty="0"/>
              <a:t>Am J </a:t>
            </a:r>
            <a:r>
              <a:rPr lang="en-US" sz="1200" i="1" dirty="0" err="1"/>
              <a:t>Cardiol</a:t>
            </a:r>
            <a:r>
              <a:rPr lang="en-US" sz="1200" dirty="0"/>
              <a:t>  2001, 87</a:t>
            </a:r>
          </a:p>
          <a:p>
            <a:r>
              <a:rPr lang="en-US" sz="1200" dirty="0"/>
              <a:t>Schneider et al.  </a:t>
            </a:r>
            <a:r>
              <a:rPr lang="en-US" sz="1200" i="1" dirty="0"/>
              <a:t>Ultrasound </a:t>
            </a:r>
            <a:r>
              <a:rPr lang="en-US" sz="1200" i="1" dirty="0" err="1"/>
              <a:t>Obstet</a:t>
            </a:r>
            <a:r>
              <a:rPr lang="en-US" sz="1200" i="1" dirty="0"/>
              <a:t> </a:t>
            </a:r>
            <a:r>
              <a:rPr lang="en-US" sz="1200" i="1" dirty="0" err="1"/>
              <a:t>Gynecol</a:t>
            </a:r>
            <a:r>
              <a:rPr lang="en-US" sz="1200" dirty="0"/>
              <a:t>  2005, 26</a:t>
            </a:r>
          </a:p>
        </p:txBody>
      </p:sp>
      <p:sp>
        <p:nvSpPr>
          <p:cNvPr id="7" name="Rectangle 6"/>
          <p:cNvSpPr/>
          <p:nvPr/>
        </p:nvSpPr>
        <p:spPr>
          <a:xfrm>
            <a:off x="8496215" y="2143125"/>
            <a:ext cx="457200" cy="317182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07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18000" decel="18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6992 0.0011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96"/>
          </a:xfrm>
        </p:spPr>
        <p:txBody>
          <a:bodyPr>
            <a:normAutofit fontScale="90000"/>
          </a:bodyPr>
          <a:lstStyle/>
          <a:p>
            <a:r>
              <a:rPr lang="en-US" dirty="0"/>
              <a:t>Focused Ultrasound (</a:t>
            </a:r>
            <a:r>
              <a:rPr lang="en-US" dirty="0" err="1"/>
              <a:t>fUS</a:t>
            </a:r>
            <a:r>
              <a:rPr lang="en-US" dirty="0"/>
              <a:t>): boiling histotripsy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839653"/>
            <a:ext cx="3457576" cy="1065847"/>
          </a:xfrm>
        </p:spPr>
        <p:txBody>
          <a:bodyPr>
            <a:normAutofit/>
          </a:bodyPr>
          <a:lstStyle/>
          <a:p>
            <a:pPr marL="180975" indent="-180975">
              <a:spcBef>
                <a:spcPts val="0"/>
              </a:spcBef>
            </a:pPr>
            <a:r>
              <a:rPr lang="en-CA" sz="1400" dirty="0">
                <a:solidFill>
                  <a:schemeClr val="tx1"/>
                </a:solidFill>
              </a:rPr>
              <a:t>duration = 6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CA" sz="1400" dirty="0">
                <a:solidFill>
                  <a:schemeClr val="tx1"/>
                </a:solidFill>
              </a:rPr>
              <a:t>s </a:t>
            </a:r>
          </a:p>
          <a:p>
            <a:pPr marL="180975" indent="-180975">
              <a:spcBef>
                <a:spcPts val="0"/>
              </a:spcBef>
            </a:pPr>
            <a:r>
              <a:rPr lang="en-CA" sz="1400" dirty="0">
                <a:solidFill>
                  <a:schemeClr val="tx1"/>
                </a:solidFill>
              </a:rPr>
              <a:t>peak negative pressure = 15 </a:t>
            </a:r>
            <a:r>
              <a:rPr lang="en-CA" sz="1400" dirty="0" err="1">
                <a:solidFill>
                  <a:schemeClr val="tx1"/>
                </a:solidFill>
              </a:rPr>
              <a:t>MPa</a:t>
            </a:r>
            <a:r>
              <a:rPr lang="en-CA" sz="1400" dirty="0">
                <a:solidFill>
                  <a:schemeClr val="tx1"/>
                </a:solidFill>
              </a:rPr>
              <a:t> </a:t>
            </a:r>
          </a:p>
          <a:p>
            <a:pPr marL="180975" indent="-180975">
              <a:spcBef>
                <a:spcPts val="0"/>
              </a:spcBef>
            </a:pPr>
            <a:r>
              <a:rPr lang="en-CA" sz="1400" dirty="0" err="1">
                <a:solidFill>
                  <a:schemeClr val="tx1"/>
                </a:solidFill>
              </a:rPr>
              <a:t>prf</a:t>
            </a:r>
            <a:r>
              <a:rPr lang="en-CA" sz="1400" dirty="0">
                <a:solidFill>
                  <a:schemeClr val="tx1"/>
                </a:solidFill>
              </a:rPr>
              <a:t> = 3.3 kHz </a:t>
            </a:r>
          </a:p>
          <a:p>
            <a:pPr marL="180975" indent="-180975">
              <a:spcBef>
                <a:spcPts val="0"/>
              </a:spcBef>
            </a:pPr>
            <a:r>
              <a:rPr lang="en-CA" sz="1400" dirty="0">
                <a:solidFill>
                  <a:schemeClr val="tx1"/>
                </a:solidFill>
              </a:rPr>
              <a:t>1 MHz transducer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circ.ahajournals.org/content/circulationaha/121/6/742/F5.large.jpg?width=800&amp;height=600&amp;carouse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249" b="31424"/>
          <a:stretch/>
        </p:blipFill>
        <p:spPr bwMode="auto">
          <a:xfrm>
            <a:off x="8745715" y="1419333"/>
            <a:ext cx="2316573" cy="4702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38200" y="1962628"/>
            <a:ext cx="7145540" cy="2818922"/>
            <a:chOff x="261633" y="1401958"/>
            <a:chExt cx="6055231" cy="2388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5667"/>
            <a:stretch/>
          </p:blipFill>
          <p:spPr>
            <a:xfrm>
              <a:off x="261633" y="1401958"/>
              <a:ext cx="1990130" cy="23887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9793" t="4949"/>
            <a:stretch/>
          </p:blipFill>
          <p:spPr>
            <a:xfrm>
              <a:off x="2304456" y="1401959"/>
              <a:ext cx="1904562" cy="23887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4700" t="5667"/>
            <a:stretch/>
          </p:blipFill>
          <p:spPr>
            <a:xfrm>
              <a:off x="4280456" y="1401959"/>
              <a:ext cx="2036408" cy="2388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616004" y="6581001"/>
            <a:ext cx="457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Xu  et al </a:t>
            </a:r>
            <a:r>
              <a:rPr lang="en-CA" sz="1200" i="1" dirty="0"/>
              <a:t>IEEE Trans </a:t>
            </a:r>
            <a:r>
              <a:rPr lang="en-CA" sz="1200" i="1" dirty="0" err="1"/>
              <a:t>Ultrason</a:t>
            </a:r>
            <a:r>
              <a:rPr lang="en-CA" sz="1200" i="1" dirty="0"/>
              <a:t> </a:t>
            </a:r>
            <a:r>
              <a:rPr lang="en-CA" sz="1200" i="1" dirty="0" err="1"/>
              <a:t>Ferroelectr</a:t>
            </a:r>
            <a:r>
              <a:rPr lang="en-CA" sz="1200" i="1" dirty="0"/>
              <a:t> Freq Control</a:t>
            </a:r>
            <a:r>
              <a:rPr lang="en-CA" sz="1200" dirty="0"/>
              <a:t> 2004, 51:726-736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1593296"/>
            <a:ext cx="293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ASD creation in canine model</a:t>
            </a:r>
          </a:p>
        </p:txBody>
      </p:sp>
    </p:spTree>
    <p:extLst>
      <p:ext uri="{BB962C8B-B14F-4D97-AF65-F5344CB8AC3E}">
        <p14:creationId xmlns:p14="http://schemas.microsoft.com/office/powerpoint/2010/main" val="267788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LHS CS2_multi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3674" y="1866899"/>
            <a:ext cx="3609975" cy="3609975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Summary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3876" y="1866899"/>
            <a:ext cx="6915150" cy="376829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sz="2400" dirty="0"/>
              <a:t>MRI provides non-invasive assessment of fetal cardiovascular physiology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400" dirty="0"/>
              <a:t>Improve understanding of fetal development and pathology, and interpretation by ultrasound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400" dirty="0"/>
              <a:t>Identify subjects that would benefit from intervention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400" dirty="0"/>
              <a:t>Guide &amp; monitor therapy:</a:t>
            </a:r>
            <a:br>
              <a:rPr lang="en-CA" sz="2400" dirty="0"/>
            </a:br>
            <a:r>
              <a:rPr lang="en-CA" sz="2400" dirty="0"/>
              <a:t>     timely delivery, maternal O</a:t>
            </a:r>
            <a:r>
              <a:rPr lang="en-CA" sz="2400" baseline="-25000" dirty="0"/>
              <a:t>2</a:t>
            </a:r>
            <a:r>
              <a:rPr lang="en-CA" sz="2400" dirty="0"/>
              <a:t>, transfusion, </a:t>
            </a:r>
            <a:r>
              <a:rPr lang="en-CA" sz="2400" dirty="0" err="1"/>
              <a:t>cath</a:t>
            </a:r>
            <a:r>
              <a:rPr lang="en-CA" sz="2400" dirty="0"/>
              <a:t>/</a:t>
            </a:r>
            <a:r>
              <a:rPr lang="en-CA" sz="2400" dirty="0" err="1"/>
              <a:t>fUS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180930" y="1405234"/>
            <a:ext cx="2959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Hypoplastic</a:t>
            </a:r>
            <a:r>
              <a:rPr lang="en-CA" sz="2400" dirty="0"/>
              <a:t> Left Heart</a:t>
            </a:r>
          </a:p>
        </p:txBody>
      </p:sp>
      <p:sp>
        <p:nvSpPr>
          <p:cNvPr id="4" name="Rectangle 3"/>
          <p:cNvSpPr/>
          <p:nvPr/>
        </p:nvSpPr>
        <p:spPr>
          <a:xfrm>
            <a:off x="7820110" y="5476874"/>
            <a:ext cx="368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aortic stenosis with irregular LV filling</a:t>
            </a:r>
          </a:p>
        </p:txBody>
      </p:sp>
    </p:spTree>
    <p:extLst>
      <p:ext uri="{BB962C8B-B14F-4D97-AF65-F5344CB8AC3E}">
        <p14:creationId xmlns:p14="http://schemas.microsoft.com/office/powerpoint/2010/main" val="1163874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6915150" cy="862096"/>
          </a:xfrm>
          <a:ln/>
        </p:spPr>
        <p:txBody>
          <a:bodyPr vert="horz" lIns="91440" tIns="35203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CA" dirty="0"/>
              <a:t>Acknowledgements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86" y="1595255"/>
            <a:ext cx="4356099" cy="304683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600" b="1" u="sng" dirty="0">
                <a:solidFill>
                  <a:srgbClr val="0070C0"/>
                </a:solidFill>
              </a:rPr>
              <a:t>SickKids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Mike Seed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Chris Roy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Sharon Portnoy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Milan Prsa</a:t>
            </a:r>
          </a:p>
          <a:p>
            <a:r>
              <a:rPr lang="en-US" sz="1600" dirty="0">
                <a:solidFill>
                  <a:srgbClr val="0070C0"/>
                </a:solidFill>
              </a:rPr>
              <a:t>Liqun Sun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Shi-Joon Yoo</a:t>
            </a:r>
          </a:p>
          <a:p>
            <a:pPr marL="1588"/>
            <a:r>
              <a:rPr lang="en-US" sz="1600" dirty="0" err="1">
                <a:solidFill>
                  <a:srgbClr val="0070C0"/>
                </a:solidFill>
              </a:rPr>
              <a:t>Mashael</a:t>
            </a:r>
            <a:r>
              <a:rPr lang="en-US" sz="1600" dirty="0">
                <a:solidFill>
                  <a:srgbClr val="0070C0"/>
                </a:solidFill>
              </a:rPr>
              <a:t> Al-</a:t>
            </a:r>
            <a:r>
              <a:rPr lang="en-US" sz="1600" dirty="0" err="1">
                <a:solidFill>
                  <a:srgbClr val="0070C0"/>
                </a:solidFill>
              </a:rPr>
              <a:t>Rujaib</a:t>
            </a:r>
            <a:endParaRPr lang="en-US" sz="1600" dirty="0">
              <a:solidFill>
                <a:srgbClr val="0070C0"/>
              </a:solidFill>
            </a:endParaRPr>
          </a:p>
          <a:p>
            <a:pPr marL="1588"/>
            <a:r>
              <a:rPr lang="en-US" sz="1600" dirty="0" err="1">
                <a:solidFill>
                  <a:srgbClr val="0070C0"/>
                </a:solidFill>
              </a:rPr>
              <a:t>Bahiyah</a:t>
            </a:r>
            <a:r>
              <a:rPr lang="en-US" sz="1600" dirty="0">
                <a:solidFill>
                  <a:srgbClr val="0070C0"/>
                </a:solidFill>
              </a:rPr>
              <a:t> Al Nafisi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Meng Yuan Zhu</a:t>
            </a:r>
          </a:p>
          <a:p>
            <a:pPr marL="1588"/>
            <a:r>
              <a:rPr lang="en-US" sz="1600" dirty="0" err="1">
                <a:solidFill>
                  <a:srgbClr val="0070C0"/>
                </a:solidFill>
              </a:rPr>
              <a:t>Prashob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Porayette</a:t>
            </a:r>
            <a:endParaRPr lang="en-US" sz="1600" dirty="0">
              <a:solidFill>
                <a:srgbClr val="0070C0"/>
              </a:solidFill>
            </a:endParaRPr>
          </a:p>
          <a:p>
            <a:pPr marL="1588"/>
            <a:r>
              <a:rPr lang="en-US" sz="1600" dirty="0" err="1">
                <a:solidFill>
                  <a:srgbClr val="0070C0"/>
                </a:solidFill>
              </a:rPr>
              <a:t>Brahmdeep</a:t>
            </a:r>
            <a:r>
              <a:rPr lang="en-US" sz="1600" dirty="0">
                <a:solidFill>
                  <a:srgbClr val="0070C0"/>
                </a:solidFill>
              </a:rPr>
              <a:t> Saini</a:t>
            </a:r>
          </a:p>
          <a:p>
            <a:pPr marL="1588"/>
            <a:r>
              <a:rPr lang="en-US" sz="1600" b="1" u="sng" dirty="0">
                <a:solidFill>
                  <a:srgbClr val="0070C0"/>
                </a:solidFill>
              </a:rPr>
              <a:t>Mount Sinai, Toronto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John Kingdom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Johannes </a:t>
            </a:r>
            <a:r>
              <a:rPr lang="en-US" sz="1600" dirty="0" err="1">
                <a:solidFill>
                  <a:srgbClr val="0070C0"/>
                </a:solidFill>
              </a:rPr>
              <a:t>Keunen</a:t>
            </a:r>
            <a:endParaRPr lang="en-US" sz="1600" dirty="0">
              <a:solidFill>
                <a:srgbClr val="0070C0"/>
              </a:solidFill>
            </a:endParaRP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Tim van </a:t>
            </a:r>
            <a:r>
              <a:rPr lang="en-US" sz="1600" dirty="0" err="1">
                <a:solidFill>
                  <a:srgbClr val="0070C0"/>
                </a:solidFill>
              </a:rPr>
              <a:t>Mieghem</a:t>
            </a:r>
            <a:endParaRPr lang="en-US" sz="1600" dirty="0">
              <a:solidFill>
                <a:srgbClr val="0070C0"/>
              </a:solidFill>
            </a:endParaRPr>
          </a:p>
          <a:p>
            <a:pPr marL="1588"/>
            <a:endParaRPr lang="en-US" sz="1600" dirty="0">
              <a:solidFill>
                <a:srgbClr val="0070C0"/>
              </a:solidFill>
            </a:endParaRPr>
          </a:p>
          <a:p>
            <a:pPr marL="1588"/>
            <a:r>
              <a:rPr lang="en-US" sz="1600" b="1" u="sng" dirty="0">
                <a:solidFill>
                  <a:srgbClr val="0070C0"/>
                </a:solidFill>
              </a:rPr>
              <a:t>King’s College London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David Lloyd</a:t>
            </a: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Jo </a:t>
            </a:r>
            <a:r>
              <a:rPr lang="en-US" sz="1600" dirty="0" err="1">
                <a:solidFill>
                  <a:srgbClr val="0070C0"/>
                </a:solidFill>
              </a:rPr>
              <a:t>Hajnal</a:t>
            </a:r>
            <a:endParaRPr lang="en-US" sz="1600" dirty="0">
              <a:solidFill>
                <a:srgbClr val="0070C0"/>
              </a:solidFill>
            </a:endParaRPr>
          </a:p>
          <a:p>
            <a:pPr marL="1588"/>
            <a:r>
              <a:rPr lang="en-US" sz="1600" dirty="0">
                <a:solidFill>
                  <a:srgbClr val="0070C0"/>
                </a:solidFill>
              </a:rPr>
              <a:t>Reza </a:t>
            </a:r>
            <a:r>
              <a:rPr lang="en-US" sz="1600" dirty="0" err="1">
                <a:solidFill>
                  <a:srgbClr val="0070C0"/>
                </a:solidFill>
              </a:rPr>
              <a:t>Razavi</a:t>
            </a:r>
            <a:endParaRPr lang="en-US" sz="16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4539" y="3797038"/>
            <a:ext cx="5214472" cy="2796141"/>
            <a:chOff x="3404616" y="3606079"/>
            <a:chExt cx="5214472" cy="2796141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4776216" y="3606079"/>
              <a:ext cx="2590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91686" indent="-293764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45000"/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</a:tabLst>
                <a:defRPr/>
              </a:pPr>
              <a:r>
                <a:rPr lang="en-CA" sz="4400" dirty="0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Funding</a:t>
              </a:r>
            </a:p>
          </p:txBody>
        </p:sp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2585" y="5697208"/>
              <a:ext cx="1746261" cy="70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57417" y="4671956"/>
              <a:ext cx="1861671" cy="848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70" name="Picture 6" descr="http://research.inside.tru.ca/files/2014/05/cihr_logo_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4616" y="4367156"/>
              <a:ext cx="1847850" cy="1126107"/>
            </a:xfrm>
            <a:prstGeom prst="rect">
              <a:avLst/>
            </a:prstGeom>
            <a:noFill/>
          </p:spPr>
        </p:pic>
        <p:pic>
          <p:nvPicPr>
            <p:cNvPr id="216072" name="Picture 8" descr="http://www.choa.org/~/media/CHOA/Images/Services/Cardiac/PHNlog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94888" y="4451126"/>
              <a:ext cx="841656" cy="1018405"/>
            </a:xfrm>
            <a:prstGeom prst="rect">
              <a:avLst/>
            </a:prstGeom>
            <a:noFill/>
          </p:spPr>
        </p:pic>
      </p:grpSp>
      <p:pic>
        <p:nvPicPr>
          <p:cNvPr id="10" name="Picture 3" descr="C:\Users\Chris\Documents\Presentations\Siemens\2014.07 - R&amp;D Visit\Images\54093-PGCRL_ext.jpg"/>
          <p:cNvPicPr>
            <a:picLocks noChangeAspect="1" noChangeArrowheads="1"/>
          </p:cNvPicPr>
          <p:nvPr/>
        </p:nvPicPr>
        <p:blipFill>
          <a:blip r:embed="rId7" cstate="print"/>
          <a:srcRect l="29238" r="31905"/>
          <a:stretch>
            <a:fillRect/>
          </a:stretch>
        </p:blipFill>
        <p:spPr bwMode="auto">
          <a:xfrm>
            <a:off x="8639176" y="592989"/>
            <a:ext cx="3200400" cy="545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087740" y="6071447"/>
            <a:ext cx="24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SickKids Research Tower</a:t>
            </a:r>
          </a:p>
        </p:txBody>
      </p:sp>
    </p:spTree>
    <p:extLst>
      <p:ext uri="{BB962C8B-B14F-4D97-AF65-F5344CB8AC3E}">
        <p14:creationId xmlns:p14="http://schemas.microsoft.com/office/powerpoint/2010/main" val="27894994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7535" y="3314803"/>
            <a:ext cx="11296929" cy="267959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067" dirty="0"/>
              <a:t>Speaker Name:		Chris Macgowan</a:t>
            </a:r>
          </a:p>
          <a:p>
            <a:pPr marL="0" indent="0">
              <a:buNone/>
            </a:pPr>
            <a:endParaRPr lang="en-US" sz="5067" dirty="0"/>
          </a:p>
          <a:p>
            <a:pPr marL="0" indent="0">
              <a:buNone/>
            </a:pPr>
            <a:r>
              <a:rPr lang="en-US" sz="5067" dirty="0"/>
              <a:t>I have the following financial interest or relationship to disclose with regard to the subject matter of this presentation:</a:t>
            </a:r>
          </a:p>
          <a:p>
            <a:pPr marL="0" indent="0">
              <a:buNone/>
            </a:pPr>
            <a:endParaRPr lang="en-US" sz="5067" dirty="0"/>
          </a:p>
          <a:p>
            <a:pPr marL="0" indent="0">
              <a:buNone/>
            </a:pPr>
            <a:r>
              <a:rPr lang="en-US" sz="5067" dirty="0"/>
              <a:t>Company Name:		Siemens Healthcare Canada</a:t>
            </a:r>
          </a:p>
          <a:p>
            <a:pPr marL="0" indent="0">
              <a:buNone/>
            </a:pPr>
            <a:r>
              <a:rPr lang="en-US" sz="5067" dirty="0"/>
              <a:t>Type of Relationship:		Technical support from Siemens scientists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2009739"/>
            <a:ext cx="12192000" cy="55581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2410" y="2412318"/>
            <a:ext cx="993038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of Interests or Relationships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2" y="98044"/>
            <a:ext cx="1769489" cy="1826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2271" y="180331"/>
            <a:ext cx="64066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20</a:t>
            </a:r>
            <a:r>
              <a:rPr lang="en-US" sz="3600" baseline="30000" dirty="0">
                <a:solidFill>
                  <a:srgbClr val="FF0000"/>
                </a:solidFill>
              </a:rPr>
              <a:t>th</a:t>
            </a:r>
            <a:r>
              <a:rPr lang="en-US" sz="3600" dirty="0">
                <a:solidFill>
                  <a:srgbClr val="FF0000"/>
                </a:solidFill>
              </a:rPr>
              <a:t> Annual Meeting &amp; Exhibition</a:t>
            </a:r>
          </a:p>
          <a:p>
            <a:r>
              <a:rPr lang="en-US" sz="2400" dirty="0"/>
              <a:t>WASHINGTON, DC  </a:t>
            </a:r>
            <a:r>
              <a:rPr lang="en-US" sz="2000" dirty="0"/>
              <a:t>●</a:t>
            </a:r>
            <a:r>
              <a:rPr lang="en-US" sz="2400" dirty="0"/>
              <a:t>  1-4 Feb. 2017</a:t>
            </a:r>
            <a:br>
              <a:rPr lang="en-US" sz="2400" dirty="0"/>
            </a:br>
            <a:r>
              <a:rPr lang="en-US" sz="2400" dirty="0"/>
              <a:t>Gaylord National Resort</a:t>
            </a:r>
          </a:p>
          <a:p>
            <a:r>
              <a:rPr lang="en-US" dirty="0">
                <a:solidFill>
                  <a:srgbClr val="FF0000"/>
                </a:solidFill>
              </a:rPr>
              <a:t>www.scmr2017.org</a:t>
            </a:r>
          </a:p>
        </p:txBody>
      </p:sp>
    </p:spTree>
    <p:extLst>
      <p:ext uri="{BB962C8B-B14F-4D97-AF65-F5344CB8AC3E}">
        <p14:creationId xmlns:p14="http://schemas.microsoft.com/office/powerpoint/2010/main" val="369404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etal PC intro with R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2522" y="2657007"/>
            <a:ext cx="3860478" cy="1968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143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497" y="651739"/>
            <a:ext cx="6511290" cy="862096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Fetal Cardiovascular MRI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983" y="1742757"/>
            <a:ext cx="669991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0" fontAlgn="base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en-CA" sz="2800" dirty="0">
                <a:solidFill>
                  <a:srgbClr val="0070C0"/>
                </a:solidFill>
                <a:latin typeface="Arial"/>
              </a:rPr>
              <a:t>fetal development linked to circulation</a:t>
            </a:r>
            <a:endParaRPr lang="en-CA" dirty="0">
              <a:solidFill>
                <a:srgbClr val="0070C0"/>
              </a:solidFill>
              <a:latin typeface="Arial"/>
            </a:endParaRPr>
          </a:p>
          <a:p>
            <a:pPr marL="228600" indent="-228600" eaLnBrk="0" fontAlgn="base" hangingPunct="0">
              <a:spcBef>
                <a:spcPts val="24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sz="2800" dirty="0">
                <a:solidFill>
                  <a:srgbClr val="0070C0"/>
                </a:solidFill>
                <a:latin typeface="Arial"/>
              </a:rPr>
              <a:t>disrupted in pathology: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intra-uterine growth restriction (IUGR)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anemia or polycythemia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congenital heart disease (CHD)</a:t>
            </a:r>
          </a:p>
          <a:p>
            <a:pPr marL="228600" indent="-228600" eaLnBrk="0" fontAlgn="base" hangingPunct="0">
              <a:spcBef>
                <a:spcPts val="24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sz="2800" dirty="0">
                <a:solidFill>
                  <a:srgbClr val="0070C0"/>
                </a:solidFill>
                <a:latin typeface="Arial"/>
              </a:rPr>
              <a:t>strengths of MRI: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morphology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blood flow</a:t>
            </a:r>
          </a:p>
          <a:p>
            <a:pPr marL="685800" lvl="1" indent="-228600" eaLnBrk="0" fontAlgn="base" hangingPunct="0">
              <a:spcBef>
                <a:spcPct val="0"/>
              </a:spcBef>
              <a:buFontTx/>
              <a:buChar char="-"/>
            </a:pPr>
            <a:r>
              <a:rPr lang="en-CA" sz="2400" dirty="0">
                <a:solidFill>
                  <a:srgbClr val="0070C0"/>
                </a:solidFill>
                <a:latin typeface="Arial"/>
              </a:rPr>
              <a:t>blood oxygen saturation &amp; hematocrit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8" cstate="print"/>
          <a:srcRect l="25065" t="8770" r="30052" b="19666"/>
          <a:stretch/>
        </p:blipFill>
        <p:spPr bwMode="auto">
          <a:xfrm>
            <a:off x="7512523" y="651739"/>
            <a:ext cx="1882937" cy="1882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143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 rot="5400000">
            <a:off x="10972739" y="134303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Morphology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10978350" y="345638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Blood Flow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10951355" y="5401530"/>
            <a:ext cx="137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O2 Sat &amp; </a:t>
            </a:r>
            <a:r>
              <a:rPr lang="en-US" dirty="0" err="1"/>
              <a:t>Hct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48339"/>
          <a:stretch/>
        </p:blipFill>
        <p:spPr>
          <a:xfrm>
            <a:off x="9462601" y="4748253"/>
            <a:ext cx="1894751" cy="16758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143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4CH CINE fix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1679" y="651739"/>
            <a:ext cx="1921321" cy="1882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143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86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Fetal Intervention: Roles of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376" y="3495583"/>
            <a:ext cx="5610226" cy="2744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1. Assess and monitor hypoxic fetal distress: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heart function / tissue characterization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blood flow, O</a:t>
            </a:r>
            <a:r>
              <a:rPr lang="en-CA" sz="2000" baseline="-25000" dirty="0"/>
              <a:t>2</a:t>
            </a:r>
            <a:r>
              <a:rPr lang="en-CA" sz="2000" dirty="0"/>
              <a:t> and pathological redistribution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fetal response to maternal oxygen delivery (hyperoxygenation)</a:t>
            </a:r>
          </a:p>
          <a:p>
            <a:pPr marL="0" indent="0">
              <a:buNone/>
            </a:pPr>
            <a:r>
              <a:rPr lang="en-CA" sz="2400" dirty="0"/>
              <a:t>2. Quantify anemia / polycythemia:</a:t>
            </a:r>
          </a:p>
          <a:p>
            <a:pPr lvl="1"/>
            <a:r>
              <a:rPr lang="en-CA" sz="2000" dirty="0"/>
              <a:t>direct timing of transfusions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45840" y="3495109"/>
            <a:ext cx="4857750" cy="250674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CA" sz="2400" dirty="0"/>
              <a:t>3. Evaluate and treat CHD: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heart function and complex 3D morphology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postnatal surgical planning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identify cases for in utero intervention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post intervention success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real-time guidance?</a:t>
            </a:r>
            <a:endParaRPr lang="en-CA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8300" y="1460499"/>
            <a:ext cx="8902700" cy="1866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00B050"/>
                </a:solidFill>
              </a:rPr>
              <a:t>Monitor normal development &amp; outcomes of intervention</a:t>
            </a:r>
          </a:p>
          <a:p>
            <a:r>
              <a:rPr lang="en-CA" dirty="0">
                <a:solidFill>
                  <a:srgbClr val="FF9900"/>
                </a:solidFill>
              </a:rPr>
              <a:t>Set quantitative guidelines for fetal intervention &amp; delivery (postnatal support/surgery)</a:t>
            </a:r>
          </a:p>
          <a:p>
            <a:r>
              <a:rPr lang="en-CA" dirty="0">
                <a:solidFill>
                  <a:srgbClr val="FF0000"/>
                </a:solidFill>
              </a:rPr>
              <a:t>Image-guided intervention?</a:t>
            </a:r>
          </a:p>
        </p:txBody>
      </p:sp>
    </p:spTree>
    <p:extLst>
      <p:ext uri="{BB962C8B-B14F-4D97-AF65-F5344CB8AC3E}">
        <p14:creationId xmlns:p14="http://schemas.microsoft.com/office/powerpoint/2010/main" val="225504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CA" dirty="0"/>
              <a:t>Fetal Cardiovascular MRI</a:t>
            </a:r>
          </a:p>
        </p:txBody>
      </p:sp>
      <p:pic>
        <p:nvPicPr>
          <p:cNvPr id="4" name="4CH CINE fix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999" y="2282184"/>
            <a:ext cx="3216805" cy="3151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4CH Multislice fix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7411" y="2282184"/>
            <a:ext cx="3216805" cy="3151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21457" y="1904817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multi-slice SSFP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83032" y="6524402"/>
            <a:ext cx="440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Jansz</a:t>
            </a:r>
            <a:r>
              <a:rPr lang="en-US" sz="1200" dirty="0"/>
              <a:t> et al.  </a:t>
            </a:r>
            <a:r>
              <a:rPr lang="en-US" sz="1200" i="1" dirty="0"/>
              <a:t>MRM</a:t>
            </a:r>
            <a:r>
              <a:rPr lang="en-US" sz="1200" dirty="0"/>
              <a:t>  2010, 64:1304     Roy et al.  </a:t>
            </a:r>
            <a:r>
              <a:rPr lang="en-US" sz="1200" i="1" dirty="0"/>
              <a:t>MRM</a:t>
            </a:r>
            <a:r>
              <a:rPr lang="en-US" sz="1200" dirty="0"/>
              <a:t>  2013, 70:1598</a:t>
            </a:r>
          </a:p>
        </p:txBody>
      </p:sp>
      <p:pic>
        <p:nvPicPr>
          <p:cNvPr id="12" name="Picture 2" descr="C:\Documents and Settings\Michael Jansz\Desktop\Unscrambled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83142" y="1560887"/>
            <a:ext cx="3062500" cy="459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6920102" y="2501176"/>
            <a:ext cx="2125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anatomical images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965856" y="4674939"/>
            <a:ext cx="203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velocity images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6586" y="1219200"/>
            <a:ext cx="260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velocity-sensitive (PC) MR</a:t>
            </a:r>
          </a:p>
        </p:txBody>
      </p:sp>
    </p:spTree>
    <p:extLst>
      <p:ext uri="{BB962C8B-B14F-4D97-AF65-F5344CB8AC3E}">
        <p14:creationId xmlns:p14="http://schemas.microsoft.com/office/powerpoint/2010/main" val="1592386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S_iGRASP_RT_multi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6794" y="2255494"/>
            <a:ext cx="3240000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S_iGRASP_MOG_multiloo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4115" y="2255494"/>
            <a:ext cx="3240000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051348" y="1780454"/>
            <a:ext cx="671400" cy="381000"/>
            <a:chOff x="5687490" y="1951911"/>
            <a:chExt cx="671400" cy="381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687490" y="2332911"/>
              <a:ext cx="633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722177" y="1951911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5 cm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669151" y="6136458"/>
            <a:ext cx="2434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Feng et al.  </a:t>
            </a:r>
            <a:r>
              <a:rPr lang="en-US" sz="1200" i="1" dirty="0"/>
              <a:t>MRM</a:t>
            </a:r>
            <a:r>
              <a:rPr lang="en-US" sz="1200" dirty="0"/>
              <a:t>  2014, 72:707</a:t>
            </a:r>
          </a:p>
          <a:p>
            <a:r>
              <a:rPr lang="en-US" sz="1200" dirty="0"/>
              <a:t>Hansen et al. </a:t>
            </a:r>
            <a:r>
              <a:rPr lang="en-US" sz="1200" i="1" dirty="0"/>
              <a:t>MRM</a:t>
            </a:r>
            <a:r>
              <a:rPr lang="en-US" sz="1200" dirty="0"/>
              <a:t>  2012, 68:741</a:t>
            </a:r>
          </a:p>
          <a:p>
            <a:r>
              <a:rPr lang="en-US" sz="1200" dirty="0"/>
              <a:t>Roy et al.  </a:t>
            </a:r>
            <a:r>
              <a:rPr lang="en-US" sz="1200" i="1" dirty="0"/>
              <a:t>JCMR</a:t>
            </a:r>
            <a:r>
              <a:rPr lang="en-US" sz="1200" dirty="0"/>
              <a:t>  2017, In Press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7133" y="2536666"/>
            <a:ext cx="2930802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indent="-1143000"/>
            <a:r>
              <a:rPr lang="en-US" sz="2000" dirty="0">
                <a:solidFill>
                  <a:srgbClr val="0070C0"/>
                </a:solidFill>
              </a:rPr>
              <a:t>golden-angle radial </a:t>
            </a:r>
            <a:r>
              <a:rPr lang="en-US" sz="2000" dirty="0" err="1">
                <a:solidFill>
                  <a:srgbClr val="0070C0"/>
                </a:solidFill>
              </a:rPr>
              <a:t>acq</a:t>
            </a:r>
            <a:endParaRPr lang="en-US" dirty="0">
              <a:solidFill>
                <a:srgbClr val="0070C0"/>
              </a:solidFill>
            </a:endParaRPr>
          </a:p>
          <a:p>
            <a:pPr marL="1143000" indent="-1143000"/>
            <a:r>
              <a:rPr lang="en-US" sz="2000" dirty="0">
                <a:solidFill>
                  <a:srgbClr val="0070C0"/>
                </a:solidFill>
              </a:rPr>
              <a:t>compressed sensing recon</a:t>
            </a:r>
          </a:p>
          <a:p>
            <a:pPr marL="1143000" indent="-1143000"/>
            <a:endParaRPr lang="en-US" sz="1600" dirty="0">
              <a:solidFill>
                <a:srgbClr val="0070C0"/>
              </a:solidFill>
            </a:endParaRPr>
          </a:p>
          <a:p>
            <a:pPr marL="1143000" indent="-1143000"/>
            <a:r>
              <a:rPr lang="en-US" sz="1600" dirty="0">
                <a:solidFill>
                  <a:srgbClr val="0070C0"/>
                </a:solidFill>
              </a:rPr>
              <a:t>FOV = 	32 x 32 cm</a:t>
            </a:r>
            <a:r>
              <a:rPr lang="en-US" sz="1600" baseline="30000" dirty="0">
                <a:solidFill>
                  <a:srgbClr val="0070C0"/>
                </a:solidFill>
              </a:rPr>
              <a:t>2</a:t>
            </a:r>
          </a:p>
          <a:p>
            <a:pPr marL="1143000" indent="-1143000"/>
            <a:r>
              <a:rPr lang="en-US" sz="1600" dirty="0" err="1">
                <a:solidFill>
                  <a:srgbClr val="0070C0"/>
                </a:solidFill>
              </a:rPr>
              <a:t>Resoln</a:t>
            </a:r>
            <a:r>
              <a:rPr lang="en-US" sz="1600" dirty="0">
                <a:solidFill>
                  <a:srgbClr val="0070C0"/>
                </a:solidFill>
              </a:rPr>
              <a:t> =	1 x 1 x 4 mm</a:t>
            </a:r>
            <a:r>
              <a:rPr lang="en-US" sz="1600" baseline="30000" dirty="0">
                <a:solidFill>
                  <a:srgbClr val="0070C0"/>
                </a:solidFill>
              </a:rPr>
              <a:t>3</a:t>
            </a:r>
          </a:p>
          <a:p>
            <a:pPr marL="1143000" indent="-1143000"/>
            <a:r>
              <a:rPr lang="en-US" sz="1600" dirty="0">
                <a:solidFill>
                  <a:srgbClr val="0070C0"/>
                </a:solidFill>
              </a:rPr>
              <a:t>Slices = 	20</a:t>
            </a:r>
          </a:p>
          <a:p>
            <a:pPr marL="1143000" indent="-1143000"/>
            <a:r>
              <a:rPr lang="en-US" sz="1600" dirty="0" err="1">
                <a:solidFill>
                  <a:srgbClr val="0070C0"/>
                </a:solidFill>
              </a:rPr>
              <a:t>Acq</a:t>
            </a:r>
            <a:r>
              <a:rPr lang="en-US" sz="1600" dirty="0">
                <a:solidFill>
                  <a:srgbClr val="0070C0"/>
                </a:solidFill>
              </a:rPr>
              <a:t> Time =	3.6 s/slice (73 s)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TR/TE = 5.7 / 2.7 </a:t>
            </a:r>
            <a:r>
              <a:rPr lang="en-US" sz="1600" dirty="0" err="1">
                <a:solidFill>
                  <a:srgbClr val="0070C0"/>
                </a:solidFill>
              </a:rPr>
              <a:t>ms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Spokes/points = 640 / 320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607633" y="1909522"/>
            <a:ext cx="2116181" cy="1849122"/>
            <a:chOff x="9645436" y="1976788"/>
            <a:chExt cx="2116181" cy="1849122"/>
          </a:xfrm>
        </p:grpSpPr>
        <p:pic>
          <p:nvPicPr>
            <p:cNvPr id="16" name="Picture 15" descr="Fetal_Ventricular_Volumes.tif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A0A0A0"/>
                </a:clrFrom>
                <a:clrTo>
                  <a:srgbClr val="A0A0A0">
                    <a:alpha val="0"/>
                  </a:srgbClr>
                </a:clrTo>
              </a:clrChange>
            </a:blip>
            <a:srcRect r="56018"/>
            <a:stretch/>
          </p:blipFill>
          <p:spPr>
            <a:xfrm>
              <a:off x="9645436" y="2025794"/>
              <a:ext cx="2116181" cy="180011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78129" y="1976788"/>
              <a:ext cx="1250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end-systole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65360" y="3775192"/>
            <a:ext cx="2116181" cy="1975439"/>
            <a:chOff x="9803163" y="3842458"/>
            <a:chExt cx="2116181" cy="1975439"/>
          </a:xfrm>
        </p:grpSpPr>
        <p:pic>
          <p:nvPicPr>
            <p:cNvPr id="17" name="Picture 16" descr="Fetal_Ventricular_Volumes.tif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A0A0A0"/>
                </a:clrFrom>
                <a:clrTo>
                  <a:srgbClr val="A0A0A0">
                    <a:alpha val="0"/>
                  </a:srgbClr>
                </a:clrTo>
              </a:clrChange>
            </a:blip>
            <a:srcRect l="52512" t="-1560" r="3506" b="1560"/>
            <a:stretch/>
          </p:blipFill>
          <p:spPr>
            <a:xfrm>
              <a:off x="9803163" y="4017781"/>
              <a:ext cx="2116181" cy="18001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30592" y="3842458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end-diastole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4876934" y="1811844"/>
            <a:ext cx="2779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Gestational Age: 35 weeks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950470" y="5509789"/>
            <a:ext cx="31126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Spokes / Real Time frame = 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ea typeface="Calibri" pitchFamily="34" charset="0"/>
                <a:cs typeface="Times New Roman" pitchFamily="18" charset="0"/>
              </a:rPr>
              <a:t>Temporal </a:t>
            </a:r>
            <a:r>
              <a:rPr lang="en-CA" dirty="0" err="1">
                <a:ea typeface="Calibri" pitchFamily="34" charset="0"/>
                <a:cs typeface="Times New Roman" pitchFamily="18" charset="0"/>
              </a:rPr>
              <a:t>Resoln</a:t>
            </a:r>
            <a:r>
              <a:rPr lang="en-CA" dirty="0">
                <a:ea typeface="Calibri" pitchFamily="34" charset="0"/>
                <a:cs typeface="Times New Roman" pitchFamily="18" charset="0"/>
              </a:rPr>
              <a:t> = 46 </a:t>
            </a:r>
            <a:r>
              <a:rPr lang="en-CA" dirty="0" err="1">
                <a:ea typeface="Calibri" pitchFamily="34" charset="0"/>
                <a:cs typeface="Times New Roman" pitchFamily="18" charset="0"/>
              </a:rPr>
              <a:t>ms</a:t>
            </a:r>
            <a:endParaRPr lang="en-CA" dirty="0"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329657" y="5509789"/>
            <a:ext cx="2671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ea typeface="Calibri" pitchFamily="34" charset="0"/>
                <a:cs typeface="Times New Roman" pitchFamily="18" charset="0"/>
              </a:rPr>
              <a:t>Spokes / CINE frame = 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Temporal </a:t>
            </a:r>
            <a:r>
              <a:rPr kumimoji="0" lang="en-C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Resoln</a:t>
            </a:r>
            <a:r>
              <a:rPr kumimoji="0" lang="en-C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= 23 </a:t>
            </a:r>
            <a:r>
              <a:rPr kumimoji="0" lang="en-C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ms</a:t>
            </a:r>
            <a:r>
              <a:rPr kumimoji="0" lang="en-C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endParaRPr kumimoji="0" lang="en-C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CA" dirty="0"/>
              <a:t>Fetal Cardiovascular MRI</a:t>
            </a:r>
          </a:p>
        </p:txBody>
      </p:sp>
    </p:spTree>
    <p:extLst>
      <p:ext uri="{BB962C8B-B14F-4D97-AF65-F5344CB8AC3E}">
        <p14:creationId xmlns:p14="http://schemas.microsoft.com/office/powerpoint/2010/main" val="294763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LHS CS2_multi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765" y="1880707"/>
            <a:ext cx="3609975" cy="3609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meas_MID00093_FID135538_RADIAL_SA_STACK_Meas_2_Slice_9_MOC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897" t="1824" r="2624" b="3051"/>
          <a:stretch/>
        </p:blipFill>
        <p:spPr>
          <a:xfrm>
            <a:off x="5671941" y="2213638"/>
            <a:ext cx="2934586" cy="2849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meas_MID00095_FID135540_RADIAL_4CH_STACK_Meas_2_Slice_8_MOC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624" t="1824" r="3644" b="3051"/>
          <a:stretch/>
        </p:blipFill>
        <p:spPr>
          <a:xfrm>
            <a:off x="8656147" y="2213638"/>
            <a:ext cx="2881423" cy="2849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40891" y="1480597"/>
            <a:ext cx="239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err="1"/>
              <a:t>hypoplastic</a:t>
            </a:r>
            <a:r>
              <a:rPr lang="en-CA" sz="2000" dirty="0"/>
              <a:t> left heart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5490682"/>
            <a:ext cx="368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aortic stenosis with irregular LV filling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24581"/>
            <a:ext cx="10515600" cy="862096"/>
          </a:xfrm>
        </p:spPr>
        <p:txBody>
          <a:bodyPr/>
          <a:lstStyle/>
          <a:p>
            <a:r>
              <a:rPr lang="en-CA" dirty="0"/>
              <a:t>Congenital Heart Disease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7653" y="1817780"/>
            <a:ext cx="1837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RV diverticulum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28310" y="5063165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5934" y="5089691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36409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ea typeface="Gill Sans MT" charset="0"/>
              </a:rPr>
              <a:t>Motion Corrected Slice-to-Volume Recon</a:t>
            </a:r>
          </a:p>
        </p:txBody>
      </p:sp>
      <p:pic>
        <p:nvPicPr>
          <p:cNvPr id="10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836" t="51539" r="3214" b="2368"/>
          <a:stretch/>
        </p:blipFill>
        <p:spPr>
          <a:xfrm>
            <a:off x="6285306" y="1658620"/>
            <a:ext cx="5397500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4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44756" t="2136" r="4678" b="51672"/>
          <a:stretch/>
        </p:blipFill>
        <p:spPr>
          <a:xfrm>
            <a:off x="404410" y="1658620"/>
            <a:ext cx="2898776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6" name="Shape 141"/>
          <p:cNvSpPr/>
          <p:nvPr/>
        </p:nvSpPr>
        <p:spPr>
          <a:xfrm>
            <a:off x="2405615" y="4706620"/>
            <a:ext cx="130830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7" name="Shape 142"/>
          <p:cNvSpPr/>
          <p:nvPr/>
        </p:nvSpPr>
        <p:spPr>
          <a:xfrm>
            <a:off x="8612046" y="4706620"/>
            <a:ext cx="101970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9" name="MPR Before&amp;After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277" t="2136" r="56247" b="51672"/>
          <a:stretch/>
        </p:blipFill>
        <p:spPr>
          <a:xfrm>
            <a:off x="3348854" y="1658620"/>
            <a:ext cx="2377652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2" name="Picture 4" descr="http://www.kcl.ac.uk/SiteElements/Prospectus/images/header/kcl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6" y="5583476"/>
            <a:ext cx="1492174" cy="11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5"/>
          <p:cNvSpPr txBox="1"/>
          <p:nvPr/>
        </p:nvSpPr>
        <p:spPr>
          <a:xfrm>
            <a:off x="9519922" y="6488668"/>
            <a:ext cx="26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courtesy D Lloyd, KCL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212" y="5816600"/>
            <a:ext cx="46005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PR Before&amp;After.jpg"/>
          <p:cNvPicPr>
            <a:picLocks noChangeAspect="1"/>
          </p:cNvPicPr>
          <p:nvPr/>
        </p:nvPicPr>
        <p:blipFill rotWithShape="1">
          <a:blip r:embed="rId5">
            <a:extLst/>
          </a:blip>
          <a:srcRect l="2836" t="51539" r="3214" b="2368"/>
          <a:stretch/>
        </p:blipFill>
        <p:spPr>
          <a:xfrm>
            <a:off x="6285306" y="1658620"/>
            <a:ext cx="5397500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8" name="MPR Before&amp;After.jpg"/>
          <p:cNvPicPr>
            <a:picLocks noChangeAspect="1"/>
          </p:cNvPicPr>
          <p:nvPr/>
        </p:nvPicPr>
        <p:blipFill rotWithShape="1">
          <a:blip r:embed="rId5">
            <a:extLst/>
          </a:blip>
          <a:srcRect l="44756" t="2136" r="4678" b="51672"/>
          <a:stretch/>
        </p:blipFill>
        <p:spPr>
          <a:xfrm>
            <a:off x="404410" y="1658620"/>
            <a:ext cx="2898776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9" name="Shape 141"/>
          <p:cNvSpPr/>
          <p:nvPr/>
        </p:nvSpPr>
        <p:spPr>
          <a:xfrm>
            <a:off x="2405615" y="4706620"/>
            <a:ext cx="130830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20" name="Shape 142"/>
          <p:cNvSpPr/>
          <p:nvPr/>
        </p:nvSpPr>
        <p:spPr>
          <a:xfrm>
            <a:off x="8612046" y="4706620"/>
            <a:ext cx="101970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21" name="MPR Before&amp;After.jpg"/>
          <p:cNvPicPr>
            <a:picLocks noChangeAspect="1"/>
          </p:cNvPicPr>
          <p:nvPr/>
        </p:nvPicPr>
        <p:blipFill rotWithShape="1">
          <a:blip r:embed="rId5">
            <a:extLst/>
          </a:blip>
          <a:srcRect l="2277" t="2136" r="56247" b="51672"/>
          <a:stretch/>
        </p:blipFill>
        <p:spPr>
          <a:xfrm>
            <a:off x="3348854" y="1658620"/>
            <a:ext cx="2377652" cy="3048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2" name="Picture 4" descr="http://www.kcl.ac.uk/SiteElements/Prospectus/images/header/kcl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6" y="5583476"/>
            <a:ext cx="1492174" cy="11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Gill Sans MT" charset="0"/>
              </a:rPr>
              <a:t>Motion Corrected Slice-to-Volume Recon</a:t>
            </a:r>
          </a:p>
        </p:txBody>
      </p:sp>
      <p:pic>
        <p:nvPicPr>
          <p:cNvPr id="7" name="D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846" r="20892"/>
          <a:stretch/>
        </p:blipFill>
        <p:spPr>
          <a:xfrm>
            <a:off x="3626683" y="1227222"/>
            <a:ext cx="4575566" cy="4920754"/>
          </a:xfrm>
          <a:prstGeom prst="rect">
            <a:avLst/>
          </a:prstGeom>
        </p:spPr>
      </p:pic>
      <p:sp>
        <p:nvSpPr>
          <p:cNvPr id="14" name="ZoneTexte 5"/>
          <p:cNvSpPr txBox="1"/>
          <p:nvPr/>
        </p:nvSpPr>
        <p:spPr>
          <a:xfrm>
            <a:off x="9519922" y="6488668"/>
            <a:ext cx="26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courtesy D Lloyd, KCL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0272" y="6211669"/>
            <a:ext cx="3008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Lloyd et al. </a:t>
            </a:r>
            <a:r>
              <a:rPr kumimoji="0" lang="en-CA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Prenatal Diagnosis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2016,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e8172fd9"/>
                <a:ea typeface="+mn-ea"/>
                <a:cs typeface="+mn-cs"/>
              </a:rPr>
              <a:t>36: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+20"/>
                <a:ea typeface="+mn-ea"/>
                <a:cs typeface="+mn-cs"/>
              </a:rPr>
              <a:t>–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441de11c"/>
                <a:ea typeface="+mn-ea"/>
                <a:cs typeface="+mn-cs"/>
              </a:rPr>
              <a:t>10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ckKids 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13267</TotalTime>
  <Words>701</Words>
  <Application>Microsoft Office PowerPoint</Application>
  <PresentationFormat>Widescreen</PresentationFormat>
  <Paragraphs>181</Paragraphs>
  <Slides>17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AdvTT441de11c</vt:lpstr>
      <vt:lpstr>AdvTT441de11c+20</vt:lpstr>
      <vt:lpstr>AdvTTe8172fd9</vt:lpstr>
      <vt:lpstr>Arial</vt:lpstr>
      <vt:lpstr>Calibri</vt:lpstr>
      <vt:lpstr>Gill Sans MT</vt:lpstr>
      <vt:lpstr>Helvetica</vt:lpstr>
      <vt:lpstr>Times New Roman</vt:lpstr>
      <vt:lpstr>Trebuchet MS</vt:lpstr>
      <vt:lpstr>SickKids 2016</vt:lpstr>
      <vt:lpstr>10 Year Plan  MR guided fetal intervention</vt:lpstr>
      <vt:lpstr>PowerPoint Presentation</vt:lpstr>
      <vt:lpstr>Fetal Cardiovascular MRI</vt:lpstr>
      <vt:lpstr>Fetal Intervention: Roles of MRI</vt:lpstr>
      <vt:lpstr>Fetal Cardiovascular MRI</vt:lpstr>
      <vt:lpstr>Fetal Cardiovascular MRI</vt:lpstr>
      <vt:lpstr>Congenital Heart Disease</vt:lpstr>
      <vt:lpstr>Motion Corrected Slice-to-Volume Recon</vt:lpstr>
      <vt:lpstr>Motion Corrected Slice-to-Volume Recon</vt:lpstr>
      <vt:lpstr>Motion Corrected Slice-to-Volume Recon</vt:lpstr>
      <vt:lpstr>Hypoplastic Left Heart Syndrome (HLHS)</vt:lpstr>
      <vt:lpstr>MRI Fetal Flows by Subgroup</vt:lpstr>
      <vt:lpstr>Fetal Pulmonary Blood Flow Following Atrial Stenting</vt:lpstr>
      <vt:lpstr>Real-Time Guidance of Fetal Cardiac Intervention</vt:lpstr>
      <vt:lpstr>Focused Ultrasound (fUS): boiling histotripsy</vt:lpstr>
      <vt:lpstr>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841</cp:revision>
  <cp:lastPrinted>2016-05-03T16:52:22Z</cp:lastPrinted>
  <dcterms:created xsi:type="dcterms:W3CDTF">2016-04-13T14:17:54Z</dcterms:created>
  <dcterms:modified xsi:type="dcterms:W3CDTF">2017-02-06T20:44:06Z</dcterms:modified>
</cp:coreProperties>
</file>