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  <p:sldMasterId id="2147483686" r:id="rId3"/>
    <p:sldMasterId id="2147483693" r:id="rId4"/>
    <p:sldMasterId id="2147483677" r:id="rId5"/>
    <p:sldMasterId id="2147483700" r:id="rId6"/>
  </p:sldMasterIdLst>
  <p:notesMasterIdLst>
    <p:notesMasterId r:id="rId23"/>
  </p:notesMasterIdLst>
  <p:handoutMasterIdLst>
    <p:handoutMasterId r:id="rId24"/>
  </p:handoutMasterIdLst>
  <p:sldIdLst>
    <p:sldId id="256" r:id="rId7"/>
    <p:sldId id="391" r:id="rId8"/>
    <p:sldId id="469" r:id="rId9"/>
    <p:sldId id="470" r:id="rId10"/>
    <p:sldId id="372" r:id="rId11"/>
    <p:sldId id="385" r:id="rId12"/>
    <p:sldId id="412" r:id="rId13"/>
    <p:sldId id="413" r:id="rId14"/>
    <p:sldId id="419" r:id="rId15"/>
    <p:sldId id="420" r:id="rId16"/>
    <p:sldId id="479" r:id="rId17"/>
    <p:sldId id="473" r:id="rId18"/>
    <p:sldId id="480" r:id="rId19"/>
    <p:sldId id="474" r:id="rId20"/>
    <p:sldId id="350" r:id="rId21"/>
    <p:sldId id="484" r:id="rId22"/>
  </p:sldIdLst>
  <p:sldSz cx="9144000" cy="6858000" type="screen4x3"/>
  <p:notesSz cx="6669088" cy="9928225"/>
  <p:defaultTextStyle>
    <a:defPPr>
      <a:defRPr lang="nl-NL"/>
    </a:defPPr>
    <a:lvl1pPr algn="l" rtl="0" fontAlgn="base">
      <a:spcBef>
        <a:spcPct val="20000"/>
      </a:spcBef>
      <a:spcAft>
        <a:spcPct val="0"/>
      </a:spcAft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BCBCB"/>
    <a:srgbClr val="00FF00"/>
    <a:srgbClr val="3E58AC"/>
    <a:srgbClr val="302683"/>
    <a:srgbClr val="0D8D46"/>
    <a:srgbClr val="006600"/>
    <a:srgbClr val="FF00FF"/>
    <a:srgbClr val="EBB3DF"/>
    <a:srgbClr val="A8D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8566" autoAdjust="0"/>
  </p:normalViewPr>
  <p:slideViewPr>
    <p:cSldViewPr>
      <p:cViewPr>
        <p:scale>
          <a:sx n="123" d="100"/>
          <a:sy n="123" d="100"/>
        </p:scale>
        <p:origin x="-1284" y="-36"/>
      </p:cViewPr>
      <p:guideLst>
        <p:guide orient="horz" pos="2160"/>
        <p:guide pos="5465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1234" y="-91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866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671"/>
            <a:ext cx="2890665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866" y="9429671"/>
            <a:ext cx="2890665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1CC70E4E-F2BC-4CF7-8C00-BA7058749E4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852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866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598" y="4715629"/>
            <a:ext cx="5335893" cy="446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671"/>
            <a:ext cx="2890665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866" y="9429671"/>
            <a:ext cx="2890665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5145B24A-332F-4237-8263-AF9B3DB6BD9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618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Another feature of</a:t>
            </a:r>
            <a:r>
              <a:rPr lang="nl-BE" baseline="0" dirty="0"/>
              <a:t> PH is that pts are primarily symptomatic during exercise...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B24A-332F-4237-8263-AF9B3DB6BD9D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45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B24A-332F-4237-8263-AF9B3DB6BD9D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764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0" y="836613"/>
            <a:ext cx="9177338" cy="6021387"/>
          </a:xfrm>
          <a:prstGeom prst="rect">
            <a:avLst/>
          </a:prstGeom>
          <a:gradFill rotWithShape="1">
            <a:gsLst>
              <a:gs pos="0">
                <a:srgbClr val="158CAF"/>
              </a:gs>
              <a:gs pos="100000">
                <a:srgbClr val="158CA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4000" baseline="0"/>
            </a:lvl1pPr>
          </a:lstStyle>
          <a:p>
            <a:r>
              <a:rPr lang="nl-NL" dirty="0"/>
              <a:t>Klik en typ de titel van de presentatie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841375"/>
          </a:xfrm>
          <a:prstGeom prst="rect">
            <a:avLst/>
          </a:prstGeom>
          <a:solidFill>
            <a:schemeClr val="bg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nl-BE">
              <a:solidFill>
                <a:srgbClr val="000E21"/>
              </a:solidFill>
            </a:endParaRPr>
          </a:p>
        </p:txBody>
      </p:sp>
      <p:pic>
        <p:nvPicPr>
          <p:cNvPr id="3083" name="Picture 11" descr="SEDES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pic>
        <p:nvPicPr>
          <p:cNvPr id="3081" name="Picture 9" descr="KULLOGO_RGB 1CM_P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2479675" cy="828675"/>
          </a:xfrm>
          <a:prstGeom prst="rect">
            <a:avLst/>
          </a:prstGeom>
          <a:noFill/>
        </p:spPr>
      </p:pic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1" name="Afbeelding 10" descr="HR_CORPORATE-versie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182B52"/>
                </a:solidFill>
              </a:defRPr>
            </a:lvl1pPr>
            <a:lvl2pPr>
              <a:defRPr>
                <a:solidFill>
                  <a:srgbClr val="182B52"/>
                </a:solidFill>
              </a:defRPr>
            </a:lvl2pPr>
            <a:lvl3pPr>
              <a:defRPr>
                <a:solidFill>
                  <a:srgbClr val="182B52"/>
                </a:solidFill>
              </a:defRPr>
            </a:lvl3pPr>
            <a:lvl4pPr>
              <a:defRPr>
                <a:solidFill>
                  <a:srgbClr val="182B52"/>
                </a:solidFill>
              </a:defRPr>
            </a:lvl4pPr>
            <a:lvl5pPr>
              <a:defRPr>
                <a:solidFill>
                  <a:srgbClr val="182B52"/>
                </a:solidFill>
              </a:defRPr>
            </a:lvl5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D8E6A-08C9-49B9-A7D5-27A98AD8C28F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19139" y="1258888"/>
            <a:ext cx="3852862" cy="4678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786314" y="1285860"/>
            <a:ext cx="3852000" cy="4678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1574D-8DFA-4EB5-BF30-236E4224952D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0000" y="1535113"/>
            <a:ext cx="3780000" cy="639762"/>
          </a:xfrm>
        </p:spPr>
        <p:txBody>
          <a:bodyPr anchor="ctr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20000" y="2160000"/>
            <a:ext cx="378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ctr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306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E3400-3D55-4C98-8673-F1D0A3CCBB71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719138" y="0"/>
            <a:ext cx="7920000" cy="10795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19138" y="0"/>
            <a:ext cx="7920000" cy="10795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D4B0D-69E4-4D7A-AC5D-1C592BA07710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182B52"/>
                </a:solidFill>
              </a:defRPr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71545"/>
            <a:ext cx="5486400" cy="3656029"/>
          </a:xfrm>
        </p:spPr>
        <p:txBody>
          <a:bodyPr/>
          <a:lstStyle>
            <a:lvl1pPr marL="0" indent="0">
              <a:buNone/>
              <a:defRPr sz="3200">
                <a:solidFill>
                  <a:srgbClr val="182B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600">
                <a:solidFill>
                  <a:srgbClr val="182B5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36126-567D-4CD7-91ED-A4E7D28FA743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0" y="836613"/>
            <a:ext cx="9177338" cy="6021387"/>
          </a:xfrm>
          <a:prstGeom prst="rect">
            <a:avLst/>
          </a:prstGeom>
          <a:gradFill rotWithShape="1">
            <a:gsLst>
              <a:gs pos="0">
                <a:srgbClr val="158CAF"/>
              </a:gs>
              <a:gs pos="100000">
                <a:srgbClr val="158CA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4000" baseline="0"/>
            </a:lvl1pPr>
          </a:lstStyle>
          <a:p>
            <a:r>
              <a:rPr lang="nl-NL" dirty="0"/>
              <a:t>Klik en typ de titel van de presentatie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841375"/>
          </a:xfrm>
          <a:prstGeom prst="rect">
            <a:avLst/>
          </a:prstGeom>
          <a:solidFill>
            <a:schemeClr val="bg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nl-BE">
              <a:solidFill>
                <a:srgbClr val="000E21"/>
              </a:solidFill>
            </a:endParaRPr>
          </a:p>
        </p:txBody>
      </p:sp>
      <p:pic>
        <p:nvPicPr>
          <p:cNvPr id="3083" name="Picture 11" descr="SEDES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pic>
        <p:nvPicPr>
          <p:cNvPr id="3081" name="Picture 9" descr="KULLOGO_RGB 1CM_P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2479675" cy="828675"/>
          </a:xfrm>
          <a:prstGeom prst="rect">
            <a:avLst/>
          </a:prstGeom>
          <a:noFill/>
        </p:spPr>
      </p:pic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1" name="Afbeelding 10" descr="HR_CORPORATE-versie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 descr="head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3600" baseline="0"/>
            </a:lvl1pPr>
          </a:lstStyle>
          <a:p>
            <a:r>
              <a:rPr lang="nl-NL" dirty="0"/>
              <a:t>Klik en typ de titel van de sectie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7" name="Afbeelding 16" descr="HR_CORPORATE-versie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170F3-97A2-46CA-9513-0AABCA275CBE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20000" y="1600200"/>
            <a:ext cx="37800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60000" y="1600200"/>
            <a:ext cx="37800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170F3-97A2-46CA-9513-0AABCA275CBE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0000" y="1535113"/>
            <a:ext cx="3780562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20000" y="2174875"/>
            <a:ext cx="3780000" cy="396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60000" y="1535113"/>
            <a:ext cx="3780000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60000" y="2174875"/>
            <a:ext cx="3780000" cy="3960000"/>
          </a:xfr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170F3-97A2-46CA-9513-0AABCA275CBE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 descr="head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3600" baseline="0"/>
            </a:lvl1pPr>
          </a:lstStyle>
          <a:p>
            <a:r>
              <a:rPr lang="nl-NL" dirty="0"/>
              <a:t>Klik en typ de titel van de sectie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7" name="Afbeelding 16" descr="HR_CORPORATE-versie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170F3-97A2-46CA-9513-0AABCA275CBE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182B52"/>
                </a:solidFill>
              </a:defRPr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71545"/>
            <a:ext cx="5486400" cy="3656029"/>
          </a:xfrm>
        </p:spPr>
        <p:txBody>
          <a:bodyPr/>
          <a:lstStyle>
            <a:lvl1pPr marL="0" indent="0">
              <a:buNone/>
              <a:defRPr sz="3200">
                <a:solidFill>
                  <a:srgbClr val="182B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600">
                <a:solidFill>
                  <a:srgbClr val="182B5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720000" y="6372000"/>
            <a:ext cx="180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36126-567D-4CD7-91ED-A4E7D28FA743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0" y="836613"/>
            <a:ext cx="9177338" cy="6021387"/>
          </a:xfrm>
          <a:prstGeom prst="rect">
            <a:avLst/>
          </a:prstGeom>
          <a:gradFill rotWithShape="1">
            <a:gsLst>
              <a:gs pos="0">
                <a:srgbClr val="158CAF"/>
              </a:gs>
              <a:gs pos="100000">
                <a:srgbClr val="158CA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4000" baseline="0"/>
            </a:lvl1pPr>
          </a:lstStyle>
          <a:p>
            <a:r>
              <a:rPr lang="nl-NL" dirty="0"/>
              <a:t>Klik en typ de titel van de presentatie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841375"/>
          </a:xfrm>
          <a:prstGeom prst="rect">
            <a:avLst/>
          </a:prstGeom>
          <a:solidFill>
            <a:schemeClr val="bg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nl-BE">
              <a:solidFill>
                <a:srgbClr val="000E21"/>
              </a:solidFill>
            </a:endParaRPr>
          </a:p>
        </p:txBody>
      </p:sp>
      <p:pic>
        <p:nvPicPr>
          <p:cNvPr id="3083" name="Picture 11" descr="SEDES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pic>
        <p:nvPicPr>
          <p:cNvPr id="3081" name="Picture 9" descr="KULLOGO_RGB 1CM_P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2479675" cy="828675"/>
          </a:xfrm>
          <a:prstGeom prst="rect">
            <a:avLst/>
          </a:prstGeom>
          <a:noFill/>
        </p:spPr>
      </p:pic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1" name="Afbeelding 10" descr="HR_CORPORATE-versie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 descr="head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3600" baseline="0"/>
            </a:lvl1pPr>
          </a:lstStyle>
          <a:p>
            <a:r>
              <a:rPr lang="nl-NL" dirty="0"/>
              <a:t>Klik en typ de titel van de sectie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7" name="Afbeelding 16" descr="HR_CORPORATE-versie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170F3-97A2-46CA-9513-0AABCA275CBE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20000" y="1600200"/>
            <a:ext cx="37800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60000" y="1600200"/>
            <a:ext cx="37800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170F3-97A2-46CA-9513-0AABCA275CBE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0000" y="1535113"/>
            <a:ext cx="3780562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20000" y="2174875"/>
            <a:ext cx="3780000" cy="396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60000" y="1535113"/>
            <a:ext cx="3780000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60000" y="2174875"/>
            <a:ext cx="3780000" cy="3960000"/>
          </a:xfr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170F3-97A2-46CA-9513-0AABCA275CBE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170F3-97A2-46CA-9513-0AABCA275CBE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182B52"/>
                </a:solidFill>
              </a:defRPr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71545"/>
            <a:ext cx="5486400" cy="3656029"/>
          </a:xfrm>
        </p:spPr>
        <p:txBody>
          <a:bodyPr/>
          <a:lstStyle>
            <a:lvl1pPr marL="0" indent="0">
              <a:buNone/>
              <a:defRPr sz="3200">
                <a:solidFill>
                  <a:srgbClr val="182B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600">
                <a:solidFill>
                  <a:srgbClr val="182B5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720000" y="6372000"/>
            <a:ext cx="180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36126-567D-4CD7-91ED-A4E7D28FA743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 descr="head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3600" baseline="0"/>
            </a:lvl1pPr>
          </a:lstStyle>
          <a:p>
            <a:r>
              <a:rPr lang="nl-NL" dirty="0"/>
              <a:t>Klik en typ de titel van de sectie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7" name="Afbeelding 16" descr="HR_CORPORATE-versie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182B52"/>
                </a:solidFill>
              </a:defRPr>
            </a:lvl1pPr>
            <a:lvl2pPr>
              <a:defRPr>
                <a:solidFill>
                  <a:srgbClr val="182B52"/>
                </a:solidFill>
              </a:defRPr>
            </a:lvl2pPr>
            <a:lvl3pPr>
              <a:defRPr>
                <a:solidFill>
                  <a:srgbClr val="182B52"/>
                </a:solidFill>
              </a:defRPr>
            </a:lvl3pPr>
            <a:lvl4pPr>
              <a:defRPr>
                <a:solidFill>
                  <a:srgbClr val="182B52"/>
                </a:solidFill>
              </a:defRPr>
            </a:lvl4pPr>
            <a:lvl5pPr>
              <a:defRPr>
                <a:solidFill>
                  <a:srgbClr val="182B52"/>
                </a:solidFill>
              </a:defRPr>
            </a:lvl5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D8E6A-08C9-49B9-A7D5-27A98AD8C28F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0" y="836613"/>
            <a:ext cx="9177338" cy="6021387"/>
          </a:xfrm>
          <a:prstGeom prst="rect">
            <a:avLst/>
          </a:prstGeom>
          <a:gradFill rotWithShape="1">
            <a:gsLst>
              <a:gs pos="0">
                <a:srgbClr val="158CAF"/>
              </a:gs>
              <a:gs pos="100000">
                <a:srgbClr val="158CA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4000" baseline="0"/>
            </a:lvl1pPr>
          </a:lstStyle>
          <a:p>
            <a:r>
              <a:rPr lang="nl-NL" dirty="0"/>
              <a:t>Klik en typ de titel van de presentatie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841375"/>
          </a:xfrm>
          <a:prstGeom prst="rect">
            <a:avLst/>
          </a:prstGeom>
          <a:solidFill>
            <a:schemeClr val="bg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nl-BE">
              <a:solidFill>
                <a:srgbClr val="000E21"/>
              </a:solidFill>
            </a:endParaRPr>
          </a:p>
        </p:txBody>
      </p:sp>
      <p:pic>
        <p:nvPicPr>
          <p:cNvPr id="3083" name="Picture 11" descr="SEDES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pic>
        <p:nvPicPr>
          <p:cNvPr id="3081" name="Picture 9" descr="KULLOGO_RGB 1CM_P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2479675" cy="828675"/>
          </a:xfrm>
          <a:prstGeom prst="rect">
            <a:avLst/>
          </a:prstGeom>
          <a:noFill/>
        </p:spPr>
      </p:pic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1" name="Afbeelding 10" descr="HR_CORPORATE-versie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D8E6A-08C9-49B9-A7D5-27A98AD8C28F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19138" y="1258888"/>
            <a:ext cx="3881437" cy="4678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752975" y="1258888"/>
            <a:ext cx="3883025" cy="4678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1574D-8DFA-4EB5-BF30-236E4224952D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0000" y="1535113"/>
            <a:ext cx="3780000" cy="639762"/>
          </a:xfrm>
        </p:spPr>
        <p:txBody>
          <a:bodyPr anchor="ctr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20000" y="2160000"/>
            <a:ext cx="378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ctr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E3400-3D55-4C98-8673-F1D0A3CCBB71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719138" y="0"/>
            <a:ext cx="7920000" cy="10795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19138" y="0"/>
            <a:ext cx="7920000" cy="10795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D4B0D-69E4-4D7A-AC5D-1C592BA07710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71545"/>
            <a:ext cx="5486400" cy="365602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36126-567D-4CD7-91ED-A4E7D28FA743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0" y="836613"/>
            <a:ext cx="9177338" cy="6021387"/>
          </a:xfrm>
          <a:prstGeom prst="rect">
            <a:avLst/>
          </a:prstGeom>
          <a:gradFill rotWithShape="1">
            <a:gsLst>
              <a:gs pos="0">
                <a:srgbClr val="158CAF"/>
              </a:gs>
              <a:gs pos="100000">
                <a:srgbClr val="158CA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4000" baseline="0"/>
            </a:lvl1pPr>
          </a:lstStyle>
          <a:p>
            <a:r>
              <a:rPr lang="nl-NL" dirty="0"/>
              <a:t>Klik en typ de titel van de presentatie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841375"/>
          </a:xfrm>
          <a:prstGeom prst="rect">
            <a:avLst/>
          </a:prstGeom>
          <a:solidFill>
            <a:schemeClr val="bg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nl-BE">
              <a:solidFill>
                <a:srgbClr val="000E21"/>
              </a:solidFill>
            </a:endParaRPr>
          </a:p>
        </p:txBody>
      </p:sp>
      <p:pic>
        <p:nvPicPr>
          <p:cNvPr id="3083" name="Picture 11" descr="SEDES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pic>
        <p:nvPicPr>
          <p:cNvPr id="3081" name="Picture 9" descr="KULLOGO_RGB 1CM_P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2479675" cy="828675"/>
          </a:xfrm>
          <a:prstGeom prst="rect">
            <a:avLst/>
          </a:prstGeom>
          <a:noFill/>
        </p:spPr>
      </p:pic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1" name="Afbeelding 10" descr="HR_CORPORATE-versie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 descr="head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3600" baseline="0"/>
            </a:lvl1pPr>
          </a:lstStyle>
          <a:p>
            <a:r>
              <a:rPr lang="nl-NL" dirty="0"/>
              <a:t>Klik en typ de titel van de sectie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7" name="Afbeelding 16" descr="HR_CORPORATE-versie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D8E6A-08C9-49B9-A7D5-27A98AD8C28F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19138" y="1258888"/>
            <a:ext cx="3881437" cy="4678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752975" y="1258888"/>
            <a:ext cx="3883025" cy="4678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1574D-8DFA-4EB5-BF30-236E4224952D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19139" y="1258888"/>
            <a:ext cx="3852862" cy="4678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786314" y="1285860"/>
            <a:ext cx="3852000" cy="4678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1574D-8DFA-4EB5-BF30-236E4224952D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0000" y="1535113"/>
            <a:ext cx="3780000" cy="639762"/>
          </a:xfrm>
        </p:spPr>
        <p:txBody>
          <a:bodyPr anchor="ctr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20000" y="2160000"/>
            <a:ext cx="378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ctr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E3400-3D55-4C98-8673-F1D0A3CCBB71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719138" y="0"/>
            <a:ext cx="7920000" cy="10795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19138" y="0"/>
            <a:ext cx="7920000" cy="10795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D4B0D-69E4-4D7A-AC5D-1C592BA07710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71545"/>
            <a:ext cx="5486400" cy="365602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36126-567D-4CD7-91ED-A4E7D28FA743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0000" y="1535113"/>
            <a:ext cx="3780000" cy="639762"/>
          </a:xfrm>
        </p:spPr>
        <p:txBody>
          <a:bodyPr anchor="ctr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20000" y="2160000"/>
            <a:ext cx="378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ctr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subtitel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306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E3400-3D55-4C98-8673-F1D0A3CCBB71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719138" y="0"/>
            <a:ext cx="7920000" cy="10795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19138" y="0"/>
            <a:ext cx="7920000" cy="10795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D4B0D-69E4-4D7A-AC5D-1C592BA07710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182B52"/>
                </a:solidFill>
              </a:defRPr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71545"/>
            <a:ext cx="5486400" cy="3656029"/>
          </a:xfrm>
        </p:spPr>
        <p:txBody>
          <a:bodyPr/>
          <a:lstStyle>
            <a:lvl1pPr marL="0" indent="0">
              <a:buNone/>
              <a:defRPr sz="3200">
                <a:solidFill>
                  <a:srgbClr val="182B5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600">
                <a:solidFill>
                  <a:srgbClr val="182B5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36126-567D-4CD7-91ED-A4E7D28FA743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0" y="836613"/>
            <a:ext cx="9177338" cy="6021387"/>
          </a:xfrm>
          <a:prstGeom prst="rect">
            <a:avLst/>
          </a:prstGeom>
          <a:gradFill rotWithShape="1">
            <a:gsLst>
              <a:gs pos="0">
                <a:srgbClr val="158CAF"/>
              </a:gs>
              <a:gs pos="100000">
                <a:srgbClr val="158CA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endParaRPr lang="nl-BE" sz="1800" dirty="0">
              <a:solidFill>
                <a:schemeClr val="tx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4000" baseline="0"/>
            </a:lvl1pPr>
          </a:lstStyle>
          <a:p>
            <a:r>
              <a:rPr lang="nl-NL" dirty="0"/>
              <a:t>Klik en typ de titel van de presentatie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841375"/>
          </a:xfrm>
          <a:prstGeom prst="rect">
            <a:avLst/>
          </a:prstGeom>
          <a:solidFill>
            <a:schemeClr val="bg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nl-BE">
              <a:solidFill>
                <a:srgbClr val="000E21"/>
              </a:solidFill>
            </a:endParaRPr>
          </a:p>
        </p:txBody>
      </p:sp>
      <p:pic>
        <p:nvPicPr>
          <p:cNvPr id="3083" name="Picture 11" descr="SEDES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pic>
        <p:nvPicPr>
          <p:cNvPr id="3081" name="Picture 9" descr="KULLOGO_RGB 1CM_P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2479675" cy="828675"/>
          </a:xfrm>
          <a:prstGeom prst="rect">
            <a:avLst/>
          </a:prstGeom>
          <a:noFill/>
        </p:spPr>
      </p:pic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1" name="Afbeelding 10" descr="HR_CORPORATE-versie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 descr="head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2159000"/>
            <a:ext cx="5399088" cy="3240000"/>
          </a:xfrm>
        </p:spPr>
        <p:txBody>
          <a:bodyPr anchor="t" anchorCtr="0"/>
          <a:lstStyle>
            <a:lvl1pPr>
              <a:defRPr sz="3600" baseline="0"/>
            </a:lvl1pPr>
          </a:lstStyle>
          <a:p>
            <a:r>
              <a:rPr lang="nl-NL" dirty="0"/>
              <a:t>Klik en typ de titel van de sectie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dt" sz="quarter" idx="2"/>
          </p:nvPr>
        </p:nvSpPr>
        <p:spPr>
          <a:xfrm>
            <a:off x="3238500" y="6372000"/>
            <a:ext cx="1260000" cy="360000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60000" y="63720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680000" y="6372000"/>
            <a:ext cx="2772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7" name="Afbeelding 16" descr="HR_CORPORATE-versie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PP_CORP_BACKG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8" name="Picture 14" descr="KULLOGO_RGB 1CM_PS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78875" y="0"/>
            <a:ext cx="361950" cy="107950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80000" y="6372000"/>
            <a:ext cx="36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0000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440000"/>
            <a:ext cx="79200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0"/>
            <a:ext cx="7920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en typ de titel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9" r:id="rId2"/>
    <p:sldLayoutId id="2147483650" r:id="rId3"/>
    <p:sldLayoutId id="2147483652" r:id="rId4"/>
    <p:sldLayoutId id="2147483653" r:id="rId5"/>
    <p:sldLayoutId id="2147483654" r:id="rId6"/>
    <p:sldLayoutId id="2147483657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182B5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82B5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182B5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bgBlauw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080000"/>
            <a:ext cx="9144000" cy="6858000"/>
          </a:xfrm>
          <a:prstGeom prst="rect">
            <a:avLst/>
          </a:prstGeom>
        </p:spPr>
      </p:pic>
      <p:pic>
        <p:nvPicPr>
          <p:cNvPr id="9" name="Afbeelding 8" descr="ppBalk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8234" cy="1080000"/>
          </a:xfrm>
          <a:prstGeom prst="rect">
            <a:avLst/>
          </a:prstGeom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038" name="Picture 14" descr="KULLOGO_RGB 1CM_PS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778875" y="0"/>
            <a:ext cx="361950" cy="107950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80000" y="6372000"/>
            <a:ext cx="36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0000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440000"/>
            <a:ext cx="79200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0"/>
            <a:ext cx="7920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en typ de titel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3" r:id="rId2"/>
    <p:sldLayoutId id="2147483709" r:id="rId3"/>
    <p:sldLayoutId id="2147483711" r:id="rId4"/>
    <p:sldLayoutId id="2147483712" r:id="rId5"/>
    <p:sldLayoutId id="2147483713" r:id="rId6"/>
    <p:sldLayoutId id="2147483714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182B5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82B5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182B5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PP_CORP_BACKGR_2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4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20000" y="0"/>
            <a:ext cx="7920000" cy="1080000"/>
          </a:xfrm>
          <a:prstGeom prst="rect">
            <a:avLst/>
          </a:prstGeom>
        </p:spPr>
        <p:txBody>
          <a:bodyPr vert="horz" lIns="0" tIns="72000" rIns="0" bIns="72000" rtlCol="0" anchor="ctr">
            <a:no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0000" y="1260000"/>
            <a:ext cx="7920000" cy="46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6372000"/>
            <a:ext cx="360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182B52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840000" y="6372000"/>
            <a:ext cx="180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182B52"/>
                </a:solidFill>
              </a:defRPr>
            </a:lvl1pPr>
          </a:lstStyle>
          <a:p>
            <a:fld id="{2E3170F3-97A2-46CA-9513-0AABCA275CBE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8" name="Picture 14" descr="KULLOGO_RGB 1CM_PS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78875" y="0"/>
            <a:ext cx="361950" cy="1079500"/>
          </a:xfrm>
          <a:prstGeom prst="rect">
            <a:avLst/>
          </a:prstGeom>
          <a:noFill/>
        </p:spPr>
      </p:pic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24" r:id="rId2"/>
    <p:sldLayoutId id="2147483687" r:id="rId3"/>
    <p:sldLayoutId id="2147483689" r:id="rId4"/>
    <p:sldLayoutId id="2147483690" r:id="rId5"/>
    <p:sldLayoutId id="2147483691" r:id="rId6"/>
    <p:sldLayoutId id="2147483692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ppBal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4" y="0"/>
            <a:ext cx="9148234" cy="108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20000" y="0"/>
            <a:ext cx="7920000" cy="1080000"/>
          </a:xfrm>
          <a:prstGeom prst="rect">
            <a:avLst/>
          </a:prstGeom>
        </p:spPr>
        <p:txBody>
          <a:bodyPr vert="horz" lIns="0" tIns="72000" rIns="0" bIns="72000" rtlCol="0" anchor="ctr">
            <a:no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0000" y="1260000"/>
            <a:ext cx="7920000" cy="46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80000" y="6372000"/>
            <a:ext cx="360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182B52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840000" y="6372000"/>
            <a:ext cx="180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182B52"/>
                </a:solidFill>
              </a:defRPr>
            </a:lvl1pPr>
          </a:lstStyle>
          <a:p>
            <a:fld id="{2E3170F3-97A2-46CA-9513-0AABCA275CBE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8" name="Picture 14" descr="KULLOGO_RGB 1CM_PS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84000" y="0"/>
            <a:ext cx="361950" cy="1079500"/>
          </a:xfrm>
          <a:prstGeom prst="rect">
            <a:avLst/>
          </a:prstGeom>
          <a:noFill/>
        </p:spPr>
      </p:pic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182B52"/>
                </a:solidFill>
              </a:defRPr>
            </a:lvl1pPr>
          </a:lstStyle>
          <a:p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5" r:id="rId2"/>
    <p:sldLayoutId id="2147483694" r:id="rId3"/>
    <p:sldLayoutId id="2147483696" r:id="rId4"/>
    <p:sldLayoutId id="2147483697" r:id="rId5"/>
    <p:sldLayoutId id="2147483698" r:id="rId6"/>
    <p:sldLayoutId id="2147483699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PP_CORP_BACKGR_3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  <p:pic>
        <p:nvPicPr>
          <p:cNvPr id="1038" name="Picture 14" descr="KULLOGO_RGB 1CM_PS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78875" y="0"/>
            <a:ext cx="361950" cy="107950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80000" y="6372000"/>
            <a:ext cx="36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0000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440000"/>
            <a:ext cx="79200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0"/>
            <a:ext cx="7920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en typ de titel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1" r:id="rId2"/>
    <p:sldLayoutId id="2147483679" r:id="rId3"/>
    <p:sldLayoutId id="2147483681" r:id="rId4"/>
    <p:sldLayoutId id="2147483682" r:id="rId5"/>
    <p:sldLayoutId id="2147483683" r:id="rId6"/>
    <p:sldLayoutId id="2147483684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bgGradien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080000"/>
            <a:ext cx="9144000" cy="6858000"/>
          </a:xfrm>
          <a:prstGeom prst="rect">
            <a:avLst/>
          </a:prstGeom>
        </p:spPr>
      </p:pic>
      <p:pic>
        <p:nvPicPr>
          <p:cNvPr id="12" name="Afbeelding 11" descr="ppBalk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8234" cy="1080000"/>
          </a:xfrm>
          <a:prstGeom prst="rect">
            <a:avLst/>
          </a:prstGeom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80000" y="6372000"/>
            <a:ext cx="36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0000" y="6372000"/>
            <a:ext cx="18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fld id="{C4FACEF4-391F-4B62-9848-645FF7ECE28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440000"/>
            <a:ext cx="79200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0"/>
            <a:ext cx="7920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en typ de titel</a:t>
            </a:r>
          </a:p>
        </p:txBody>
      </p:sp>
      <p:pic>
        <p:nvPicPr>
          <p:cNvPr id="1038" name="Picture 14" descr="KULLOGO_RGB 1CM_PS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782050" y="0"/>
            <a:ext cx="361950" cy="1079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7" r:id="rId2"/>
    <p:sldLayoutId id="2147483701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12010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94000">
                <a:srgbClr val="85C8CD"/>
              </a:gs>
              <a:gs pos="100000">
                <a:srgbClr val="85C8C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1201067" cy="1028972"/>
            <a:chOff x="0" y="0"/>
            <a:chExt cx="1641600" cy="1368000"/>
          </a:xfrm>
        </p:grpSpPr>
        <p:pic>
          <p:nvPicPr>
            <p:cNvPr id="1030" name="Picture 6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41600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47" descr="UZlogo"/>
            <p:cNvPicPr>
              <a:picLocks noChangeAspect="1" noChangeArrowheads="1"/>
            </p:cNvPicPr>
            <p:nvPr/>
          </p:nvPicPr>
          <p:blipFill>
            <a:blip r:embed="rId3" cstate="print"/>
            <a:srcRect l="4546" t="16522" r="27272" b="13913"/>
            <a:stretch>
              <a:fillRect/>
            </a:stretch>
          </p:blipFill>
          <p:spPr bwMode="auto">
            <a:xfrm>
              <a:off x="1616" y="684000"/>
              <a:ext cx="1639984" cy="6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43" descr="KU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" y="6002609"/>
            <a:ext cx="1201069" cy="85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kstvak 24">
            <a:extLst>
              <a:ext uri="{FF2B5EF4-FFF2-40B4-BE49-F238E27FC236}">
                <a16:creationId xmlns="" xmlns:a16="http://schemas.microsoft.com/office/drawing/2014/main" id="{6801DF63-01D3-4D32-89D4-F4C9D1728FD1}"/>
              </a:ext>
            </a:extLst>
          </p:cNvPr>
          <p:cNvSpPr txBox="1"/>
          <p:nvPr/>
        </p:nvSpPr>
        <p:spPr>
          <a:xfrm>
            <a:off x="1201064" y="1958989"/>
            <a:ext cx="7942933" cy="271458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rgbClr val="FFFF00"/>
                </a:solidFill>
              </a:rPr>
              <a:t>PVR, right </a:t>
            </a:r>
            <a:r>
              <a:rPr lang="nl-BE" sz="3600" dirty="0" err="1">
                <a:solidFill>
                  <a:srgbClr val="FFFF00"/>
                </a:solidFill>
              </a:rPr>
              <a:t>heart</a:t>
            </a:r>
            <a:r>
              <a:rPr lang="nl-BE" sz="3600" dirty="0">
                <a:solidFill>
                  <a:srgbClr val="FFFF00"/>
                </a:solidFill>
              </a:rPr>
              <a:t> </a:t>
            </a:r>
            <a:r>
              <a:rPr lang="nl-BE" sz="3600" dirty="0" err="1">
                <a:solidFill>
                  <a:srgbClr val="FFFF00"/>
                </a:solidFill>
              </a:rPr>
              <a:t>function</a:t>
            </a:r>
            <a:r>
              <a:rPr lang="nl-BE" sz="36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nl-BE" sz="3600" dirty="0" err="1">
                <a:solidFill>
                  <a:srgbClr val="FFFF00"/>
                </a:solidFill>
              </a:rPr>
              <a:t>with</a:t>
            </a:r>
            <a:r>
              <a:rPr lang="nl-BE" sz="3600" dirty="0">
                <a:solidFill>
                  <a:srgbClr val="FFFF00"/>
                </a:solidFill>
              </a:rPr>
              <a:t> MRI </a:t>
            </a:r>
            <a:r>
              <a:rPr lang="nl-BE" sz="3600" dirty="0" err="1">
                <a:solidFill>
                  <a:srgbClr val="FFFF00"/>
                </a:solidFill>
              </a:rPr>
              <a:t>exercise</a:t>
            </a:r>
            <a:endParaRPr lang="nl-BE" sz="3200" dirty="0">
              <a:solidFill>
                <a:srgbClr val="FFFF00"/>
              </a:solidFill>
            </a:endParaRPr>
          </a:p>
          <a:p>
            <a:pPr algn="ctr"/>
            <a:endParaRPr lang="nl-NL" sz="2800" b="1" dirty="0"/>
          </a:p>
          <a:p>
            <a:pPr algn="ctr"/>
            <a:r>
              <a:rPr lang="nl-NL" sz="2800" b="1" dirty="0"/>
              <a:t>CMR 2018</a:t>
            </a:r>
          </a:p>
          <a:p>
            <a:pPr algn="ctr"/>
            <a:r>
              <a:rPr lang="nl-NL" sz="2000" b="1" dirty="0"/>
              <a:t>Barcelona, </a:t>
            </a:r>
            <a:r>
              <a:rPr lang="nl-NL" sz="2000" b="1" dirty="0" err="1"/>
              <a:t>February</a:t>
            </a:r>
            <a:r>
              <a:rPr lang="nl-NL" sz="2000" b="1" dirty="0"/>
              <a:t> 1</a:t>
            </a:r>
            <a:r>
              <a:rPr lang="nl-NL" sz="2000" b="1" baseline="30000" dirty="0"/>
              <a:t>st</a:t>
            </a:r>
            <a:r>
              <a:rPr lang="nl-NL" sz="2000" b="1" dirty="0"/>
              <a:t> 2018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="" xmlns:a16="http://schemas.microsoft.com/office/drawing/2014/main" id="{34551F5C-0A85-4744-BE8A-404187183F17}"/>
              </a:ext>
            </a:extLst>
          </p:cNvPr>
          <p:cNvSpPr txBox="1"/>
          <p:nvPr/>
        </p:nvSpPr>
        <p:spPr>
          <a:xfrm>
            <a:off x="3851920" y="5021063"/>
            <a:ext cx="4104456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/>
              <a:t>Guido Claessen, MD, PhD</a:t>
            </a:r>
          </a:p>
          <a:p>
            <a:r>
              <a:rPr lang="nl-BE" sz="1400" b="1" dirty="0"/>
              <a:t>University Hospitals Leuven, Belgium</a:t>
            </a:r>
          </a:p>
          <a:p>
            <a:r>
              <a:rPr lang="nl-BE" sz="1400" b="1" dirty="0"/>
              <a:t>guido.claessen@uzleuven.be</a:t>
            </a:r>
          </a:p>
        </p:txBody>
      </p:sp>
      <p:pic>
        <p:nvPicPr>
          <p:cNvPr id="27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3059832" y="5020472"/>
            <a:ext cx="508267" cy="85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Straight Connector 11">
            <a:extLst>
              <a:ext uri="{FF2B5EF4-FFF2-40B4-BE49-F238E27FC236}">
                <a16:creationId xmlns="" xmlns:a16="http://schemas.microsoft.com/office/drawing/2014/main" id="{42D9484E-F159-4F7A-BEAA-CD8A94A400D4}"/>
              </a:ext>
            </a:extLst>
          </p:cNvPr>
          <p:cNvCxnSpPr/>
          <p:nvPr/>
        </p:nvCxnSpPr>
        <p:spPr bwMode="auto">
          <a:xfrm>
            <a:off x="3851920" y="5020472"/>
            <a:ext cx="0" cy="85680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TEPH E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88640"/>
            <a:ext cx="6408836" cy="6408836"/>
          </a:xfrm>
        </p:spPr>
      </p:pic>
      <p:pic>
        <p:nvPicPr>
          <p:cNvPr id="4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/>
          <p:nvPr/>
        </p:nvGrpSpPr>
        <p:grpSpPr>
          <a:xfrm>
            <a:off x="107504" y="1179384"/>
            <a:ext cx="8964488" cy="4841904"/>
            <a:chOff x="179512" y="1052736"/>
            <a:chExt cx="8964488" cy="4841904"/>
          </a:xfrm>
        </p:grpSpPr>
        <p:pic>
          <p:nvPicPr>
            <p:cNvPr id="4099" name="Picture 3" descr="C:\Users\Guido\SkyDrive\Manuscripts\CTEPH vs. controls\figs\Fig2b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1960" y="1413256"/>
              <a:ext cx="4783020" cy="4320000"/>
            </a:xfrm>
            <a:prstGeom prst="rect">
              <a:avLst/>
            </a:prstGeom>
            <a:noFill/>
          </p:spPr>
        </p:pic>
        <p:pic>
          <p:nvPicPr>
            <p:cNvPr id="4098" name="Picture 2" descr="C:\Users\Guido\SkyDrive\Manuscripts\CTEPH vs. controls\figs\Fig2a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071189"/>
              <a:ext cx="4464496" cy="4823451"/>
            </a:xfrm>
            <a:prstGeom prst="rect">
              <a:avLst/>
            </a:prstGeom>
            <a:noFill/>
          </p:spPr>
        </p:pic>
        <p:pic>
          <p:nvPicPr>
            <p:cNvPr id="11" name="Picture 2" descr="C:\Users\Guido\SkyDrive\Manuscripts\CTEPH vs. controls\figs\Fig2a.tif"/>
            <p:cNvPicPr>
              <a:picLocks noChangeAspect="1" noChangeArrowheads="1"/>
            </p:cNvPicPr>
            <p:nvPr/>
          </p:nvPicPr>
          <p:blipFill>
            <a:blip r:embed="rId3" cstate="print"/>
            <a:srcRect l="8065" b="94028"/>
            <a:stretch>
              <a:fillRect/>
            </a:stretch>
          </p:blipFill>
          <p:spPr bwMode="auto">
            <a:xfrm>
              <a:off x="4716016" y="1052736"/>
              <a:ext cx="4104456" cy="288032"/>
            </a:xfrm>
            <a:prstGeom prst="rect">
              <a:avLst/>
            </a:prstGeom>
            <a:noFill/>
          </p:spPr>
        </p:pic>
        <p:pic>
          <p:nvPicPr>
            <p:cNvPr id="12" name="Picture 2" descr="C:\Users\Guido\SkyDrive\Manuscripts\CTEPH vs. controls\figs\Fig2a.tif"/>
            <p:cNvPicPr>
              <a:picLocks noChangeAspect="1" noChangeArrowheads="1"/>
            </p:cNvPicPr>
            <p:nvPr/>
          </p:nvPicPr>
          <p:blipFill>
            <a:blip r:embed="rId3" cstate="print"/>
            <a:srcRect l="8065" b="94028"/>
            <a:stretch>
              <a:fillRect/>
            </a:stretch>
          </p:blipFill>
          <p:spPr bwMode="auto">
            <a:xfrm>
              <a:off x="539552" y="1052736"/>
              <a:ext cx="4104456" cy="288032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4644008" y="1700808"/>
              <a:ext cx="288032" cy="41044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32240" y="1556792"/>
              <a:ext cx="288032" cy="41044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6624228" y="3537012"/>
              <a:ext cx="288032" cy="41044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6696236" y="1592796"/>
              <a:ext cx="288032" cy="41044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6516216" y="3068960"/>
              <a:ext cx="288032" cy="72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6480212" y="4977172"/>
              <a:ext cx="288032" cy="936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8531932" y="4905164"/>
              <a:ext cx="288032" cy="936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8694204" y="3123220"/>
              <a:ext cx="288032" cy="6115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467544" y="1556792"/>
            <a:ext cx="115212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>
            <a:off x="2555776" y="1556792"/>
            <a:ext cx="115212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467544" y="3789040"/>
            <a:ext cx="1152128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2555776" y="3789040"/>
            <a:ext cx="1152128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0000"/>
          </a:xfrm>
        </p:spPr>
        <p:txBody>
          <a:bodyPr/>
          <a:lstStyle/>
          <a:p>
            <a:pPr algn="ctr"/>
            <a:r>
              <a:rPr lang="en-US" dirty="0"/>
              <a:t>A dilating ventricle is a failing ventricle</a:t>
            </a:r>
            <a:endParaRPr lang="en-AU" dirty="0"/>
          </a:p>
        </p:txBody>
      </p:sp>
      <p:pic>
        <p:nvPicPr>
          <p:cNvPr id="26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44"/>
            <a:ext cx="9144000" cy="1080000"/>
          </a:xfrm>
        </p:spPr>
        <p:txBody>
          <a:bodyPr/>
          <a:lstStyle/>
          <a:p>
            <a:pPr algn="ctr"/>
            <a:r>
              <a:rPr lang="en-US" dirty="0"/>
              <a:t>RV reserve correlates with exercise </a:t>
            </a:r>
            <a:br>
              <a:rPr lang="en-US" dirty="0"/>
            </a:br>
            <a:r>
              <a:rPr lang="en-US" dirty="0"/>
              <a:t>capacity – resting measures DO NOT</a:t>
            </a:r>
            <a:endParaRPr lang="en-AU" dirty="0"/>
          </a:p>
        </p:txBody>
      </p:sp>
      <p:grpSp>
        <p:nvGrpSpPr>
          <p:cNvPr id="3" name="Group 11"/>
          <p:cNvGrpSpPr>
            <a:grpSpLocks noChangeAspect="1"/>
          </p:cNvGrpSpPr>
          <p:nvPr/>
        </p:nvGrpSpPr>
        <p:grpSpPr>
          <a:xfrm>
            <a:off x="144732" y="1844824"/>
            <a:ext cx="4335558" cy="3474720"/>
            <a:chOff x="1475656" y="2348880"/>
            <a:chExt cx="3096344" cy="2481556"/>
          </a:xfrm>
        </p:grpSpPr>
        <p:pic>
          <p:nvPicPr>
            <p:cNvPr id="747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53" r="49500" b="51023"/>
            <a:stretch>
              <a:fillRect/>
            </a:stretch>
          </p:blipFill>
          <p:spPr bwMode="auto">
            <a:xfrm>
              <a:off x="1475656" y="2348880"/>
              <a:ext cx="3096344" cy="248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475656" y="2348880"/>
              <a:ext cx="213887" cy="21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935278" y="6536377"/>
            <a:ext cx="3273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Claessen et al</a:t>
            </a:r>
            <a:r>
              <a:rPr lang="nl-BE" sz="1200" dirty="0">
                <a:solidFill>
                  <a:schemeClr val="bg1"/>
                </a:solidFill>
              </a:rPr>
              <a:t>. </a:t>
            </a:r>
            <a:r>
              <a:rPr lang="en-AU" sz="1200" dirty="0"/>
              <a:t>Heart 2015;101:637–644.</a:t>
            </a:r>
            <a:endParaRPr lang="nl-BE" sz="1200" i="1" dirty="0">
              <a:solidFill>
                <a:schemeClr val="bg1"/>
              </a:solidFill>
            </a:endParaRPr>
          </a:p>
        </p:txBody>
      </p:sp>
      <p:grpSp>
        <p:nvGrpSpPr>
          <p:cNvPr id="4" name="Group 13"/>
          <p:cNvGrpSpPr>
            <a:grpSpLocks noChangeAspect="1"/>
          </p:cNvGrpSpPr>
          <p:nvPr/>
        </p:nvGrpSpPr>
        <p:grpSpPr>
          <a:xfrm>
            <a:off x="4644008" y="1844824"/>
            <a:ext cx="4335558" cy="3474720"/>
            <a:chOff x="4860032" y="2348880"/>
            <a:chExt cx="3096344" cy="248155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1775" r="49501"/>
            <a:stretch>
              <a:fillRect/>
            </a:stretch>
          </p:blipFill>
          <p:spPr bwMode="auto">
            <a:xfrm>
              <a:off x="4860032" y="2348880"/>
              <a:ext cx="3096344" cy="248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4860032" y="2348880"/>
              <a:ext cx="213887" cy="21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8267" t="73586" r="33247" b="366"/>
          <a:stretch>
            <a:fillRect/>
          </a:stretch>
        </p:blipFill>
        <p:spPr bwMode="auto">
          <a:xfrm>
            <a:off x="3196205" y="1556792"/>
            <a:ext cx="1005840" cy="909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73110" t="73985" r="2881" b="2702"/>
          <a:stretch>
            <a:fillRect/>
          </a:stretch>
        </p:blipFill>
        <p:spPr bwMode="auto">
          <a:xfrm>
            <a:off x="755576" y="2492896"/>
            <a:ext cx="1005840" cy="965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2132856"/>
            <a:ext cx="8964488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0000"/>
          </a:xfrm>
        </p:spPr>
        <p:txBody>
          <a:bodyPr/>
          <a:lstStyle/>
          <a:p>
            <a:pPr algn="ctr"/>
            <a:r>
              <a:rPr lang="nl-BE" dirty="0" err="1"/>
              <a:t>Detecting</a:t>
            </a:r>
            <a:r>
              <a:rPr lang="nl-BE" dirty="0"/>
              <a:t> </a:t>
            </a:r>
            <a:r>
              <a:rPr lang="nl-BE" u="sng" dirty="0"/>
              <a:t>mild</a:t>
            </a:r>
            <a:r>
              <a:rPr lang="nl-BE" dirty="0"/>
              <a:t> </a:t>
            </a:r>
            <a:r>
              <a:rPr lang="nl-BE" dirty="0" err="1"/>
              <a:t>pulmonary</a:t>
            </a:r>
            <a:r>
              <a:rPr lang="nl-BE" dirty="0"/>
              <a:t> </a:t>
            </a:r>
            <a:r>
              <a:rPr lang="nl-BE" dirty="0" err="1"/>
              <a:t>vascular</a:t>
            </a:r>
            <a:r>
              <a:rPr lang="nl-BE" dirty="0"/>
              <a:t> </a:t>
            </a:r>
            <a:r>
              <a:rPr lang="nl-BE" dirty="0" err="1"/>
              <a:t>disease</a:t>
            </a:r>
            <a:endParaRPr lang="en-AU" i="1" dirty="0"/>
          </a:p>
        </p:txBody>
      </p:sp>
      <p:pic>
        <p:nvPicPr>
          <p:cNvPr id="1026" name="Picture 2" descr="C:\Users\Guido\Dropbox\Werk\Talks\CTEPH Conference\CTEPVD\CTEPVDpaper\Pulmonary vascular reserve.tif"/>
          <p:cNvPicPr>
            <a:picLocks noChangeAspect="1" noChangeArrowheads="1"/>
          </p:cNvPicPr>
          <p:nvPr/>
        </p:nvPicPr>
        <p:blipFill>
          <a:blip r:embed="rId2" cstate="print"/>
          <a:srcRect l="53534" t="51305" b="3439"/>
          <a:stretch>
            <a:fillRect/>
          </a:stretch>
        </p:blipFill>
        <p:spPr bwMode="auto">
          <a:xfrm>
            <a:off x="120504" y="2702024"/>
            <a:ext cx="4379488" cy="2887216"/>
          </a:xfrm>
          <a:prstGeom prst="rect">
            <a:avLst/>
          </a:prstGeom>
          <a:noFill/>
        </p:spPr>
      </p:pic>
      <p:pic>
        <p:nvPicPr>
          <p:cNvPr id="1027" name="Picture 3" descr="C:\Users\Guido\Dropbox\Werk\Talks\CTEPH Conference\CTEPVD\CTEPVDpaper\Volumes.tif"/>
          <p:cNvPicPr>
            <a:picLocks noChangeAspect="1" noChangeArrowheads="1"/>
          </p:cNvPicPr>
          <p:nvPr/>
        </p:nvPicPr>
        <p:blipFill>
          <a:blip r:embed="rId3" cstate="print"/>
          <a:srcRect l="53049" t="64700" b="2332"/>
          <a:stretch>
            <a:fillRect/>
          </a:stretch>
        </p:blipFill>
        <p:spPr bwMode="auto">
          <a:xfrm>
            <a:off x="4716016" y="2702024"/>
            <a:ext cx="4248472" cy="2887216"/>
          </a:xfrm>
          <a:prstGeom prst="rect">
            <a:avLst/>
          </a:prstGeom>
          <a:noFill/>
        </p:spPr>
      </p:pic>
      <p:pic>
        <p:nvPicPr>
          <p:cNvPr id="6" name="Picture 2" descr="C:\Users\Guido\Dropbox\Werk\Talks\CTEPH Conference\CTEPVD\CTEPVDpaper\Pulmonary vascular reserve.tif"/>
          <p:cNvPicPr>
            <a:picLocks noChangeAspect="1" noChangeArrowheads="1"/>
          </p:cNvPicPr>
          <p:nvPr/>
        </p:nvPicPr>
        <p:blipFill>
          <a:blip r:embed="rId2" cstate="print"/>
          <a:srcRect l="60367" t="96043" r="3890" b="74"/>
          <a:stretch>
            <a:fillRect/>
          </a:stretch>
        </p:blipFill>
        <p:spPr bwMode="auto">
          <a:xfrm>
            <a:off x="251520" y="2204864"/>
            <a:ext cx="4896544" cy="3600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19254" y="6525345"/>
            <a:ext cx="3705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Claeys et al</a:t>
            </a:r>
            <a:r>
              <a:rPr lang="nl-BE" sz="1200" dirty="0">
                <a:solidFill>
                  <a:schemeClr val="bg1"/>
                </a:solidFill>
              </a:rPr>
              <a:t>. </a:t>
            </a:r>
            <a:r>
              <a:rPr lang="en-AU" sz="1200" dirty="0"/>
              <a:t>AHA abstract. New Orleans 2016</a:t>
            </a:r>
            <a:endParaRPr lang="nl-BE" sz="12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1" y="1052736"/>
            <a:ext cx="86409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Pts with </a:t>
            </a:r>
            <a:r>
              <a:rPr lang="en-US" dirty="0" err="1"/>
              <a:t>dyspnea</a:t>
            </a:r>
            <a:r>
              <a:rPr lang="en-US" dirty="0"/>
              <a:t> after previous pulmonary embolism –</a:t>
            </a:r>
          </a:p>
          <a:p>
            <a:pPr algn="ctr"/>
            <a:r>
              <a:rPr lang="en-US" dirty="0"/>
              <a:t>and </a:t>
            </a:r>
            <a:r>
              <a:rPr lang="en-US" b="1" i="1" dirty="0">
                <a:solidFill>
                  <a:srgbClr val="FFFF00"/>
                </a:solidFill>
              </a:rPr>
              <a:t>normal resting </a:t>
            </a:r>
            <a:r>
              <a:rPr lang="en-US" b="1" i="1" dirty="0" err="1">
                <a:solidFill>
                  <a:srgbClr val="FFFF00"/>
                </a:solidFill>
              </a:rPr>
              <a:t>mPAP</a:t>
            </a:r>
            <a:endParaRPr lang="en-AU" b="1" i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2492896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(N = 13)</a:t>
            </a:r>
            <a:endParaRPr lang="en-AU" sz="16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6603" y="2492896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(N = 12)</a:t>
            </a:r>
            <a:endParaRPr lang="en-AU" sz="16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7944" y="2492896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(N = 25)</a:t>
            </a:r>
            <a:endParaRPr lang="en-AU" sz="1600" dirty="0">
              <a:solidFill>
                <a:schemeClr val="tx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B6749C90-502A-465E-BB3E-91B393C552EB}"/>
              </a:ext>
            </a:extLst>
          </p:cNvPr>
          <p:cNvSpPr txBox="1"/>
          <p:nvPr/>
        </p:nvSpPr>
        <p:spPr>
          <a:xfrm>
            <a:off x="120504" y="5791171"/>
            <a:ext cx="4030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schemeClr val="tx1"/>
                </a:solidFill>
              </a:rPr>
              <a:t>CTED = </a:t>
            </a:r>
            <a:r>
              <a:rPr lang="nl-BE" sz="1600" dirty="0" err="1">
                <a:solidFill>
                  <a:schemeClr val="tx1"/>
                </a:solidFill>
              </a:rPr>
              <a:t>Chronic</a:t>
            </a:r>
            <a:r>
              <a:rPr lang="nl-BE" sz="1600" dirty="0">
                <a:solidFill>
                  <a:schemeClr val="tx1"/>
                </a:solidFill>
              </a:rPr>
              <a:t> </a:t>
            </a:r>
            <a:r>
              <a:rPr lang="nl-BE" sz="1600" dirty="0" err="1">
                <a:solidFill>
                  <a:schemeClr val="tx1"/>
                </a:solidFill>
              </a:rPr>
              <a:t>thrombo-embolic</a:t>
            </a:r>
            <a:r>
              <a:rPr lang="nl-BE" sz="1600" dirty="0">
                <a:solidFill>
                  <a:schemeClr val="tx1"/>
                </a:solidFill>
              </a:rPr>
              <a:t> </a:t>
            </a:r>
            <a:r>
              <a:rPr lang="nl-BE" sz="1600" dirty="0" err="1">
                <a:solidFill>
                  <a:schemeClr val="tx1"/>
                </a:solidFill>
              </a:rPr>
              <a:t>disease</a:t>
            </a:r>
            <a:endParaRPr lang="nl-BE" sz="1600" dirty="0">
              <a:solidFill>
                <a:schemeClr val="tx1"/>
              </a:solidFill>
            </a:endParaRPr>
          </a:p>
        </p:txBody>
      </p:sp>
      <p:pic>
        <p:nvPicPr>
          <p:cNvPr id="13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251520" y="1772816"/>
            <a:ext cx="8640960" cy="4464496"/>
            <a:chOff x="251520" y="1268760"/>
            <a:chExt cx="8640960" cy="4464496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51520" y="1268760"/>
              <a:ext cx="8640960" cy="44644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5121" name="Picture 1" descr="G:\Guido\Werk\EXERCISE\Magleet\Manuscripts\PA compliance during exercise\JAHA\Final\Figures\Fig 5.tif"/>
            <p:cNvPicPr>
              <a:picLocks noChangeAspect="1" noChangeArrowheads="1"/>
            </p:cNvPicPr>
            <p:nvPr/>
          </p:nvPicPr>
          <p:blipFill>
            <a:blip r:embed="rId2" cstate="print"/>
            <a:srcRect l="50000" t="50870" b="-477"/>
            <a:stretch>
              <a:fillRect/>
            </a:stretch>
          </p:blipFill>
          <p:spPr bwMode="auto">
            <a:xfrm>
              <a:off x="4716016" y="1426464"/>
              <a:ext cx="4072816" cy="4104456"/>
            </a:xfrm>
            <a:prstGeom prst="rect">
              <a:avLst/>
            </a:prstGeom>
            <a:noFill/>
          </p:spPr>
        </p:pic>
        <p:pic>
          <p:nvPicPr>
            <p:cNvPr id="12" name="Picture 1" descr="G:\Guido\Werk\EXERCISE\Magleet\Manuscripts\PA compliance during exercise\JAHA\Final\Figures\Fig 5.tif"/>
            <p:cNvPicPr>
              <a:picLocks noChangeAspect="1" noChangeArrowheads="1"/>
            </p:cNvPicPr>
            <p:nvPr/>
          </p:nvPicPr>
          <p:blipFill>
            <a:blip r:embed="rId2" cstate="print"/>
            <a:srcRect r="50000" b="50000"/>
            <a:stretch>
              <a:fillRect/>
            </a:stretch>
          </p:blipFill>
          <p:spPr bwMode="auto">
            <a:xfrm>
              <a:off x="380672" y="1484784"/>
              <a:ext cx="4047312" cy="4111165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 bwMode="auto">
            <a:xfrm flipH="1" flipV="1">
              <a:off x="323528" y="1484784"/>
              <a:ext cx="288032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 flipH="1" flipV="1">
              <a:off x="5004048" y="1484784"/>
              <a:ext cx="288032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4867"/>
            <a:ext cx="9108480" cy="1080000"/>
          </a:xfrm>
        </p:spPr>
        <p:txBody>
          <a:bodyPr/>
          <a:lstStyle/>
          <a:p>
            <a:pPr algn="ctr"/>
            <a:r>
              <a:rPr lang="nl-BE" dirty="0"/>
              <a:t>Evaluation of therapy </a:t>
            </a:r>
            <a:r>
              <a:rPr lang="nl-BE" i="1" dirty="0"/>
              <a:t>during exercise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75238" y="6536377"/>
            <a:ext cx="3993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Claessen et al</a:t>
            </a:r>
            <a:r>
              <a:rPr lang="nl-BE" sz="1200" dirty="0">
                <a:solidFill>
                  <a:schemeClr val="bg1"/>
                </a:solidFill>
              </a:rPr>
              <a:t>. </a:t>
            </a:r>
            <a:r>
              <a:rPr lang="en-AU" sz="1200" dirty="0"/>
              <a:t>J Am Heart Assoc 2015; 4: e001602</a:t>
            </a:r>
            <a:endParaRPr lang="nl-BE" sz="12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22" y="1124744"/>
            <a:ext cx="9072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Pts with </a:t>
            </a:r>
            <a:r>
              <a:rPr lang="en-US" b="1" i="1" dirty="0">
                <a:solidFill>
                  <a:srgbClr val="FFFF00"/>
                </a:solidFill>
              </a:rPr>
              <a:t>normal resting </a:t>
            </a:r>
            <a:r>
              <a:rPr lang="en-US" b="1" i="1" dirty="0" err="1">
                <a:solidFill>
                  <a:srgbClr val="FFFF00"/>
                </a:solidFill>
              </a:rPr>
              <a:t>mPAP</a:t>
            </a:r>
            <a:r>
              <a:rPr lang="en-US" b="1" i="1" dirty="0">
                <a:solidFill>
                  <a:srgbClr val="FFFF00"/>
                </a:solidFill>
              </a:rPr>
              <a:t> </a:t>
            </a:r>
            <a:r>
              <a:rPr lang="en-US" dirty="0"/>
              <a:t>after pulmonary </a:t>
            </a:r>
            <a:r>
              <a:rPr lang="en-US" dirty="0" err="1"/>
              <a:t>endarterectomy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2843808" y="2010326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(N = 7)</a:t>
            </a:r>
            <a:endParaRPr lang="en-AU" sz="1600" dirty="0">
              <a:solidFill>
                <a:schemeClr val="tx1"/>
              </a:solidFill>
            </a:endParaRPr>
          </a:p>
        </p:txBody>
      </p:sp>
      <p:sp>
        <p:nvSpPr>
          <p:cNvPr id="3" name="Pijl: omhoog/omlaag 2">
            <a:extLst>
              <a:ext uri="{FF2B5EF4-FFF2-40B4-BE49-F238E27FC236}">
                <a16:creationId xmlns="" xmlns:a16="http://schemas.microsoft.com/office/drawing/2014/main" id="{86B70EEB-4192-412B-B666-A7E112549F5E}"/>
              </a:ext>
            </a:extLst>
          </p:cNvPr>
          <p:cNvSpPr/>
          <p:nvPr/>
        </p:nvSpPr>
        <p:spPr>
          <a:xfrm>
            <a:off x="8281326" y="3429000"/>
            <a:ext cx="216024" cy="432048"/>
          </a:xfrm>
          <a:prstGeom prst="up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Pijl: omhoog/omlaag 15">
            <a:extLst>
              <a:ext uri="{FF2B5EF4-FFF2-40B4-BE49-F238E27FC236}">
                <a16:creationId xmlns="" xmlns:a16="http://schemas.microsoft.com/office/drawing/2014/main" id="{E27E69D9-F992-4173-B880-223213E546CB}"/>
              </a:ext>
            </a:extLst>
          </p:cNvPr>
          <p:cNvSpPr/>
          <p:nvPr/>
        </p:nvSpPr>
        <p:spPr>
          <a:xfrm rot="19894954">
            <a:off x="2983683" y="3044242"/>
            <a:ext cx="182867" cy="411872"/>
          </a:xfrm>
          <a:prstGeom prst="up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5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7200"/>
          </a:xfrm>
        </p:spPr>
        <p:txBody>
          <a:bodyPr/>
          <a:lstStyle/>
          <a:p>
            <a:pPr algn="ctr"/>
            <a:r>
              <a:rPr lang="en-AU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906" y="1440000"/>
            <a:ext cx="8534188" cy="4678362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800" dirty="0" err="1">
                <a:solidFill>
                  <a:schemeClr val="bg1"/>
                </a:solidFill>
              </a:rPr>
              <a:t>ExCMR</a:t>
            </a:r>
            <a:r>
              <a:rPr lang="en-GB" sz="2800" dirty="0">
                <a:solidFill>
                  <a:schemeClr val="bg1"/>
                </a:solidFill>
              </a:rPr>
              <a:t> is feasible and accurate to evaluate </a:t>
            </a:r>
            <a:r>
              <a:rPr lang="nl-BE" sz="2800" dirty="0" err="1">
                <a:solidFill>
                  <a:schemeClr val="bg1"/>
                </a:solidFill>
              </a:rPr>
              <a:t>cardiac</a:t>
            </a:r>
            <a:r>
              <a:rPr lang="nl-BE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volumes and function </a:t>
            </a:r>
            <a:r>
              <a:rPr lang="en-GB" sz="2800" dirty="0">
                <a:solidFill>
                  <a:schemeClr val="bg1"/>
                </a:solidFill>
              </a:rPr>
              <a:t>during strenuous exercise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Exercise rather than resting measures predict exercise capacity and treatment effect</a:t>
            </a:r>
            <a:endParaRPr lang="nl-BE" sz="2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nl-BE" sz="2800" dirty="0">
                <a:solidFill>
                  <a:schemeClr val="bg1"/>
                </a:solidFill>
              </a:rPr>
              <a:t>Exercise measures enable identification of </a:t>
            </a:r>
            <a:r>
              <a:rPr lang="nl-BE" sz="2800" dirty="0" err="1">
                <a:solidFill>
                  <a:schemeClr val="bg1"/>
                </a:solidFill>
              </a:rPr>
              <a:t>subtle</a:t>
            </a:r>
            <a:r>
              <a:rPr lang="nl-BE" sz="2800" dirty="0">
                <a:solidFill>
                  <a:schemeClr val="bg1"/>
                </a:solidFill>
              </a:rPr>
              <a:t> </a:t>
            </a:r>
            <a:r>
              <a:rPr lang="nl-BE" sz="2800" dirty="0" err="1">
                <a:solidFill>
                  <a:schemeClr val="bg1"/>
                </a:solidFill>
              </a:rPr>
              <a:t>cardiovascular</a:t>
            </a:r>
            <a:r>
              <a:rPr lang="nl-BE" sz="2800" dirty="0">
                <a:solidFill>
                  <a:schemeClr val="bg1"/>
                </a:solidFill>
              </a:rPr>
              <a:t> disease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nl-BE" sz="2800" dirty="0">
                <a:solidFill>
                  <a:schemeClr val="bg1"/>
                </a:solidFill>
              </a:rPr>
              <a:t>Further studies are needed to establish the clinical benefit of early diagnosis and initiation of therapy</a:t>
            </a:r>
          </a:p>
          <a:p>
            <a:pPr marL="457200" indent="-457200">
              <a:buFont typeface="+mj-lt"/>
              <a:buAutoNum type="arabicPeriod"/>
            </a:pPr>
            <a:endParaRPr lang="nl-BE" dirty="0">
              <a:solidFill>
                <a:schemeClr val="bg1"/>
              </a:solidFill>
            </a:endParaRPr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6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  <a:effectLst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66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r="5464" b="2926"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348880" y="116632"/>
            <a:ext cx="4446240" cy="980728"/>
          </a:xfrm>
          <a:solidFill>
            <a:schemeClr val="tx1">
              <a:lumMod val="85000"/>
              <a:lumOff val="15000"/>
              <a:alpha val="85000"/>
            </a:schemeClr>
          </a:solidFill>
          <a:effectLst>
            <a:softEdge rad="63500"/>
          </a:effectLst>
        </p:spPr>
        <p:txBody>
          <a:bodyPr/>
          <a:lstStyle/>
          <a:p>
            <a:pPr algn="ctr"/>
            <a:r>
              <a:rPr lang="nl-BE" dirty="0" err="1">
                <a:solidFill>
                  <a:srgbClr val="FFFF00"/>
                </a:solidFill>
              </a:rPr>
              <a:t>Acknowledgements</a:t>
            </a:r>
            <a:r>
              <a:rPr lang="nl-BE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652120" y="3501008"/>
            <a:ext cx="3456384" cy="336092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  <a:effectLst>
            <a:softEdge rad="63500"/>
          </a:effectLst>
        </p:spPr>
        <p:txBody>
          <a:bodyPr wrap="square" numCol="1" rtlCol="0">
            <a:spAutoFit/>
          </a:bodyPr>
          <a:lstStyle/>
          <a:p>
            <a:pPr marL="72000"/>
            <a:r>
              <a:rPr lang="nl-NL" sz="1800" dirty="0">
                <a:solidFill>
                  <a:srgbClr val="FFFF00"/>
                </a:solidFill>
              </a:rPr>
              <a:t>Dr. Mathias Claeys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Dr. Frederic Schnell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Dr. Alexander Van De Bruaene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Dr. Thibault Petit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Prof. Dr. Marc Gewillig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Prof. Dr. Stefan Janssens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Stefan Ghysels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Kris Byloos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Guido Putzeys</a:t>
            </a:r>
          </a:p>
          <a:p>
            <a:pPr marL="72000"/>
            <a:r>
              <a:rPr lang="nl-NL" sz="1800" b="1" dirty="0">
                <a:solidFill>
                  <a:srgbClr val="FFFF00"/>
                </a:solidFill>
              </a:rPr>
              <a:t>The volunteers…</a:t>
            </a:r>
            <a:endParaRPr lang="nl-NL" sz="1800" dirty="0">
              <a:solidFill>
                <a:srgbClr val="FFFF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373216"/>
            <a:ext cx="1775940" cy="137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kstvak 4"/>
          <p:cNvSpPr txBox="1"/>
          <p:nvPr/>
        </p:nvSpPr>
        <p:spPr>
          <a:xfrm>
            <a:off x="35496" y="3501008"/>
            <a:ext cx="3744416" cy="336092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  <a:effectLst>
            <a:softEdge rad="63500"/>
          </a:effectLst>
        </p:spPr>
        <p:txBody>
          <a:bodyPr wrap="square" numCol="1" rtlCol="0">
            <a:spAutoFit/>
          </a:bodyPr>
          <a:lstStyle/>
          <a:p>
            <a:pPr marL="72000"/>
            <a:r>
              <a:rPr lang="nl-NL" sz="1800" dirty="0">
                <a:solidFill>
                  <a:srgbClr val="FFFF00"/>
                </a:solidFill>
              </a:rPr>
              <a:t>Prof. Dr. Hein Heidbuchel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Prof. Dr. Marion Delcroix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Prof. Dr. Andre La Gerche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Prof. Dr. Rik Willems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Prof. Dr. Piet Claus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Prof. Dr. Johan Van Cleemput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Prof. Dr. Steven </a:t>
            </a:r>
            <a:r>
              <a:rPr lang="nl-NL" sz="1800" dirty="0" err="1">
                <a:solidFill>
                  <a:srgbClr val="FFFF00"/>
                </a:solidFill>
              </a:rPr>
              <a:t>Dymarkowski</a:t>
            </a:r>
            <a:endParaRPr lang="nl-NL" sz="1800" dirty="0">
              <a:solidFill>
                <a:srgbClr val="FFFF00"/>
              </a:solidFill>
            </a:endParaRP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Prof. Dr. Jan Bogaert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Prof. Dr. Jens-Uwe Voigt</a:t>
            </a:r>
          </a:p>
          <a:p>
            <a:pPr marL="72000"/>
            <a:r>
              <a:rPr lang="nl-NL" sz="1800" dirty="0">
                <a:solidFill>
                  <a:srgbClr val="FFFF00"/>
                </a:solidFill>
              </a:rPr>
              <a:t>Dr. Jean-Yves Wielandts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05BED0B-F837-4552-9257-BABE25B93E9A}"/>
              </a:ext>
            </a:extLst>
          </p:cNvPr>
          <p:cNvGrpSpPr>
            <a:grpSpLocks noChangeAspect="1"/>
          </p:cNvGrpSpPr>
          <p:nvPr/>
        </p:nvGrpSpPr>
        <p:grpSpPr>
          <a:xfrm>
            <a:off x="3857562" y="3772720"/>
            <a:ext cx="1759062" cy="1507013"/>
            <a:chOff x="0" y="0"/>
            <a:chExt cx="1641600" cy="1368000"/>
          </a:xfrm>
        </p:grpSpPr>
        <p:pic>
          <p:nvPicPr>
            <p:cNvPr id="10" name="Picture 6">
              <a:extLst>
                <a:ext uri="{FF2B5EF4-FFF2-40B4-BE49-F238E27FC236}">
                  <a16:creationId xmlns="" xmlns:a16="http://schemas.microsoft.com/office/drawing/2014/main" id="{C29953B4-8DD0-4409-9824-F2E3D52D7D2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41600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7" descr="UZlogo">
              <a:extLst>
                <a:ext uri="{FF2B5EF4-FFF2-40B4-BE49-F238E27FC236}">
                  <a16:creationId xmlns="" xmlns:a16="http://schemas.microsoft.com/office/drawing/2014/main" id="{EE36756C-775A-4BC4-B8F6-4A225884E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4546" t="16522" r="27272" b="13913"/>
            <a:stretch>
              <a:fillRect/>
            </a:stretch>
          </p:blipFill>
          <p:spPr bwMode="auto">
            <a:xfrm>
              <a:off x="1616" y="684000"/>
              <a:ext cx="1639984" cy="6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17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752"/>
            <a:ext cx="9144000" cy="1080000"/>
          </a:xfrm>
        </p:spPr>
        <p:txBody>
          <a:bodyPr/>
          <a:lstStyle/>
          <a:p>
            <a:pPr algn="ctr"/>
            <a:r>
              <a:rPr lang="nl-BE" dirty="0" err="1"/>
              <a:t>Why</a:t>
            </a:r>
            <a:r>
              <a:rPr lang="nl-BE" dirty="0"/>
              <a:t> </a:t>
            </a:r>
            <a:r>
              <a:rPr lang="nl-BE" dirty="0" err="1"/>
              <a:t>would</a:t>
            </a:r>
            <a:r>
              <a:rPr lang="nl-BE" dirty="0"/>
              <a:t> we want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assess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heart</a:t>
            </a:r>
            <a:r>
              <a:rPr lang="nl-BE" dirty="0"/>
              <a:t> </a:t>
            </a:r>
            <a:r>
              <a:rPr lang="nl-BE" dirty="0" err="1"/>
              <a:t>during</a:t>
            </a:r>
            <a:r>
              <a:rPr lang="nl-BE" dirty="0"/>
              <a:t> </a:t>
            </a:r>
            <a:r>
              <a:rPr lang="nl-BE" dirty="0" err="1"/>
              <a:t>exercise</a:t>
            </a:r>
            <a:r>
              <a:rPr lang="nl-BE" dirty="0"/>
              <a:t>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0000"/>
            <a:ext cx="8280920" cy="4680000"/>
          </a:xfrm>
        </p:spPr>
        <p:txBody>
          <a:bodyPr>
            <a:normAutofit/>
          </a:bodyPr>
          <a:lstStyle/>
          <a:p>
            <a:endParaRPr lang="nl-BE" dirty="0">
              <a:solidFill>
                <a:schemeClr val="bg1"/>
              </a:solidFill>
            </a:endParaRPr>
          </a:p>
          <a:p>
            <a:endParaRPr lang="nl-BE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nl-BE" dirty="0">
                <a:solidFill>
                  <a:schemeClr val="bg1"/>
                </a:solidFill>
              </a:rPr>
              <a:t>Patients are often asymptomatic @ rest, but exhibit </a:t>
            </a:r>
            <a:r>
              <a:rPr lang="nl-BE" b="1" i="1" dirty="0">
                <a:solidFill>
                  <a:srgbClr val="FFFF00"/>
                </a:solidFill>
              </a:rPr>
              <a:t>symptoms during exercise</a:t>
            </a:r>
          </a:p>
          <a:p>
            <a:pPr marL="857250" lvl="1" indent="-457200"/>
            <a:r>
              <a:rPr lang="nl-BE" sz="2400" dirty="0">
                <a:solidFill>
                  <a:schemeClr val="bg1"/>
                </a:solidFill>
              </a:rPr>
              <a:t>Insights into mechanisms limiting exercise capacity</a:t>
            </a:r>
          </a:p>
          <a:p>
            <a:pPr marL="857250" lvl="1" indent="-457200"/>
            <a:r>
              <a:rPr lang="nl-BE" sz="2400" dirty="0">
                <a:solidFill>
                  <a:schemeClr val="bg1"/>
                </a:solidFill>
              </a:rPr>
              <a:t>Early diagnosis of disease</a:t>
            </a:r>
          </a:p>
          <a:p>
            <a:pPr>
              <a:buNone/>
            </a:pPr>
            <a:endParaRPr lang="nl-BE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nl-BE" dirty="0">
                <a:solidFill>
                  <a:schemeClr val="bg1"/>
                </a:solidFill>
              </a:rPr>
              <a:t>RV </a:t>
            </a:r>
            <a:r>
              <a:rPr lang="nl-BE" dirty="0" err="1">
                <a:solidFill>
                  <a:schemeClr val="bg1"/>
                </a:solidFill>
              </a:rPr>
              <a:t>contractile</a:t>
            </a:r>
            <a:r>
              <a:rPr lang="nl-BE" dirty="0">
                <a:solidFill>
                  <a:schemeClr val="bg1"/>
                </a:solidFill>
              </a:rPr>
              <a:t> reserve: more prognostic information than </a:t>
            </a:r>
            <a:r>
              <a:rPr lang="nl-BE" dirty="0" err="1">
                <a:solidFill>
                  <a:schemeClr val="bg1"/>
                </a:solidFill>
              </a:rPr>
              <a:t>resting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measures</a:t>
            </a:r>
            <a:endParaRPr lang="nl-BE" baseline="30000" dirty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6381328"/>
            <a:ext cx="8784976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228600" indent="-228600" algn="ctr"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 err="1">
                <a:latin typeface="Arial" charset="0"/>
                <a:ea typeface="msgothic" charset="0"/>
                <a:cs typeface="msgothic" charset="0"/>
              </a:rPr>
              <a:t>Grünig</a:t>
            </a:r>
            <a:r>
              <a:rPr lang="en-GB" sz="1200" dirty="0">
                <a:latin typeface="Arial" charset="0"/>
                <a:ea typeface="msgothic" charset="0"/>
                <a:cs typeface="msgothic" charset="0"/>
              </a:rPr>
              <a:t> E et al. Circulation 2013,  2.  </a:t>
            </a:r>
            <a:r>
              <a:rPr lang="en-GB" sz="1200" dirty="0" err="1">
                <a:ea typeface="msgothic" charset="0"/>
                <a:cs typeface="msgothic" charset="0"/>
              </a:rPr>
              <a:t>Kusunose</a:t>
            </a:r>
            <a:r>
              <a:rPr lang="en-GB" sz="1200" dirty="0">
                <a:ea typeface="msgothic" charset="0"/>
                <a:cs typeface="msgothic" charset="0"/>
              </a:rPr>
              <a:t> K et al. Circ Cardiovasc Imaging 2013</a:t>
            </a:r>
          </a:p>
        </p:txBody>
      </p:sp>
      <p:pic>
        <p:nvPicPr>
          <p:cNvPr id="6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752"/>
            <a:ext cx="9144000" cy="1080000"/>
          </a:xfrm>
        </p:spPr>
        <p:txBody>
          <a:bodyPr/>
          <a:lstStyle/>
          <a:p>
            <a:pPr algn="ctr"/>
            <a:r>
              <a:rPr lang="nl-BE" dirty="0" err="1"/>
              <a:t>Cardiac</a:t>
            </a:r>
            <a:r>
              <a:rPr lang="nl-BE" dirty="0"/>
              <a:t> output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as </a:t>
            </a:r>
            <a:r>
              <a:rPr lang="nl-BE" dirty="0" err="1"/>
              <a:t>good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/>
              <a:t>as </a:t>
            </a:r>
            <a:r>
              <a:rPr lang="nl-BE" dirty="0" err="1"/>
              <a:t>your</a:t>
            </a:r>
            <a:r>
              <a:rPr lang="nl-BE" dirty="0"/>
              <a:t> worst </a:t>
            </a:r>
            <a:r>
              <a:rPr lang="nl-BE" dirty="0" err="1"/>
              <a:t>ventricle</a:t>
            </a:r>
            <a:endParaRPr lang="nl-BE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54052" y="6525344"/>
            <a:ext cx="3635896" cy="2743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 err="1">
                <a:latin typeface="Arial" charset="0"/>
                <a:ea typeface="msgothic" charset="0"/>
                <a:cs typeface="msgothic" charset="0"/>
              </a:rPr>
              <a:t>Grünig</a:t>
            </a:r>
            <a:r>
              <a:rPr lang="en-GB" sz="1200" dirty="0">
                <a:latin typeface="Arial" charset="0"/>
                <a:ea typeface="msgothic" charset="0"/>
                <a:cs typeface="msgothic" charset="0"/>
              </a:rPr>
              <a:t> E et al. Circulation 2013;128:2005-2015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560" y="5616442"/>
            <a:ext cx="8532440" cy="7920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RV contractile reserve more prognostic</a:t>
            </a:r>
            <a:r>
              <a:rPr kumimoji="0" lang="nl-BE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than resting hemodynamics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l-BE" sz="2000" noProof="0" dirty="0">
                <a:latin typeface="Arial" pitchFamily="34" charset="0"/>
                <a:cs typeface="Arial" pitchFamily="34" charset="0"/>
              </a:rPr>
              <a:t>Peak VO2 &amp; PASP increase: </a:t>
            </a:r>
            <a:r>
              <a:rPr lang="nl-BE" sz="2000" b="1" i="1" noProof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independent prognostic predictors</a:t>
            </a:r>
            <a:endParaRPr kumimoji="0" lang="nl-BE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ep 9">
            <a:extLst>
              <a:ext uri="{FF2B5EF4-FFF2-40B4-BE49-F238E27FC236}">
                <a16:creationId xmlns="" xmlns:a16="http://schemas.microsoft.com/office/drawing/2014/main" id="{D5DC82FB-AEE1-49CD-A71D-7B944D0E0624}"/>
              </a:ext>
            </a:extLst>
          </p:cNvPr>
          <p:cNvGrpSpPr>
            <a:grpSpLocks noChangeAspect="1"/>
          </p:cNvGrpSpPr>
          <p:nvPr/>
        </p:nvGrpSpPr>
        <p:grpSpPr>
          <a:xfrm>
            <a:off x="1475656" y="1539188"/>
            <a:ext cx="6898384" cy="3960440"/>
            <a:chOff x="1547664" y="1396549"/>
            <a:chExt cx="6048672" cy="3472611"/>
          </a:xfrm>
        </p:grpSpPr>
        <p:pic>
          <p:nvPicPr>
            <p:cNvPr id="4" name="Afbeelding 3" descr="Afbeelding met schermafbeelding, tekst&#10;&#10;Beschrijving is gegenereerd met hoge betrouwbaarheid">
              <a:extLst>
                <a:ext uri="{FF2B5EF4-FFF2-40B4-BE49-F238E27FC236}">
                  <a16:creationId xmlns="" xmlns:a16="http://schemas.microsoft.com/office/drawing/2014/main" id="{2A300340-1E59-4A13-B603-3AE108797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28" b="19716"/>
            <a:stretch/>
          </p:blipFill>
          <p:spPr>
            <a:xfrm>
              <a:off x="1727684" y="1466801"/>
              <a:ext cx="5868652" cy="328716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1547664" y="1396549"/>
              <a:ext cx="467544" cy="3600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="" xmlns:a16="http://schemas.microsoft.com/office/drawing/2014/main" id="{A390D324-F1A9-4159-8771-9DC827FCBB0C}"/>
                </a:ext>
              </a:extLst>
            </p:cNvPr>
            <p:cNvSpPr/>
            <p:nvPr/>
          </p:nvSpPr>
          <p:spPr bwMode="auto">
            <a:xfrm>
              <a:off x="1715308" y="4554060"/>
              <a:ext cx="1272516" cy="3151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="" xmlns:a16="http://schemas.microsoft.com/office/drawing/2014/main" id="{E71FD77B-99BA-4336-B9FB-DEFCD4D78DFB}"/>
              </a:ext>
            </a:extLst>
          </p:cNvPr>
          <p:cNvSpPr txBox="1"/>
          <p:nvPr/>
        </p:nvSpPr>
        <p:spPr>
          <a:xfrm>
            <a:off x="323528" y="1657348"/>
            <a:ext cx="190949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800" dirty="0"/>
              <a:t>N = 124 </a:t>
            </a:r>
            <a:r>
              <a:rPr lang="nl-BE" sz="1800" dirty="0" err="1"/>
              <a:t>pts</a:t>
            </a:r>
            <a:r>
              <a:rPr lang="nl-BE" sz="1800" dirty="0"/>
              <a:t> </a:t>
            </a:r>
            <a:r>
              <a:rPr lang="nl-BE" sz="1800" dirty="0" err="1"/>
              <a:t>with</a:t>
            </a:r>
            <a:r>
              <a:rPr lang="nl-BE" sz="1800" dirty="0"/>
              <a:t> </a:t>
            </a:r>
          </a:p>
          <a:p>
            <a:r>
              <a:rPr lang="nl-BE" sz="1800" dirty="0" err="1"/>
              <a:t>precapillary</a:t>
            </a:r>
            <a:r>
              <a:rPr lang="nl-BE" sz="1800" dirty="0"/>
              <a:t> PH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="" xmlns:a16="http://schemas.microsoft.com/office/drawing/2014/main" id="{628E114B-CEC4-4F51-8F85-A4540FF1A60C}"/>
              </a:ext>
            </a:extLst>
          </p:cNvPr>
          <p:cNvSpPr/>
          <p:nvPr/>
        </p:nvSpPr>
        <p:spPr bwMode="auto">
          <a:xfrm>
            <a:off x="2826060" y="4365104"/>
            <a:ext cx="3330116" cy="43204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4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.2_RV afterload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43185"/>
            <a:ext cx="8784976" cy="3714530"/>
          </a:xfrm>
          <a:ln w="12700"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16632"/>
            <a:ext cx="9144000" cy="1080000"/>
          </a:xfrm>
          <a:prstGeom prst="rect">
            <a:avLst/>
          </a:prstGeom>
        </p:spPr>
        <p:txBody>
          <a:bodyPr vert="horz" lIns="0" tIns="72000" rIns="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nl-BE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Relationship</a:t>
            </a:r>
            <a:r>
              <a:rPr kumimoji="0" lang="nl-BE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between </a:t>
            </a:r>
            <a:r>
              <a:rPr kumimoji="0" lang="nl-BE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PAP,</a:t>
            </a:r>
            <a:r>
              <a:rPr kumimoji="0" lang="nl-BE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RV function &amp; vascular load</a:t>
            </a:r>
            <a:endParaRPr kumimoji="0" lang="nl-BE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7246" y="6536377"/>
            <a:ext cx="384950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BE" sz="1200" dirty="0"/>
              <a:t>La Gerche et al</a:t>
            </a:r>
            <a:r>
              <a:rPr lang="nl-BE" sz="1200" dirty="0">
                <a:solidFill>
                  <a:schemeClr val="bg1"/>
                </a:solidFill>
              </a:rPr>
              <a:t>. </a:t>
            </a:r>
            <a:r>
              <a:rPr lang="en-AU" sz="1200" i="1" dirty="0"/>
              <a:t>The Right Heart </a:t>
            </a:r>
            <a:r>
              <a:rPr lang="en-AU" sz="1200" dirty="0"/>
              <a:t>Springer Press</a:t>
            </a:r>
            <a:endParaRPr lang="nl-BE" sz="1200" i="1" dirty="0">
              <a:solidFill>
                <a:schemeClr val="bg1"/>
              </a:solidFill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pPr algn="ctr">
              <a:tabLst>
                <a:tab pos="447675" algn="l"/>
              </a:tabLst>
            </a:pPr>
            <a:r>
              <a:rPr lang="nl-BE" dirty="0"/>
              <a:t>Exercise CMR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9652" y="6519446"/>
            <a:ext cx="626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La Gerche et al. Circ Cardiovasc Imaging. 2013 Mar 1;6(2):329-38</a:t>
            </a:r>
          </a:p>
        </p:txBody>
      </p:sp>
      <p:pic>
        <p:nvPicPr>
          <p:cNvPr id="3" name="ExCMR_CTEP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7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pPr algn="ctr"/>
            <a:r>
              <a:rPr lang="nl-BE" dirty="0"/>
              <a:t>Validation against invasive ‘gold standard’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292080" y="1484785"/>
            <a:ext cx="3851920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nl-BE" sz="2000" b="1" i="1" dirty="0">
                <a:solidFill>
                  <a:srgbClr val="FFFF00"/>
                </a:solidFill>
                <a:latin typeface="Arial" charset="0"/>
              </a:rPr>
              <a:t>Pilot phase:</a:t>
            </a:r>
          </a:p>
          <a:p>
            <a:pPr>
              <a:spcBef>
                <a:spcPct val="20000"/>
              </a:spcBef>
            </a:pPr>
            <a:r>
              <a:rPr lang="nl-BE" sz="2000" dirty="0">
                <a:solidFill>
                  <a:srgbClr val="FFFFFF"/>
                </a:solidFill>
                <a:latin typeface="Arial" charset="0"/>
              </a:rPr>
              <a:t>n = 15   (13 ♂, 2 ♀)</a:t>
            </a:r>
          </a:p>
          <a:p>
            <a:pPr>
              <a:spcBef>
                <a:spcPct val="20000"/>
              </a:spcBef>
            </a:pPr>
            <a:r>
              <a:rPr lang="nl-BE" sz="2000" dirty="0">
                <a:solidFill>
                  <a:srgbClr val="FFFFFF"/>
                </a:solidFill>
                <a:latin typeface="Arial" charset="0"/>
              </a:rPr>
              <a:t>age: 32 ± 7 years</a:t>
            </a:r>
          </a:p>
          <a:p>
            <a:pPr>
              <a:spcBef>
                <a:spcPct val="20000"/>
              </a:spcBef>
            </a:pPr>
            <a:endParaRPr lang="nl-BE" sz="2000" dirty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nl-BE" sz="2000" b="1" i="1" dirty="0">
                <a:solidFill>
                  <a:srgbClr val="FFFF00"/>
                </a:solidFill>
                <a:latin typeface="Arial" charset="0"/>
              </a:rPr>
              <a:t>Validation phase:</a:t>
            </a:r>
          </a:p>
          <a:p>
            <a:pPr>
              <a:spcBef>
                <a:spcPct val="20000"/>
              </a:spcBef>
            </a:pPr>
            <a:r>
              <a:rPr lang="nl-BE" sz="2000" dirty="0">
                <a:solidFill>
                  <a:srgbClr val="FFFFFF"/>
                </a:solidFill>
                <a:latin typeface="Arial" charset="0"/>
              </a:rPr>
              <a:t>n = 19   (17 ♂, 2 ♀)</a:t>
            </a:r>
          </a:p>
          <a:p>
            <a:pPr>
              <a:spcBef>
                <a:spcPct val="20000"/>
              </a:spcBef>
            </a:pPr>
            <a:r>
              <a:rPr lang="nl-BE" sz="2000" dirty="0">
                <a:solidFill>
                  <a:srgbClr val="FFFFFF"/>
                </a:solidFill>
                <a:latin typeface="Arial" charset="0"/>
              </a:rPr>
              <a:t>age: 37 ± 9 years</a:t>
            </a:r>
          </a:p>
          <a:p>
            <a:pPr>
              <a:spcBef>
                <a:spcPct val="20000"/>
              </a:spcBef>
            </a:pPr>
            <a:endParaRPr lang="nl-BE" sz="2000" dirty="0">
              <a:solidFill>
                <a:srgbClr val="182B52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endParaRPr lang="nl-BE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1" y="1087603"/>
            <a:ext cx="4427948" cy="3320961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430976"/>
              </p:ext>
            </p:extLst>
          </p:nvPr>
        </p:nvGraphicFramePr>
        <p:xfrm>
          <a:off x="604375" y="4469011"/>
          <a:ext cx="7896165" cy="178416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4573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29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129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129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nl-BE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</a:rPr>
                        <a:t>Athletes (n=10)</a:t>
                      </a:r>
                      <a:endParaRPr lang="nl-BE" sz="1400" b="1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</a:rPr>
                        <a:t>Arrhythmia patients (n=6)</a:t>
                      </a:r>
                      <a:endParaRPr lang="nl-BE" sz="1400" b="1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</a:rPr>
                        <a:t>Heart failure patients (n=3)</a:t>
                      </a:r>
                      <a:endParaRPr lang="nl-BE" sz="1400" b="1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Age (years)</a:t>
                      </a:r>
                      <a:endParaRPr lang="nl-BE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35 ±9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38 ±26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63 ±13§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Body Mass Index (kg/m</a:t>
                      </a:r>
                      <a:r>
                        <a:rPr lang="en-US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nl-BE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22.7 ±1.3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25.7 ±3.5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24.4 ±4.5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Maximal power upright (Watts)</a:t>
                      </a:r>
                      <a:endParaRPr lang="nl-BE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370 ±66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304 ±60‡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97 ±55§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39652" y="6519446"/>
            <a:ext cx="626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La Gerche et al. Circ Cardiovasc Imaging. 2013 Mar 1;6(2):329-38</a:t>
            </a:r>
          </a:p>
        </p:txBody>
      </p:sp>
      <p:sp>
        <p:nvSpPr>
          <p:cNvPr id="3" name="Ovaal 2">
            <a:extLst>
              <a:ext uri="{FF2B5EF4-FFF2-40B4-BE49-F238E27FC236}">
                <a16:creationId xmlns="" xmlns:a16="http://schemas.microsoft.com/office/drawing/2014/main" id="{BFAE7247-522C-4AB0-AF82-BA9D3AFD7A80}"/>
              </a:ext>
            </a:extLst>
          </p:cNvPr>
          <p:cNvSpPr/>
          <p:nvPr/>
        </p:nvSpPr>
        <p:spPr>
          <a:xfrm>
            <a:off x="1547664" y="1988840"/>
            <a:ext cx="1368152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50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9500"/>
          </a:xfrm>
        </p:spPr>
        <p:txBody>
          <a:bodyPr/>
          <a:lstStyle/>
          <a:p>
            <a:pPr algn="ctr"/>
            <a:r>
              <a:rPr lang="nl-BE" dirty="0"/>
              <a:t>CO: validation against ‘gold standard’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3584"/>
            <a:ext cx="8748464" cy="4158862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39652" y="6519446"/>
            <a:ext cx="626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La Gerche et al. Circ Cardiovasc Imaging. 2013 Mar 1;6(2):329-38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3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9500"/>
          </a:xfrm>
        </p:spPr>
        <p:txBody>
          <a:bodyPr/>
          <a:lstStyle/>
          <a:p>
            <a:pPr algn="ctr"/>
            <a:r>
              <a:rPr lang="nl-BE" dirty="0"/>
              <a:t>CO: reproducibility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32" y="1124744"/>
            <a:ext cx="5050536" cy="5047488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39652" y="6519446"/>
            <a:ext cx="626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La Gerche et al. Circ Cardiovasc Imaging. 2013 Mar 1;6(2):329-38</a:t>
            </a:r>
          </a:p>
        </p:txBody>
      </p:sp>
      <p:pic>
        <p:nvPicPr>
          <p:cNvPr id="6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9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0000"/>
          </a:xfrm>
        </p:spPr>
        <p:txBody>
          <a:bodyPr/>
          <a:lstStyle/>
          <a:p>
            <a:pPr algn="ctr"/>
            <a:r>
              <a:rPr lang="en-US" dirty="0"/>
              <a:t>Exercise hemodynamics in precapillary PH</a:t>
            </a:r>
            <a:endParaRPr lang="en-AU" dirty="0"/>
          </a:p>
        </p:txBody>
      </p:sp>
      <p:pic>
        <p:nvPicPr>
          <p:cNvPr id="75780" name="Picture 4" descr="G:\Guido\Werk\EXERCISE\Magleet\Talks\Thesis defence\PQ slope CTEPH.tif"/>
          <p:cNvPicPr>
            <a:picLocks noChangeAspect="1" noChangeArrowheads="1"/>
          </p:cNvPicPr>
          <p:nvPr/>
        </p:nvPicPr>
        <p:blipFill>
          <a:blip r:embed="rId2" cstate="print"/>
          <a:srcRect l="805" r="59750"/>
          <a:stretch>
            <a:fillRect/>
          </a:stretch>
        </p:blipFill>
        <p:spPr bwMode="auto">
          <a:xfrm>
            <a:off x="2372156" y="2348880"/>
            <a:ext cx="3351972" cy="273630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935278" y="6536377"/>
            <a:ext cx="3273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Claessen et al</a:t>
            </a:r>
            <a:r>
              <a:rPr lang="nl-BE" sz="1200" dirty="0">
                <a:solidFill>
                  <a:schemeClr val="bg1"/>
                </a:solidFill>
              </a:rPr>
              <a:t>. </a:t>
            </a:r>
            <a:r>
              <a:rPr lang="en-AU" sz="1200" dirty="0"/>
              <a:t>Heart 2015;101:637–644.</a:t>
            </a:r>
            <a:endParaRPr lang="nl-BE" sz="12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5229474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</a:rPr>
              <a:t>Disproportionate increase </a:t>
            </a:r>
          </a:p>
          <a:p>
            <a:pPr algn="ctr"/>
            <a:r>
              <a:rPr lang="en-US" sz="2000" b="1" i="1" dirty="0">
                <a:solidFill>
                  <a:srgbClr val="FFFF00"/>
                </a:solidFill>
              </a:rPr>
              <a:t>in RV </a:t>
            </a:r>
            <a:r>
              <a:rPr lang="en-US" sz="2000" b="1" i="1" dirty="0" err="1">
                <a:solidFill>
                  <a:srgbClr val="FFFF00"/>
                </a:solidFill>
              </a:rPr>
              <a:t>afterload</a:t>
            </a:r>
            <a:endParaRPr lang="en-AU" sz="2000" b="1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8184" y="5229474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</a:rPr>
              <a:t>No increase in</a:t>
            </a:r>
          </a:p>
          <a:p>
            <a:pPr algn="ctr"/>
            <a:r>
              <a:rPr lang="en-US" sz="2000" b="1" i="1" dirty="0">
                <a:solidFill>
                  <a:srgbClr val="FFFF00"/>
                </a:solidFill>
              </a:rPr>
              <a:t>stroke volume</a:t>
            </a:r>
            <a:endParaRPr lang="en-AU" sz="2000" b="1" i="1" dirty="0">
              <a:solidFill>
                <a:srgbClr val="FFFF00"/>
              </a:solidFill>
            </a:endParaRPr>
          </a:p>
        </p:txBody>
      </p:sp>
      <p:pic>
        <p:nvPicPr>
          <p:cNvPr id="8" name="Picture 2" descr="G:\Guido\Werk\EXERCISE\Magleet\Photos\Andre\PICT0017.JPG"/>
          <p:cNvPicPr>
            <a:picLocks noChangeAspect="1" noChangeArrowheads="1"/>
          </p:cNvPicPr>
          <p:nvPr/>
        </p:nvPicPr>
        <p:blipFill>
          <a:blip r:embed="rId3" cstate="print"/>
          <a:srcRect l="13565" r="7409"/>
          <a:stretch>
            <a:fillRect/>
          </a:stretch>
        </p:blipFill>
        <p:spPr bwMode="auto">
          <a:xfrm>
            <a:off x="-36512" y="1484784"/>
            <a:ext cx="2377440" cy="2256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G:\Guido\Werk\EXERCISE\Magleet\Photos\Photos for presentations\Best\DSC00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3743652"/>
            <a:ext cx="2377440" cy="1783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G:\Guido\Werk\EXERCISE\Magleet\Talks\Thesis defence\PQ slope CTEPH.tif"/>
          <p:cNvPicPr>
            <a:picLocks noChangeAspect="1" noChangeArrowheads="1"/>
          </p:cNvPicPr>
          <p:nvPr/>
        </p:nvPicPr>
        <p:blipFill>
          <a:blip r:embed="rId2" cstate="print"/>
          <a:srcRect l="52325" r="7594"/>
          <a:stretch>
            <a:fillRect/>
          </a:stretch>
        </p:blipFill>
        <p:spPr bwMode="auto">
          <a:xfrm>
            <a:off x="5702524" y="2348879"/>
            <a:ext cx="3405980" cy="273630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8532440" y="3789040"/>
            <a:ext cx="57606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8604448" y="2780928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4" descr="G:\Guido\Werk\EXERCISE\Magleet\Talks\Thesis defence\PQ slope CTEPH.tif"/>
          <p:cNvPicPr>
            <a:picLocks noChangeAspect="1" noChangeArrowheads="1"/>
          </p:cNvPicPr>
          <p:nvPr/>
        </p:nvPicPr>
        <p:blipFill>
          <a:blip r:embed="rId2" cstate="print"/>
          <a:srcRect l="8431" t="2631" r="83095" b="84211"/>
          <a:stretch>
            <a:fillRect/>
          </a:stretch>
        </p:blipFill>
        <p:spPr bwMode="auto">
          <a:xfrm>
            <a:off x="8172400" y="3717032"/>
            <a:ext cx="720080" cy="360040"/>
          </a:xfrm>
          <a:prstGeom prst="rect">
            <a:avLst/>
          </a:prstGeom>
          <a:noFill/>
        </p:spPr>
      </p:pic>
      <p:pic>
        <p:nvPicPr>
          <p:cNvPr id="17" name="Picture 4" descr="G:\Guido\Werk\EXERCISE\Magleet\Talks\Thesis defence\PQ slope CTEPH.tif"/>
          <p:cNvPicPr>
            <a:picLocks noChangeAspect="1" noChangeArrowheads="1"/>
          </p:cNvPicPr>
          <p:nvPr/>
        </p:nvPicPr>
        <p:blipFill>
          <a:blip r:embed="rId2" cstate="print"/>
          <a:srcRect l="28768" t="42105" r="59750" b="47369"/>
          <a:stretch>
            <a:fillRect/>
          </a:stretch>
        </p:blipFill>
        <p:spPr bwMode="auto">
          <a:xfrm>
            <a:off x="8060788" y="2420888"/>
            <a:ext cx="975708" cy="28803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440067" y="1628800"/>
            <a:ext cx="1997663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7 controls</a:t>
            </a:r>
          </a:p>
          <a:p>
            <a:r>
              <a:rPr lang="en-US" sz="1600" b="1" dirty="0"/>
              <a:t>14 pts with CTEPH</a:t>
            </a:r>
            <a:endParaRPr lang="en-AU" sz="16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BE066D7-5F6F-4600-A0EA-C5187AC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auto">
          <a:xfrm>
            <a:off x="48801" y="6237312"/>
            <a:ext cx="331896" cy="559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KULeuventemplate">
  <a:themeElements>
    <a:clrScheme name="corporate_kuleuven_liggen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rporate_kuleuven_ligge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rporate_kuleuven_ligge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rporate_kuleuven_liggend_bleekblauw_zw-2011">
  <a:themeElements>
    <a:clrScheme name="corporate_kuleuven_liggen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rporate_kuleuven_ligge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rporate_kuleuven_ligge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rporate_kuleuven_liggend_wit_w-2011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rporate_kuleuven_liggend_wit_zw-2011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corporate_kuleuven_liggend_blauw_w-2011">
  <a:themeElements>
    <a:clrScheme name="corporate_kuleuven_liggen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rporate_kuleuven_ligge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rporate_kuleuven_ligge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orporate_kuleuven_liggend_blauw_zw-2011">
  <a:themeElements>
    <a:clrScheme name="corporate_kuleuven_liggen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rporate_kuleuven_ligge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rporate_kuleuven_ligge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kuleuven_ligge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kuleuven_ligge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KULeuventemplate</Template>
  <TotalTime>9153</TotalTime>
  <Words>604</Words>
  <Application>Microsoft Office PowerPoint</Application>
  <PresentationFormat>On-screen Show (4:3)</PresentationFormat>
  <Paragraphs>109</Paragraphs>
  <Slides>16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KULeuventemplate</vt:lpstr>
      <vt:lpstr>corporate_kuleuven_liggend_bleekblauw_zw-2011</vt:lpstr>
      <vt:lpstr>corporate_kuleuven_liggend_wit_w-2011</vt:lpstr>
      <vt:lpstr>corporate_kuleuven_liggend_wit_zw-2011</vt:lpstr>
      <vt:lpstr>corporate_kuleuven_liggend_blauw_w-2011</vt:lpstr>
      <vt:lpstr>corporate_kuleuven_liggend_blauw_zw-2011</vt:lpstr>
      <vt:lpstr>PowerPoint Presentation</vt:lpstr>
      <vt:lpstr>Why would we want to assess  the heart during exercise?</vt:lpstr>
      <vt:lpstr>Cardiac output can only be as good  as your worst ventricle</vt:lpstr>
      <vt:lpstr>PowerPoint Presentation</vt:lpstr>
      <vt:lpstr>Exercise CMR</vt:lpstr>
      <vt:lpstr>Validation against invasive ‘gold standard’</vt:lpstr>
      <vt:lpstr>CO: validation against ‘gold standard’</vt:lpstr>
      <vt:lpstr>CO: reproducibility</vt:lpstr>
      <vt:lpstr>Exercise hemodynamics in precapillary PH</vt:lpstr>
      <vt:lpstr>PowerPoint Presentation</vt:lpstr>
      <vt:lpstr>A dilating ventricle is a failing ventricle</vt:lpstr>
      <vt:lpstr>RV reserve correlates with exercise  capacity – resting measures DO NOT</vt:lpstr>
      <vt:lpstr>Detecting mild pulmonary vascular disease</vt:lpstr>
      <vt:lpstr>Evaluation of therapy during exercise</vt:lpstr>
      <vt:lpstr>Conclusions</vt:lpstr>
      <vt:lpstr>Acknowledgements </vt:lpstr>
    </vt:vector>
  </TitlesOfParts>
  <Company>UZL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Cardiale beeldvorming van de rechter ventrikel tijdens inspanning</dc:title>
  <dc:creator>Guido Claessen</dc:creator>
  <cp:lastModifiedBy>Ratnayaka, Kanishka MD</cp:lastModifiedBy>
  <cp:revision>1118</cp:revision>
  <dcterms:created xsi:type="dcterms:W3CDTF">2011-11-04T10:35:51Z</dcterms:created>
  <dcterms:modified xsi:type="dcterms:W3CDTF">2018-02-15T14:53:11Z</dcterms:modified>
</cp:coreProperties>
</file>