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4" ContentType="video/mp4"/>
  <Default Extension="rels" ContentType="application/vnd.openxmlformats-package.relationships+xml"/>
  <Default Extension="mov" ContentType="video/quicktime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90" r:id="rId3"/>
    <p:sldId id="282" r:id="rId4"/>
    <p:sldId id="283" r:id="rId5"/>
    <p:sldId id="297" r:id="rId6"/>
    <p:sldId id="284" r:id="rId7"/>
    <p:sldId id="289" r:id="rId8"/>
    <p:sldId id="294" r:id="rId9"/>
    <p:sldId id="292" r:id="rId10"/>
    <p:sldId id="299" r:id="rId11"/>
    <p:sldId id="300" r:id="rId12"/>
    <p:sldId id="291" r:id="rId13"/>
    <p:sldId id="288" r:id="rId14"/>
    <p:sldId id="295" r:id="rId15"/>
    <p:sldId id="301" r:id="rId16"/>
    <p:sldId id="302" r:id="rId17"/>
    <p:sldId id="296" r:id="rId18"/>
    <p:sldId id="293" r:id="rId19"/>
    <p:sldId id="286" r:id="rId20"/>
    <p:sldId id="287" r:id="rId21"/>
    <p:sldId id="303" r:id="rId22"/>
    <p:sldId id="274" r:id="rId23"/>
    <p:sldId id="29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57"/>
    <p:restoredTop sz="94643"/>
  </p:normalViewPr>
  <p:slideViewPr>
    <p:cSldViewPr snapToGrid="0" snapToObjects="1">
      <p:cViewPr varScale="1">
        <p:scale>
          <a:sx n="104" d="100"/>
          <a:sy n="104" d="100"/>
        </p:scale>
        <p:origin x="232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2EA63-7723-024A-9BB2-3657D162FF05}" type="datetimeFigureOut">
              <a:rPr lang="en-US" smtClean="0"/>
              <a:t>2/1/18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1FEEB-ED7C-E048-BC08-237C63175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2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A6700-4E7A-E14C-9E33-C1E4CA2A95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02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Guidewire 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A6700-4E7A-E14C-9E33-C1E4CA2A95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17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71B91BB-EEF8-8348-A7F7-2025FB68B60D}" type="datetimeFigureOut">
              <a:rPr lang="en-US" smtClean="0"/>
              <a:t>2/1/18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41B4F7A-E6B2-3F4F-B2D0-6AE7CE696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9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NIH logo small (transparent)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68529"/>
            <a:ext cx="2209800" cy="5004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7122" y="6380325"/>
            <a:ext cx="3165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toby.rogers@nih.gov  –</a:t>
            </a:r>
            <a:r>
              <a:rPr lang="en-US" sz="1100" baseline="0" dirty="0" smtClean="0"/>
              <a:t> SCMR 2018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8417189" y="6380325"/>
            <a:ext cx="3165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587ABA7-2644-054F-BC56-FB93E5A95781}" type="slidenum">
              <a:rPr lang="en-US" sz="1100" smtClean="0"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547863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076" y="1389020"/>
            <a:ext cx="11701848" cy="147002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Interventional CMR using </a:t>
            </a:r>
            <a:r>
              <a:rPr lang="en-US" sz="4800" smtClean="0"/>
              <a:t>off-the-shelf devices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90783"/>
            <a:ext cx="8534400" cy="2470401"/>
          </a:xfrm>
        </p:spPr>
        <p:txBody>
          <a:bodyPr>
            <a:normAutofit fontScale="77500" lnSpcReduction="20000"/>
          </a:bodyPr>
          <a:lstStyle/>
          <a:p>
            <a:r>
              <a:rPr lang="en-US" sz="4600" dirty="0"/>
              <a:t>Dr. Toby Rogers, MA, BM </a:t>
            </a:r>
            <a:r>
              <a:rPr lang="en-US" sz="4600" dirty="0" err="1"/>
              <a:t>BCh</a:t>
            </a:r>
            <a:r>
              <a:rPr lang="en-US" sz="4600" dirty="0"/>
              <a:t>, </a:t>
            </a:r>
            <a:r>
              <a:rPr lang="en-US" sz="4600" dirty="0" smtClean="0"/>
              <a:t>PhD</a:t>
            </a:r>
          </a:p>
          <a:p>
            <a:r>
              <a:rPr lang="en-US" sz="4600" dirty="0" smtClean="0"/>
              <a:t>Dr. Adrienne </a:t>
            </a:r>
            <a:r>
              <a:rPr lang="en-US" sz="4600" dirty="0"/>
              <a:t>Campbell-Washburn, </a:t>
            </a:r>
            <a:r>
              <a:rPr lang="en-US" sz="4600" dirty="0" smtClean="0"/>
              <a:t>PhD</a:t>
            </a:r>
            <a:endParaRPr lang="en-US" sz="4600" dirty="0"/>
          </a:p>
          <a:p>
            <a:r>
              <a:rPr lang="en-US" sz="3100" dirty="0">
                <a:solidFill>
                  <a:schemeClr val="tx1">
                    <a:lumMod val="50000"/>
                  </a:schemeClr>
                </a:solidFill>
              </a:rPr>
              <a:t>Cardiovascular </a:t>
            </a:r>
            <a:r>
              <a:rPr lang="en-US" sz="3100" dirty="0" smtClean="0">
                <a:solidFill>
                  <a:schemeClr val="tx1">
                    <a:lumMod val="50000"/>
                  </a:schemeClr>
                </a:solidFill>
              </a:rPr>
              <a:t>Branch</a:t>
            </a:r>
            <a:r>
              <a:rPr lang="en-US" sz="3100" dirty="0">
                <a:solidFill>
                  <a:schemeClr val="tx1">
                    <a:lumMod val="50000"/>
                  </a:schemeClr>
                </a:solidFill>
              </a:rPr>
              <a:t>, Division of Intramural Research</a:t>
            </a:r>
            <a:br>
              <a:rPr lang="en-US" sz="31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3100" dirty="0">
                <a:solidFill>
                  <a:schemeClr val="tx1">
                    <a:lumMod val="50000"/>
                  </a:schemeClr>
                </a:solidFill>
              </a:rPr>
              <a:t>National Heart, Lung, and Blood Institute</a:t>
            </a:r>
            <a:br>
              <a:rPr lang="en-US" sz="31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3100" dirty="0">
                <a:solidFill>
                  <a:schemeClr val="tx1">
                    <a:lumMod val="50000"/>
                  </a:schemeClr>
                </a:solidFill>
              </a:rPr>
              <a:t>National Institutes of Health</a:t>
            </a:r>
            <a:br>
              <a:rPr lang="en-US" sz="31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3100" dirty="0">
                <a:solidFill>
                  <a:schemeClr val="tx1">
                    <a:lumMod val="50000"/>
                  </a:schemeClr>
                </a:solidFill>
              </a:rPr>
              <a:t>Bethesda, </a:t>
            </a:r>
            <a:r>
              <a:rPr lang="en-US" sz="3100" dirty="0" smtClean="0">
                <a:solidFill>
                  <a:schemeClr val="tx1">
                    <a:lumMod val="50000"/>
                  </a:schemeClr>
                </a:solidFill>
              </a:rPr>
              <a:t>MD, </a:t>
            </a:r>
            <a:r>
              <a:rPr lang="en-US" sz="3100" dirty="0">
                <a:solidFill>
                  <a:schemeClr val="tx1">
                    <a:lumMod val="50000"/>
                  </a:schemeClr>
                </a:solidFill>
              </a:rPr>
              <a:t>United States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92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8" y="175741"/>
            <a:ext cx="10058400" cy="397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8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8" y="175741"/>
            <a:ext cx="10058400" cy="39796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11" y="1632173"/>
            <a:ext cx="10058400" cy="454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n-US" sz="4800" smtClean="0"/>
              <a:t>MR fluoroscopy </a:t>
            </a:r>
            <a:r>
              <a:rPr lang="en-US" sz="4800" dirty="0" smtClean="0"/>
              <a:t>guided cardiac catheterization</a:t>
            </a:r>
            <a:endParaRPr lang="en-US" sz="4800" dirty="0"/>
          </a:p>
        </p:txBody>
      </p:sp>
      <p:pic>
        <p:nvPicPr>
          <p:cNvPr id="6" name="MR RHC IFE movie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7347" b="27779"/>
          <a:stretch/>
        </p:blipFill>
        <p:spPr>
          <a:xfrm>
            <a:off x="121932" y="1547446"/>
            <a:ext cx="11948136" cy="40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5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7961" y="1354015"/>
            <a:ext cx="6692928" cy="4819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27" y="1629125"/>
            <a:ext cx="5689600" cy="426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02" y="1629125"/>
            <a:ext cx="5689599" cy="426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29" y="1629125"/>
            <a:ext cx="5689600" cy="426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500" y="1618268"/>
            <a:ext cx="5689600" cy="4267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531" y="1616484"/>
            <a:ext cx="5689600" cy="426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40997" y="1949686"/>
            <a:ext cx="437170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rgbClr val="FF0000"/>
                </a:solidFill>
              </a:rPr>
              <a:t>Standard MR Fluoroscopy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76735" y="2078893"/>
            <a:ext cx="1920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ΔT = 18°C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49936" y="3296518"/>
            <a:ext cx="1920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ΔT = 11°C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49936" y="4550019"/>
            <a:ext cx="1920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ΔT = 2.3°C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35421" y="4857523"/>
            <a:ext cx="1920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ΔT = 0.22°C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55429" y="5009156"/>
            <a:ext cx="425727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rgbClr val="105BFF"/>
                </a:solidFill>
              </a:rPr>
              <a:t>Spiral MR Fluoroscopy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22167" y="5132249"/>
            <a:ext cx="1920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05BFF"/>
                </a:solidFill>
              </a:rPr>
              <a:t>ΔT = 0.15°C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116009" y="3306544"/>
            <a:ext cx="1520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ΔT  (°C)</a:t>
            </a:r>
            <a:endParaRPr lang="en-US" sz="24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1703612" y="1558490"/>
            <a:ext cx="3969210" cy="3896067"/>
            <a:chOff x="901189" y="2334012"/>
            <a:chExt cx="2915807" cy="3260848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3801060" y="2394460"/>
              <a:ext cx="15936" cy="3200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901189" y="2394460"/>
              <a:ext cx="15936" cy="3200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917125" y="2334012"/>
              <a:ext cx="2883913" cy="386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 </a:t>
              </a:r>
              <a:r>
                <a:rPr lang="en-US" sz="2400" dirty="0" smtClean="0"/>
                <a:t>min </a:t>
              </a:r>
              <a:r>
                <a:rPr lang="en-US" sz="2400" dirty="0"/>
                <a:t>MR fluoroscopy</a:t>
              </a:r>
            </a:p>
          </p:txBody>
        </p:sp>
      </p:grpSp>
      <p:sp>
        <p:nvSpPr>
          <p:cNvPr id="43" name="Title 1"/>
          <p:cNvSpPr txBox="1">
            <a:spLocks/>
          </p:cNvSpPr>
          <p:nvPr/>
        </p:nvSpPr>
        <p:spPr>
          <a:xfrm>
            <a:off x="0" y="26217"/>
            <a:ext cx="12192000" cy="13081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/>
              <a:t>Heating is related to imaging parameters</a:t>
            </a:r>
            <a:endParaRPr lang="en-US" sz="4800" dirty="0"/>
          </a:p>
        </p:txBody>
      </p:sp>
      <p:sp>
        <p:nvSpPr>
          <p:cNvPr id="2" name="TextBox 1"/>
          <p:cNvSpPr txBox="1"/>
          <p:nvPr/>
        </p:nvSpPr>
        <p:spPr>
          <a:xfrm>
            <a:off x="3155734" y="5353158"/>
            <a:ext cx="1970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92476" y="5773348"/>
            <a:ext cx="6678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0.035” 145cm Nitinol guidewire </a:t>
            </a:r>
            <a:r>
              <a:rPr lang="en-US" sz="2000" dirty="0"/>
              <a:t>(</a:t>
            </a:r>
            <a:r>
              <a:rPr lang="en-US" sz="2000" dirty="0" err="1"/>
              <a:t>Nitrex</a:t>
            </a:r>
            <a:r>
              <a:rPr lang="en-US" sz="2000" dirty="0"/>
              <a:t>, Medtronic)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18998" y="3198123"/>
            <a:ext cx="1538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7</a:t>
            </a:r>
            <a:r>
              <a:rPr lang="en-US" sz="2400" dirty="0" smtClean="0"/>
              <a:t>0x </a:t>
            </a:r>
            <a:r>
              <a:rPr lang="en-US" sz="2400" dirty="0"/>
              <a:t>reduction </a:t>
            </a:r>
          </a:p>
        </p:txBody>
      </p:sp>
      <p:sp>
        <p:nvSpPr>
          <p:cNvPr id="4" name="Down Arrow 3"/>
          <p:cNvSpPr/>
          <p:nvPr/>
        </p:nvSpPr>
        <p:spPr>
          <a:xfrm>
            <a:off x="9619943" y="2508637"/>
            <a:ext cx="528247" cy="250051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/>
          <p:cNvSpPr txBox="1"/>
          <p:nvPr/>
        </p:nvSpPr>
        <p:spPr>
          <a:xfrm>
            <a:off x="7640997" y="6374739"/>
            <a:ext cx="3842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courtesy of </a:t>
            </a:r>
            <a:r>
              <a:rPr lang="en-US" sz="1200" smtClean="0"/>
              <a:t>Adrienne Campbell-Washburn</a:t>
            </a:r>
            <a:r>
              <a:rPr lang="en-US" sz="1200" dirty="0" smtClean="0"/>
              <a:t>, PhD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4058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84" y="1582613"/>
            <a:ext cx="10251831" cy="42378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6217"/>
            <a:ext cx="12192000" cy="13081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Not all metallic guidewires are the same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148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1545"/>
            <a:ext cx="109728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Clinical trial</a:t>
            </a:r>
            <a:endParaRPr lang="en-US" sz="5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436078" y="1429604"/>
            <a:ext cx="4578304" cy="639762"/>
          </a:xfrm>
        </p:spPr>
        <p:txBody>
          <a:bodyPr>
            <a:noAutofit/>
          </a:bodyPr>
          <a:lstStyle/>
          <a:p>
            <a:r>
              <a:rPr lang="en-US" sz="3600" b="0" dirty="0" smtClean="0"/>
              <a:t>Methods</a:t>
            </a:r>
            <a:endParaRPr lang="en-US" sz="3600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36077" y="2069366"/>
            <a:ext cx="9325708" cy="3951288"/>
          </a:xfrm>
        </p:spPr>
        <p:txBody>
          <a:bodyPr/>
          <a:lstStyle/>
          <a:p>
            <a:r>
              <a:rPr lang="en-US" sz="2800" dirty="0" smtClean="0"/>
              <a:t>7 patients</a:t>
            </a:r>
          </a:p>
          <a:p>
            <a:r>
              <a:rPr lang="en-US" sz="2800" dirty="0"/>
              <a:t>46±20 </a:t>
            </a:r>
            <a:r>
              <a:rPr lang="en-US" sz="2800" dirty="0" smtClean="0"/>
              <a:t>years</a:t>
            </a:r>
          </a:p>
          <a:p>
            <a:r>
              <a:rPr lang="en-US" sz="2800" dirty="0" smtClean="0"/>
              <a:t>4 </a:t>
            </a:r>
            <a:r>
              <a:rPr lang="en-US" sz="2800" dirty="0"/>
              <a:t>(57%) </a:t>
            </a:r>
            <a:r>
              <a:rPr lang="en-US" sz="2800" dirty="0" smtClean="0"/>
              <a:t>women</a:t>
            </a:r>
          </a:p>
          <a:p>
            <a:r>
              <a:rPr lang="en-US" sz="2800" dirty="0" smtClean="0"/>
              <a:t>Clinically-indicated MR </a:t>
            </a:r>
            <a:r>
              <a:rPr lang="en-US" sz="2800" dirty="0" smtClean="0"/>
              <a:t>fluoroscopy right heart catheterization </a:t>
            </a:r>
            <a:r>
              <a:rPr lang="en-US" sz="2800" dirty="0" smtClean="0"/>
              <a:t>at the </a:t>
            </a:r>
            <a:r>
              <a:rPr lang="en-US" sz="2800" dirty="0" smtClean="0"/>
              <a:t>NIH Clinical Center</a:t>
            </a:r>
          </a:p>
          <a:p>
            <a:r>
              <a:rPr lang="en-US" sz="2800" dirty="0" smtClean="0"/>
              <a:t>0.035” 150cm angled-tip Terumo </a:t>
            </a:r>
            <a:r>
              <a:rPr lang="en-US" sz="2800" dirty="0" err="1" smtClean="0"/>
              <a:t>Glidewire</a:t>
            </a:r>
            <a:r>
              <a:rPr lang="en-US" sz="2800" dirty="0" smtClean="0"/>
              <a:t> and Edwards T-tip balloon </a:t>
            </a:r>
            <a:r>
              <a:rPr lang="en-US" sz="2800" dirty="0" smtClean="0"/>
              <a:t>end-hole catheter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94586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1545"/>
            <a:ext cx="109728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Clinical trial</a:t>
            </a:r>
            <a:endParaRPr lang="en-US" sz="5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436078" y="1429604"/>
            <a:ext cx="4578304" cy="639762"/>
          </a:xfrm>
        </p:spPr>
        <p:txBody>
          <a:bodyPr>
            <a:noAutofit/>
          </a:bodyPr>
          <a:lstStyle/>
          <a:p>
            <a:r>
              <a:rPr lang="en-US" sz="3600" b="0" dirty="0" smtClean="0"/>
              <a:t>Endpoints</a:t>
            </a:r>
            <a:endParaRPr lang="en-US" sz="3600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36077" y="2069366"/>
            <a:ext cx="9325708" cy="3951288"/>
          </a:xfrm>
        </p:spPr>
        <p:txBody>
          <a:bodyPr/>
          <a:lstStyle/>
          <a:p>
            <a:r>
              <a:rPr lang="en-US" sz="2800" dirty="0" smtClean="0"/>
              <a:t>Procedural success</a:t>
            </a:r>
          </a:p>
          <a:p>
            <a:r>
              <a:rPr lang="en-US" sz="2800" dirty="0" smtClean="0"/>
              <a:t>Guidewire and catheter conspicuity</a:t>
            </a:r>
          </a:p>
          <a:p>
            <a:r>
              <a:rPr lang="en-US" sz="2800" dirty="0" smtClean="0"/>
              <a:t>Adverse events</a:t>
            </a:r>
          </a:p>
          <a:p>
            <a:r>
              <a:rPr lang="en-US" sz="2800" dirty="0" smtClean="0"/>
              <a:t>Pre- </a:t>
            </a:r>
            <a:r>
              <a:rPr lang="en-US" sz="2800" dirty="0"/>
              <a:t>and post-procedure D-dimer and plasma free </a:t>
            </a:r>
            <a:r>
              <a:rPr lang="en-US" sz="2800" dirty="0" err="1"/>
              <a:t>Hgb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633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1545"/>
            <a:ext cx="109728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Clinical trial</a:t>
            </a:r>
            <a:endParaRPr lang="en-US" sz="5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1498276" y="1452807"/>
            <a:ext cx="5389033" cy="639762"/>
          </a:xfrm>
        </p:spPr>
        <p:txBody>
          <a:bodyPr>
            <a:noAutofit/>
          </a:bodyPr>
          <a:lstStyle/>
          <a:p>
            <a:r>
              <a:rPr lang="en-US" sz="3600" b="0" dirty="0" smtClean="0"/>
              <a:t>Results</a:t>
            </a:r>
            <a:endParaRPr lang="en-US" sz="3600" b="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1498276" y="2092569"/>
            <a:ext cx="9316263" cy="39512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100% procedural success</a:t>
            </a:r>
          </a:p>
          <a:p>
            <a:r>
              <a:rPr lang="en-US" sz="2800" dirty="0" smtClean="0"/>
              <a:t>Guidewire </a:t>
            </a:r>
            <a:r>
              <a:rPr lang="en-US" sz="2800" dirty="0"/>
              <a:t>imparts </a:t>
            </a:r>
            <a:r>
              <a:rPr lang="en-US" sz="2800" dirty="0" smtClean="0"/>
              <a:t>incremental stiffness and conspicuity </a:t>
            </a:r>
            <a:r>
              <a:rPr lang="en-US" sz="2800" dirty="0"/>
              <a:t>to </a:t>
            </a:r>
            <a:r>
              <a:rPr lang="en-US" sz="2800" dirty="0" smtClean="0"/>
              <a:t>the catheter shaft </a:t>
            </a:r>
          </a:p>
          <a:p>
            <a:r>
              <a:rPr lang="en-US" sz="2800" dirty="0" smtClean="0"/>
              <a:t>Guidewire tip often not visible</a:t>
            </a:r>
          </a:p>
          <a:p>
            <a:r>
              <a:rPr lang="en-US" sz="2800" dirty="0" smtClean="0"/>
              <a:t>No </a:t>
            </a:r>
            <a:r>
              <a:rPr lang="en-US" sz="2800" dirty="0"/>
              <a:t>adverse events</a:t>
            </a:r>
          </a:p>
          <a:p>
            <a:r>
              <a:rPr lang="en-US" sz="2800" dirty="0"/>
              <a:t>No change in blood assays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316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piralGuidewire_SV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291" t="1272" r="22126"/>
          <a:stretch/>
        </p:blipFill>
        <p:spPr>
          <a:xfrm>
            <a:off x="5908431" y="263768"/>
            <a:ext cx="5996355" cy="5993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9615" y="3997978"/>
            <a:ext cx="4853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Off-the-shelf 0.035” guidewire (Terumo)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615" y="2252483"/>
            <a:ext cx="52226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Spiral gradient echo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Low flip angle (10</a:t>
            </a:r>
            <a:r>
              <a:rPr lang="en-US" sz="2800" dirty="0" smtClean="0">
                <a:sym typeface="Symbol" charset="2"/>
              </a:rPr>
              <a:t></a:t>
            </a:r>
            <a:r>
              <a:rPr lang="en-US" sz="28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Long TR spiral readout (10msec)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9615" y="533351"/>
            <a:ext cx="4976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/>
              <a:t>MR fluoroscopy IVC </a:t>
            </a:r>
            <a:r>
              <a:rPr lang="en-US" sz="4800" smtClean="0">
                <a:sym typeface="Wingdings"/>
              </a:rPr>
              <a:t> SVC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7741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1252" y="886943"/>
            <a:ext cx="6205839" cy="4654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7525" y="1977081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/>
              <a:t>iCMR</a:t>
            </a:r>
            <a:r>
              <a:rPr lang="en-US" sz="6000" dirty="0" smtClean="0"/>
              <a:t> guided interventions</a:t>
            </a:r>
            <a:endParaRPr lang="en-US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7290486" y="6317051"/>
            <a:ext cx="3842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courtesy of Bill </a:t>
            </a:r>
            <a:r>
              <a:rPr lang="en-US" sz="1200" dirty="0" err="1" smtClean="0"/>
              <a:t>Schenke</a:t>
            </a:r>
            <a:r>
              <a:rPr lang="en-US" sz="1200" dirty="0" smtClean="0"/>
              <a:t> and Delaney </a:t>
            </a:r>
            <a:r>
              <a:rPr lang="en-US" sz="1200" dirty="0" err="1" smtClean="0"/>
              <a:t>McGuirt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3493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5997" y="1600201"/>
            <a:ext cx="4342580" cy="4525963"/>
          </a:xfrm>
        </p:spPr>
        <p:txBody>
          <a:bodyPr numCol="1">
            <a:noAutofit/>
          </a:bodyPr>
          <a:lstStyle/>
          <a:p>
            <a:r>
              <a:rPr lang="en-US" sz="2000" dirty="0" smtClean="0">
                <a:solidFill>
                  <a:srgbClr val="A6A6A6"/>
                </a:solidFill>
              </a:rPr>
              <a:t>Robert Lederman, MD</a:t>
            </a:r>
          </a:p>
          <a:p>
            <a:r>
              <a:rPr lang="en-US" sz="2000" dirty="0" err="1" smtClean="0">
                <a:solidFill>
                  <a:srgbClr val="A6A6A6"/>
                </a:solidFill>
              </a:rPr>
              <a:t>Kanishka</a:t>
            </a:r>
            <a:r>
              <a:rPr lang="en-US" sz="2000" dirty="0" smtClean="0">
                <a:solidFill>
                  <a:srgbClr val="A6A6A6"/>
                </a:solidFill>
              </a:rPr>
              <a:t> </a:t>
            </a:r>
            <a:r>
              <a:rPr lang="en-US" sz="2000" dirty="0" err="1">
                <a:solidFill>
                  <a:srgbClr val="A6A6A6"/>
                </a:solidFill>
              </a:rPr>
              <a:t>Ratnayaka</a:t>
            </a:r>
            <a:r>
              <a:rPr lang="en-US" sz="2000" dirty="0">
                <a:solidFill>
                  <a:srgbClr val="A6A6A6"/>
                </a:solidFill>
              </a:rPr>
              <a:t>, MD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Daniel </a:t>
            </a:r>
            <a:r>
              <a:rPr lang="en-US" sz="2000" dirty="0" err="1" smtClean="0">
                <a:solidFill>
                  <a:srgbClr val="A6A6A6"/>
                </a:solidFill>
              </a:rPr>
              <a:t>Herzka</a:t>
            </a:r>
            <a:r>
              <a:rPr lang="en-US" sz="2000" dirty="0" smtClean="0">
                <a:solidFill>
                  <a:srgbClr val="A6A6A6"/>
                </a:solidFill>
              </a:rPr>
              <a:t>, MD</a:t>
            </a:r>
            <a:endParaRPr lang="en-US" sz="2000" dirty="0">
              <a:solidFill>
                <a:srgbClr val="A6A6A6"/>
              </a:solidFill>
            </a:endParaRPr>
          </a:p>
          <a:p>
            <a:r>
              <a:rPr lang="en-US" sz="2000" dirty="0">
                <a:solidFill>
                  <a:srgbClr val="A6A6A6"/>
                </a:solidFill>
              </a:rPr>
              <a:t>William </a:t>
            </a:r>
            <a:r>
              <a:rPr lang="en-US" sz="2000" dirty="0" err="1">
                <a:solidFill>
                  <a:srgbClr val="A6A6A6"/>
                </a:solidFill>
              </a:rPr>
              <a:t>Schenke</a:t>
            </a:r>
            <a:r>
              <a:rPr lang="en-US" sz="2000" dirty="0">
                <a:solidFill>
                  <a:srgbClr val="A6A6A6"/>
                </a:solidFill>
              </a:rPr>
              <a:t>, BA</a:t>
            </a:r>
          </a:p>
          <a:p>
            <a:r>
              <a:rPr lang="en-US" sz="2000" dirty="0">
                <a:solidFill>
                  <a:srgbClr val="A6A6A6"/>
                </a:solidFill>
              </a:rPr>
              <a:t>Jonathan </a:t>
            </a:r>
            <a:r>
              <a:rPr lang="en-US" sz="2000" dirty="0" err="1">
                <a:solidFill>
                  <a:srgbClr val="A6A6A6"/>
                </a:solidFill>
              </a:rPr>
              <a:t>Mazal</a:t>
            </a:r>
            <a:r>
              <a:rPr lang="en-US" sz="2000" dirty="0">
                <a:solidFill>
                  <a:srgbClr val="A6A6A6"/>
                </a:solidFill>
              </a:rPr>
              <a:t>, MA</a:t>
            </a:r>
          </a:p>
          <a:p>
            <a:r>
              <a:rPr lang="en-US" sz="2000" dirty="0" err="1">
                <a:solidFill>
                  <a:srgbClr val="A6A6A6"/>
                </a:solidFill>
              </a:rPr>
              <a:t>Jaffar</a:t>
            </a:r>
            <a:r>
              <a:rPr lang="en-US" sz="2000" dirty="0">
                <a:solidFill>
                  <a:srgbClr val="A6A6A6"/>
                </a:solidFill>
              </a:rPr>
              <a:t> Khan, MD</a:t>
            </a:r>
          </a:p>
          <a:p>
            <a:r>
              <a:rPr lang="en-US" sz="2000" dirty="0">
                <a:solidFill>
                  <a:srgbClr val="A6A6A6"/>
                </a:solidFill>
              </a:rPr>
              <a:t>Elena Grant, MD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Adrienne Campbell-Washburn, PhD</a:t>
            </a:r>
          </a:p>
          <a:p>
            <a:r>
              <a:rPr lang="en-US" sz="2000" dirty="0" smtClean="0">
                <a:solidFill>
                  <a:srgbClr val="A6A6A6"/>
                </a:solidFill>
              </a:rPr>
              <a:t>Raj </a:t>
            </a:r>
            <a:r>
              <a:rPr lang="en-US" sz="2000" dirty="0" err="1" smtClean="0">
                <a:solidFill>
                  <a:srgbClr val="A6A6A6"/>
                </a:solidFill>
              </a:rPr>
              <a:t>Ramasawmy</a:t>
            </a:r>
            <a:r>
              <a:rPr lang="en-US" sz="2000" dirty="0" smtClean="0">
                <a:solidFill>
                  <a:srgbClr val="A6A6A6"/>
                </a:solidFill>
              </a:rPr>
              <a:t>, PhD</a:t>
            </a:r>
            <a:endParaRPr lang="en-US" sz="2000" dirty="0">
              <a:solidFill>
                <a:srgbClr val="A6A6A6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821" y="1600201"/>
            <a:ext cx="4342580" cy="4525963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A6A6A6"/>
                </a:solidFill>
              </a:rPr>
              <a:t>Peter </a:t>
            </a:r>
            <a:r>
              <a:rPr lang="en-US" sz="2000" dirty="0" err="1">
                <a:solidFill>
                  <a:srgbClr val="A6A6A6"/>
                </a:solidFill>
              </a:rPr>
              <a:t>Kellman</a:t>
            </a:r>
            <a:r>
              <a:rPr lang="en-US" sz="2000" dirty="0">
                <a:solidFill>
                  <a:srgbClr val="A6A6A6"/>
                </a:solidFill>
              </a:rPr>
              <a:t>, PhD</a:t>
            </a:r>
          </a:p>
          <a:p>
            <a:r>
              <a:rPr lang="en-US" sz="2000" dirty="0">
                <a:solidFill>
                  <a:srgbClr val="A6A6A6"/>
                </a:solidFill>
              </a:rPr>
              <a:t>Laurie Grant, RN</a:t>
            </a:r>
          </a:p>
          <a:p>
            <a:r>
              <a:rPr lang="en-US" sz="2000" dirty="0">
                <a:solidFill>
                  <a:srgbClr val="A6A6A6"/>
                </a:solidFill>
              </a:rPr>
              <a:t>Annette Stine, RN</a:t>
            </a:r>
          </a:p>
          <a:p>
            <a:r>
              <a:rPr lang="en-US" sz="2000" dirty="0" err="1">
                <a:solidFill>
                  <a:srgbClr val="A6A6A6"/>
                </a:solidFill>
              </a:rPr>
              <a:t>Merdim</a:t>
            </a:r>
            <a:r>
              <a:rPr lang="en-US" sz="2000" dirty="0">
                <a:solidFill>
                  <a:srgbClr val="A6A6A6"/>
                </a:solidFill>
              </a:rPr>
              <a:t> </a:t>
            </a:r>
            <a:r>
              <a:rPr lang="en-US" sz="2000" dirty="0" err="1">
                <a:solidFill>
                  <a:srgbClr val="A6A6A6"/>
                </a:solidFill>
              </a:rPr>
              <a:t>Sonmez</a:t>
            </a:r>
            <a:r>
              <a:rPr lang="en-US" sz="2000" dirty="0">
                <a:solidFill>
                  <a:srgbClr val="A6A6A6"/>
                </a:solidFill>
              </a:rPr>
              <a:t>, PhD</a:t>
            </a:r>
          </a:p>
          <a:p>
            <a:r>
              <a:rPr lang="en-US" sz="2000" dirty="0" err="1">
                <a:solidFill>
                  <a:srgbClr val="A6A6A6"/>
                </a:solidFill>
              </a:rPr>
              <a:t>Ozgur</a:t>
            </a:r>
            <a:r>
              <a:rPr lang="en-US" sz="2000" dirty="0">
                <a:solidFill>
                  <a:srgbClr val="A6A6A6"/>
                </a:solidFill>
              </a:rPr>
              <a:t> </a:t>
            </a:r>
            <a:r>
              <a:rPr lang="en-US" sz="2000" dirty="0" err="1">
                <a:solidFill>
                  <a:srgbClr val="A6A6A6"/>
                </a:solidFill>
              </a:rPr>
              <a:t>Kocaturk</a:t>
            </a:r>
            <a:r>
              <a:rPr lang="en-US" sz="2000" dirty="0">
                <a:solidFill>
                  <a:srgbClr val="A6A6A6"/>
                </a:solidFill>
              </a:rPr>
              <a:t>, PhD</a:t>
            </a:r>
          </a:p>
          <a:p>
            <a:r>
              <a:rPr lang="en-US" sz="2000" dirty="0">
                <a:solidFill>
                  <a:srgbClr val="A6A6A6"/>
                </a:solidFill>
              </a:rPr>
              <a:t>Michael Hansen, PhD</a:t>
            </a:r>
          </a:p>
          <a:p>
            <a:r>
              <a:rPr lang="en-US" sz="2000" dirty="0">
                <a:solidFill>
                  <a:srgbClr val="A6A6A6"/>
                </a:solidFill>
              </a:rPr>
              <a:t>Marcus Chen, MD</a:t>
            </a:r>
          </a:p>
          <a:p>
            <a:r>
              <a:rPr lang="en-US" sz="2000" dirty="0" err="1">
                <a:solidFill>
                  <a:srgbClr val="A6A6A6"/>
                </a:solidFill>
              </a:rPr>
              <a:t>Burcu</a:t>
            </a:r>
            <a:r>
              <a:rPr lang="en-US" sz="2000" dirty="0">
                <a:solidFill>
                  <a:srgbClr val="A6A6A6"/>
                </a:solidFill>
              </a:rPr>
              <a:t> </a:t>
            </a:r>
            <a:r>
              <a:rPr lang="en-US" sz="2000" dirty="0" err="1">
                <a:solidFill>
                  <a:srgbClr val="A6A6A6"/>
                </a:solidFill>
              </a:rPr>
              <a:t>Basar</a:t>
            </a:r>
            <a:r>
              <a:rPr lang="en-US" sz="2000" dirty="0">
                <a:solidFill>
                  <a:srgbClr val="A6A6A6"/>
                </a:solidFill>
              </a:rPr>
              <a:t>, </a:t>
            </a:r>
            <a:r>
              <a:rPr lang="en-US" sz="2000" dirty="0" smtClean="0">
                <a:solidFill>
                  <a:srgbClr val="A6A6A6"/>
                </a:solidFill>
              </a:rPr>
              <a:t>BS</a:t>
            </a:r>
          </a:p>
          <a:p>
            <a:r>
              <a:rPr lang="en-US" sz="2000" dirty="0">
                <a:solidFill>
                  <a:srgbClr val="A6A6A6"/>
                </a:solidFill>
              </a:rPr>
              <a:t>Anthony </a:t>
            </a:r>
            <a:r>
              <a:rPr lang="en-US" sz="2000" dirty="0" err="1">
                <a:solidFill>
                  <a:srgbClr val="A6A6A6"/>
                </a:solidFill>
              </a:rPr>
              <a:t>Faranesh</a:t>
            </a:r>
            <a:r>
              <a:rPr lang="en-US" sz="2000" dirty="0">
                <a:solidFill>
                  <a:srgbClr val="A6A6A6"/>
                </a:solidFill>
              </a:rPr>
              <a:t>, PhD</a:t>
            </a:r>
          </a:p>
        </p:txBody>
      </p:sp>
    </p:spTree>
    <p:extLst>
      <p:ext uri="{BB962C8B-B14F-4D97-AF65-F5344CB8AC3E}">
        <p14:creationId xmlns:p14="http://schemas.microsoft.com/office/powerpoint/2010/main" val="27667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981" y="111213"/>
            <a:ext cx="4654379" cy="62058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7525" y="1977081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/>
              <a:t>iCMR</a:t>
            </a:r>
            <a:r>
              <a:rPr lang="en-US" sz="6000" dirty="0" smtClean="0"/>
              <a:t> guided interventions</a:t>
            </a:r>
            <a:endParaRPr lang="en-US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7290486" y="6317051"/>
            <a:ext cx="3842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courtesy of Bill </a:t>
            </a:r>
            <a:r>
              <a:rPr lang="en-US" sz="1200" dirty="0" err="1" smtClean="0"/>
              <a:t>Schenke</a:t>
            </a:r>
            <a:r>
              <a:rPr lang="en-US" sz="1200" dirty="0" smtClean="0"/>
              <a:t> and Delaney </a:t>
            </a:r>
            <a:r>
              <a:rPr lang="en-US" sz="1200" dirty="0" err="1" smtClean="0"/>
              <a:t>McGuirt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4339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376"/>
            <a:ext cx="109728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Summary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1939"/>
            <a:ext cx="109728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Most </a:t>
            </a:r>
            <a:r>
              <a:rPr lang="en-US" dirty="0" smtClean="0"/>
              <a:t>X-ray catheters and guidewires heat during standard MR fluoroscopy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Engineering dedicated devices </a:t>
            </a:r>
            <a:r>
              <a:rPr lang="en-US" dirty="0" smtClean="0"/>
              <a:t>for MRI is hard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Engineering devices for MRI with the required mechanical properties to perform interventions is even harder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60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376"/>
            <a:ext cx="109728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Summary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1939"/>
            <a:ext cx="109728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First-in-human </a:t>
            </a:r>
            <a:r>
              <a:rPr lang="en-US" smtClean="0"/>
              <a:t>report of cardiac </a:t>
            </a:r>
            <a:r>
              <a:rPr lang="en-US" dirty="0"/>
              <a:t>catheterization with a commercially available metallic guidewire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Low-SAR MR fluoroscopy enables select metallic guidewires to be used safely for MR interventions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Modifying imaging parameters rather than re-engineering devices will accelerate </a:t>
            </a:r>
            <a:r>
              <a:rPr lang="en-US" dirty="0" smtClean="0"/>
              <a:t>clinical translation of </a:t>
            </a:r>
            <a:r>
              <a:rPr lang="en-US" dirty="0" smtClean="0"/>
              <a:t>MR </a:t>
            </a:r>
            <a:r>
              <a:rPr lang="en-US" dirty="0" smtClean="0"/>
              <a:t>interventions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CAUTION!</a:t>
            </a:r>
            <a:endParaRPr lang="en-US" sz="6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753780"/>
            <a:ext cx="10541000" cy="3848100"/>
          </a:xfrm>
        </p:spPr>
      </p:pic>
    </p:spTree>
    <p:extLst>
      <p:ext uri="{BB962C8B-B14F-4D97-AF65-F5344CB8AC3E}">
        <p14:creationId xmlns:p14="http://schemas.microsoft.com/office/powerpoint/2010/main" val="168623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R RHC.mo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2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1254" y="886943"/>
            <a:ext cx="6205837" cy="4654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7525" y="1977081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X-ray </a:t>
            </a:r>
            <a:r>
              <a:rPr lang="en-US" sz="6000" smtClean="0"/>
              <a:t>guided interventions</a:t>
            </a:r>
            <a:endParaRPr lang="en-US" sz="6000"/>
          </a:p>
        </p:txBody>
      </p:sp>
      <p:sp>
        <p:nvSpPr>
          <p:cNvPr id="4" name="TextBox 3"/>
          <p:cNvSpPr txBox="1"/>
          <p:nvPr/>
        </p:nvSpPr>
        <p:spPr>
          <a:xfrm>
            <a:off x="7290486" y="6317051"/>
            <a:ext cx="3842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courtesy of Bill </a:t>
            </a:r>
            <a:r>
              <a:rPr lang="en-US" sz="1200" dirty="0" err="1" smtClean="0"/>
              <a:t>Schenke</a:t>
            </a:r>
            <a:r>
              <a:rPr lang="en-US" sz="1200" dirty="0" smtClean="0"/>
              <a:t> and Delaney </a:t>
            </a:r>
            <a:r>
              <a:rPr lang="en-US" sz="1200" dirty="0" err="1" smtClean="0"/>
              <a:t>McGuirt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5095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1254" y="886943"/>
            <a:ext cx="6205837" cy="4654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7525" y="1977081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X-ray guided interventions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7290486" y="6317051"/>
            <a:ext cx="3842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courtesy of Bill </a:t>
            </a:r>
            <a:r>
              <a:rPr lang="en-US" sz="1200" dirty="0" err="1" smtClean="0"/>
              <a:t>Schenke</a:t>
            </a:r>
            <a:r>
              <a:rPr lang="en-US" sz="1200" dirty="0" smtClean="0"/>
              <a:t> and Delaney </a:t>
            </a:r>
            <a:r>
              <a:rPr lang="en-US" sz="1200" dirty="0" err="1" smtClean="0"/>
              <a:t>McGuirt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38" y="1424460"/>
            <a:ext cx="32385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3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1252" y="886943"/>
            <a:ext cx="6205839" cy="4654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7525" y="1977081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/>
              <a:t>iCMR</a:t>
            </a:r>
            <a:r>
              <a:rPr lang="en-US" sz="6000" dirty="0" smtClean="0"/>
              <a:t> guided interventions</a:t>
            </a:r>
            <a:endParaRPr lang="en-US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7290486" y="6317051"/>
            <a:ext cx="3842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courtesy of Bill </a:t>
            </a:r>
            <a:r>
              <a:rPr lang="en-US" sz="1200" dirty="0" err="1" smtClean="0"/>
              <a:t>Schenke</a:t>
            </a:r>
            <a:r>
              <a:rPr lang="en-US" sz="1200" dirty="0" smtClean="0"/>
              <a:t> and Delaney </a:t>
            </a:r>
            <a:r>
              <a:rPr lang="en-US" sz="1200" dirty="0" err="1" smtClean="0"/>
              <a:t>McGuirt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7758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7911" y="-4541"/>
            <a:ext cx="10972800" cy="13081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Device safety</a:t>
            </a:r>
            <a:endParaRPr lang="en-US" sz="6000" dirty="0"/>
          </a:p>
        </p:txBody>
      </p:sp>
      <p:grpSp>
        <p:nvGrpSpPr>
          <p:cNvPr id="6" name="Group 5"/>
          <p:cNvGrpSpPr/>
          <p:nvPr/>
        </p:nvGrpSpPr>
        <p:grpSpPr>
          <a:xfrm>
            <a:off x="1448686" y="1975666"/>
            <a:ext cx="5901569" cy="3556781"/>
            <a:chOff x="1086514" y="1481749"/>
            <a:chExt cx="4426177" cy="2667586"/>
          </a:xfrm>
          <a:solidFill>
            <a:schemeClr val="tx1">
              <a:lumMod val="65000"/>
              <a:alpha val="37000"/>
            </a:schemeClr>
          </a:solidFill>
        </p:grpSpPr>
        <p:sp>
          <p:nvSpPr>
            <p:cNvPr id="3" name="Can 2"/>
            <p:cNvSpPr/>
            <p:nvPr/>
          </p:nvSpPr>
          <p:spPr>
            <a:xfrm rot="16200000">
              <a:off x="1965810" y="602453"/>
              <a:ext cx="2667586" cy="4426177"/>
            </a:xfrm>
            <a:prstGeom prst="can">
              <a:avLst>
                <a:gd name="adj" fmla="val 4868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Oval 3"/>
            <p:cNvSpPr/>
            <p:nvPr/>
          </p:nvSpPr>
          <p:spPr>
            <a:xfrm>
              <a:off x="1266905" y="1741714"/>
              <a:ext cx="880426" cy="216625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1103029" y="3746589"/>
            <a:ext cx="5054227" cy="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5681691" y="3187033"/>
            <a:ext cx="991821" cy="1112468"/>
            <a:chOff x="4261268" y="2390274"/>
            <a:chExt cx="743866" cy="834351"/>
          </a:xfrm>
        </p:grpSpPr>
        <p:cxnSp>
          <p:nvCxnSpPr>
            <p:cNvPr id="23" name="Straight Arrow Connector 22"/>
            <p:cNvCxnSpPr/>
            <p:nvPr/>
          </p:nvCxnSpPr>
          <p:spPr>
            <a:xfrm flipH="1" flipV="1">
              <a:off x="4261268" y="2482374"/>
              <a:ext cx="181965" cy="2289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4559579" y="2390274"/>
              <a:ext cx="3660" cy="2729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4736994" y="2805676"/>
              <a:ext cx="26814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4277617" y="2939799"/>
              <a:ext cx="177140" cy="2061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4573491" y="2952389"/>
              <a:ext cx="0" cy="27223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4669273" y="2931731"/>
              <a:ext cx="205065" cy="20099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4682622" y="2469582"/>
              <a:ext cx="164435" cy="21988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5280056" y="2297109"/>
            <a:ext cx="21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Heats during imaging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1103030" y="3745135"/>
            <a:ext cx="4994959" cy="0"/>
          </a:xfrm>
          <a:prstGeom prst="straightConnector1">
            <a:avLst/>
          </a:prstGeom>
          <a:ln w="57150">
            <a:solidFill>
              <a:srgbClr val="4377B8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247" y="1975665"/>
            <a:ext cx="3621763" cy="361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7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2.34568E-6 L 0.00695 2.34568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1252" y="886943"/>
            <a:ext cx="6205839" cy="4654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7525" y="1977081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/>
              <a:t>iCMR</a:t>
            </a:r>
            <a:r>
              <a:rPr lang="en-US" sz="6000" dirty="0" smtClean="0"/>
              <a:t> guided interventions</a:t>
            </a:r>
            <a:endParaRPr lang="en-US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7290486" y="6317051"/>
            <a:ext cx="3842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courtesy of Bill </a:t>
            </a:r>
            <a:r>
              <a:rPr lang="en-US" sz="1200" dirty="0" err="1" smtClean="0"/>
              <a:t>Schenke</a:t>
            </a:r>
            <a:r>
              <a:rPr lang="en-US" sz="1200" dirty="0" smtClean="0"/>
              <a:t> and Delaney </a:t>
            </a:r>
            <a:r>
              <a:rPr lang="en-US" sz="1200" dirty="0" err="1" smtClean="0"/>
              <a:t>McGuirt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1871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WEC shapes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33" y="1406202"/>
            <a:ext cx="11640859" cy="3200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234" y="4745381"/>
            <a:ext cx="11640858" cy="181588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Cook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Flow Directed Balloon Catheter, Model #: FDB5.3-35-80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Medtronic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Pulmonary Wedge Pressure Catheter, Model #: 150075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Vascor,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Balloon Wedge Pressure Catheter, Model #: 172-110P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Edwards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True Size Monitoring Catheter, Model #: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111F7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Edwards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True Size Hi-Shore Monitoring "T" Tip Catheter, Model #: T111F7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Arrow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Balloon Wedge Pressure Catheter, Model #: AI-07127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Edwards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True Size Monitoring “S” Tip Catheter, Model #: S111F7</a:t>
            </a: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92862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FFFF"/>
                </a:solidFill>
              </a:rPr>
              <a:t>Non-metallic catheters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2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 Blackbo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 Blackboard</Template>
  <TotalTime>1788</TotalTime>
  <Words>513</Words>
  <Application>Microsoft Macintosh PowerPoint</Application>
  <PresentationFormat>Widescreen</PresentationFormat>
  <Paragraphs>103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Symbol</vt:lpstr>
      <vt:lpstr>Wingdings</vt:lpstr>
      <vt:lpstr>Arial</vt:lpstr>
      <vt:lpstr>TR Blackboard</vt:lpstr>
      <vt:lpstr>Interventional CMR using off-the-shelf devices</vt:lpstr>
      <vt:lpstr>Acknowledgements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Non-metallic catheters</vt:lpstr>
      <vt:lpstr>PowerPoint Presentation</vt:lpstr>
      <vt:lpstr>PowerPoint Presentation</vt:lpstr>
      <vt:lpstr>MR fluoroscopy guided cardiac catheterization</vt:lpstr>
      <vt:lpstr>PowerPoint Presentation</vt:lpstr>
      <vt:lpstr>PowerPoint Presentation</vt:lpstr>
      <vt:lpstr>Clinical trial</vt:lpstr>
      <vt:lpstr>Clinical trial</vt:lpstr>
      <vt:lpstr>Clinical trial</vt:lpstr>
      <vt:lpstr>PowerPoint Presentation</vt:lpstr>
      <vt:lpstr>PowerPoint Presentation</vt:lpstr>
      <vt:lpstr>PowerPoint Presentation</vt:lpstr>
      <vt:lpstr>Summary</vt:lpstr>
      <vt:lpstr>Summary</vt:lpstr>
      <vt:lpstr>CAUTION!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Rogers, Toby (NIH/NHLBI) [E]</dc:creator>
  <cp:lastModifiedBy>Rogers, Toby (NIH/NHLBI) [V]</cp:lastModifiedBy>
  <cp:revision>108</cp:revision>
  <dcterms:created xsi:type="dcterms:W3CDTF">2017-01-31T20:17:50Z</dcterms:created>
  <dcterms:modified xsi:type="dcterms:W3CDTF">2018-02-01T08:40:55Z</dcterms:modified>
</cp:coreProperties>
</file>