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9" r:id="rId4"/>
    <p:sldId id="270" r:id="rId5"/>
    <p:sldId id="272" r:id="rId6"/>
    <p:sldId id="277" r:id="rId7"/>
    <p:sldId id="271" r:id="rId8"/>
    <p:sldId id="259" r:id="rId9"/>
    <p:sldId id="261" r:id="rId10"/>
    <p:sldId id="262" r:id="rId11"/>
    <p:sldId id="264" r:id="rId12"/>
    <p:sldId id="263" r:id="rId13"/>
    <p:sldId id="273"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83F88"/>
    <a:srgbClr val="CC0099"/>
    <a:srgbClr val="FF8811"/>
    <a:srgbClr val="009999"/>
    <a:srgbClr val="33CCCC"/>
    <a:srgbClr val="FF9933"/>
    <a:srgbClr val="0099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987" autoAdjust="0"/>
  </p:normalViewPr>
  <p:slideViewPr>
    <p:cSldViewPr snapToGrid="0">
      <p:cViewPr varScale="1">
        <p:scale>
          <a:sx n="65" d="100"/>
          <a:sy n="65" d="100"/>
        </p:scale>
        <p:origin x="-204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B58DA-B29C-4343-86A2-3F854E259FDF}" type="datetimeFigureOut">
              <a:rPr lang="en-US" smtClean="0"/>
              <a:t>2/7/2018</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59AEFC-12CD-4486-9C17-0BC5186EFDF4}" type="slidenum">
              <a:rPr lang="en-US" smtClean="0"/>
              <a:t>‹N°›</a:t>
            </a:fld>
            <a:endParaRPr lang="en-US"/>
          </a:p>
        </p:txBody>
      </p:sp>
    </p:spTree>
    <p:extLst>
      <p:ext uri="{BB962C8B-B14F-4D97-AF65-F5344CB8AC3E}">
        <p14:creationId xmlns:p14="http://schemas.microsoft.com/office/powerpoint/2010/main" val="422130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4</a:t>
            </a:fld>
            <a:endParaRPr lang="en-US"/>
          </a:p>
        </p:txBody>
      </p:sp>
    </p:spTree>
    <p:extLst>
      <p:ext uri="{BB962C8B-B14F-4D97-AF65-F5344CB8AC3E}">
        <p14:creationId xmlns:p14="http://schemas.microsoft.com/office/powerpoint/2010/main" val="241565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5</a:t>
            </a:fld>
            <a:endParaRPr lang="en-US"/>
          </a:p>
        </p:txBody>
      </p:sp>
    </p:spTree>
    <p:extLst>
      <p:ext uri="{BB962C8B-B14F-4D97-AF65-F5344CB8AC3E}">
        <p14:creationId xmlns:p14="http://schemas.microsoft.com/office/powerpoint/2010/main" val="241565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6</a:t>
            </a:fld>
            <a:endParaRPr lang="en-US"/>
          </a:p>
        </p:txBody>
      </p:sp>
    </p:spTree>
    <p:extLst>
      <p:ext uri="{BB962C8B-B14F-4D97-AF65-F5344CB8AC3E}">
        <p14:creationId xmlns:p14="http://schemas.microsoft.com/office/powerpoint/2010/main" val="3093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10</a:t>
            </a:fld>
            <a:endParaRPr lang="en-US"/>
          </a:p>
        </p:txBody>
      </p:sp>
    </p:spTree>
    <p:extLst>
      <p:ext uri="{BB962C8B-B14F-4D97-AF65-F5344CB8AC3E}">
        <p14:creationId xmlns:p14="http://schemas.microsoft.com/office/powerpoint/2010/main" val="178771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11</a:t>
            </a:fld>
            <a:endParaRPr lang="en-US"/>
          </a:p>
        </p:txBody>
      </p:sp>
    </p:spTree>
    <p:extLst>
      <p:ext uri="{BB962C8B-B14F-4D97-AF65-F5344CB8AC3E}">
        <p14:creationId xmlns:p14="http://schemas.microsoft.com/office/powerpoint/2010/main" val="178771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12</a:t>
            </a:fld>
            <a:endParaRPr lang="en-US"/>
          </a:p>
        </p:txBody>
      </p:sp>
    </p:spTree>
    <p:extLst>
      <p:ext uri="{BB962C8B-B14F-4D97-AF65-F5344CB8AC3E}">
        <p14:creationId xmlns:p14="http://schemas.microsoft.com/office/powerpoint/2010/main" val="178771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13</a:t>
            </a:fld>
            <a:endParaRPr lang="en-US"/>
          </a:p>
        </p:txBody>
      </p:sp>
    </p:spTree>
    <p:extLst>
      <p:ext uri="{BB962C8B-B14F-4D97-AF65-F5344CB8AC3E}">
        <p14:creationId xmlns:p14="http://schemas.microsoft.com/office/powerpoint/2010/main" val="1787715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2859AEFC-12CD-4486-9C17-0BC5186EFDF4}" type="slidenum">
              <a:rPr lang="en-US" smtClean="0"/>
              <a:t>14</a:t>
            </a:fld>
            <a:endParaRPr lang="en-US"/>
          </a:p>
        </p:txBody>
      </p:sp>
    </p:spTree>
    <p:extLst>
      <p:ext uri="{BB962C8B-B14F-4D97-AF65-F5344CB8AC3E}">
        <p14:creationId xmlns:p14="http://schemas.microsoft.com/office/powerpoint/2010/main" val="1787715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68DE348-BA1C-42C3-914D-0FAD09F69C6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 xmlns:a16="http://schemas.microsoft.com/office/drawing/2014/main" id="{3957288A-B10A-4959-B915-5E48F6F2E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9" name="Espace réservé de la date 3">
            <a:extLst>
              <a:ext uri="{FF2B5EF4-FFF2-40B4-BE49-F238E27FC236}">
                <a16:creationId xmlns="" xmlns:a16="http://schemas.microsoft.com/office/drawing/2014/main" id="{6028CEFC-4A74-4FE1-B327-63CB86826819}"/>
              </a:ext>
            </a:extLst>
          </p:cNvPr>
          <p:cNvSpPr>
            <a:spLocks noGrp="1"/>
          </p:cNvSpPr>
          <p:nvPr>
            <p:ph type="dt" sz="half" idx="2"/>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10" name="Espace réservé du pied de page 4">
            <a:extLst>
              <a:ext uri="{FF2B5EF4-FFF2-40B4-BE49-F238E27FC236}">
                <a16:creationId xmlns="" xmlns:a16="http://schemas.microsoft.com/office/drawing/2014/main" id="{CA1B4549-1C8C-4206-B39E-925BB96995C0}"/>
              </a:ext>
            </a:extLst>
          </p:cNvPr>
          <p:cNvSpPr>
            <a:spLocks noGrp="1"/>
          </p:cNvSpPr>
          <p:nvPr>
            <p:ph type="ftr" sz="quarter" idx="3"/>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Espace réservé du numéro de diapositive 5">
            <a:extLst>
              <a:ext uri="{FF2B5EF4-FFF2-40B4-BE49-F238E27FC236}">
                <a16:creationId xmlns="" xmlns:a16="http://schemas.microsoft.com/office/drawing/2014/main" id="{7AE10A49-BC00-4887-AB88-EF1AF889ECBC}"/>
              </a:ext>
            </a:extLst>
          </p:cNvPr>
          <p:cNvSpPr>
            <a:spLocks noGrp="1"/>
          </p:cNvSpPr>
          <p:nvPr>
            <p:ph type="sldNum" sz="quarter" idx="4"/>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2383539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47B06E7-40E8-4BB2-9615-AA13F8F37228}"/>
              </a:ext>
            </a:extLst>
          </p:cNvPr>
          <p:cNvSpPr>
            <a:spLocks noGrp="1"/>
          </p:cNvSpPr>
          <p:nvPr>
            <p:ph type="title"/>
          </p:nvPr>
        </p:nvSpPr>
        <p:spPr>
          <a:xfrm>
            <a:off x="838200" y="920416"/>
            <a:ext cx="10515600" cy="1191085"/>
          </a:xfrm>
        </p:spPr>
        <p:txBody>
          <a:bodyPr/>
          <a:lstStyle/>
          <a:p>
            <a:r>
              <a:rPr lang="fr-FR" dirty="0"/>
              <a:t>Modifiez le style du titre</a:t>
            </a:r>
            <a:endParaRPr lang="en-US" dirty="0"/>
          </a:p>
        </p:txBody>
      </p:sp>
      <p:sp>
        <p:nvSpPr>
          <p:cNvPr id="3" name="Espace réservé du texte vertical 2">
            <a:extLst>
              <a:ext uri="{FF2B5EF4-FFF2-40B4-BE49-F238E27FC236}">
                <a16:creationId xmlns="" xmlns:a16="http://schemas.microsoft.com/office/drawing/2014/main" id="{607679D5-03A2-4599-B7B6-772BA269AC42}"/>
              </a:ext>
            </a:extLst>
          </p:cNvPr>
          <p:cNvSpPr>
            <a:spLocks noGrp="1"/>
          </p:cNvSpPr>
          <p:nvPr>
            <p:ph type="body" orient="vert" idx="1"/>
          </p:nvPr>
        </p:nvSpPr>
        <p:spPr>
          <a:xfrm>
            <a:off x="838200" y="2111543"/>
            <a:ext cx="10515600" cy="419776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3">
            <a:extLst>
              <a:ext uri="{FF2B5EF4-FFF2-40B4-BE49-F238E27FC236}">
                <a16:creationId xmlns="" xmlns:a16="http://schemas.microsoft.com/office/drawing/2014/main" id="{71BC7363-440A-4158-800F-62452B09F92F}"/>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8" name="Espace réservé du pied de page 4">
            <a:extLst>
              <a:ext uri="{FF2B5EF4-FFF2-40B4-BE49-F238E27FC236}">
                <a16:creationId xmlns="" xmlns:a16="http://schemas.microsoft.com/office/drawing/2014/main" id="{368CA5F7-CFEC-43C8-B90D-61EB35ED3685}"/>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Espace réservé du numéro de diapositive 5">
            <a:extLst>
              <a:ext uri="{FF2B5EF4-FFF2-40B4-BE49-F238E27FC236}">
                <a16:creationId xmlns="" xmlns:a16="http://schemas.microsoft.com/office/drawing/2014/main" id="{0A0142DB-CC42-4366-9E9B-8B78AB0E2ACB}"/>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415749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C6B55C80-0515-4C67-A449-BB34BCE23FCA}"/>
              </a:ext>
            </a:extLst>
          </p:cNvPr>
          <p:cNvSpPr>
            <a:spLocks noGrp="1"/>
          </p:cNvSpPr>
          <p:nvPr>
            <p:ph type="title" orient="vert"/>
          </p:nvPr>
        </p:nvSpPr>
        <p:spPr>
          <a:xfrm>
            <a:off x="8724900" y="936625"/>
            <a:ext cx="2628900" cy="5550527"/>
          </a:xfrm>
        </p:spPr>
        <p:txBody>
          <a:bodyPr vert="eaVert"/>
          <a:lstStyle/>
          <a:p>
            <a:r>
              <a:rPr lang="fr-FR"/>
              <a:t>Modifiez le style du titre</a:t>
            </a:r>
            <a:endParaRPr lang="en-US"/>
          </a:p>
        </p:txBody>
      </p:sp>
      <p:sp>
        <p:nvSpPr>
          <p:cNvPr id="3" name="Espace réservé du texte vertical 2">
            <a:extLst>
              <a:ext uri="{FF2B5EF4-FFF2-40B4-BE49-F238E27FC236}">
                <a16:creationId xmlns="" xmlns:a16="http://schemas.microsoft.com/office/drawing/2014/main" id="{95760EBD-87E8-484B-9F3E-E6AE2BD522D4}"/>
              </a:ext>
            </a:extLst>
          </p:cNvPr>
          <p:cNvSpPr>
            <a:spLocks noGrp="1"/>
          </p:cNvSpPr>
          <p:nvPr>
            <p:ph type="body" orient="vert" idx="1"/>
          </p:nvPr>
        </p:nvSpPr>
        <p:spPr>
          <a:xfrm>
            <a:off x="838200" y="936625"/>
            <a:ext cx="7734300" cy="5550527"/>
          </a:xfrm>
        </p:spPr>
        <p:txBody>
          <a:bodyPr vert="eaVe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Espace réservé de la date 3">
            <a:extLst>
              <a:ext uri="{FF2B5EF4-FFF2-40B4-BE49-F238E27FC236}">
                <a16:creationId xmlns="" xmlns:a16="http://schemas.microsoft.com/office/drawing/2014/main" id="{C87E3A80-E3AD-42F4-882B-F97DDB32BA7D}"/>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8" name="Espace réservé du pied de page 4">
            <a:extLst>
              <a:ext uri="{FF2B5EF4-FFF2-40B4-BE49-F238E27FC236}">
                <a16:creationId xmlns="" xmlns:a16="http://schemas.microsoft.com/office/drawing/2014/main" id="{A3B3CD00-C637-4F9F-8F8B-416315DB694D}"/>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Espace réservé du numéro de diapositive 5">
            <a:extLst>
              <a:ext uri="{FF2B5EF4-FFF2-40B4-BE49-F238E27FC236}">
                <a16:creationId xmlns="" xmlns:a16="http://schemas.microsoft.com/office/drawing/2014/main" id="{B4B25243-64E8-4C5C-A2E6-503F3E03042D}"/>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187505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86B502-F066-4373-A6D2-3CBFEA56BE04}"/>
              </a:ext>
            </a:extLst>
          </p:cNvPr>
          <p:cNvSpPr>
            <a:spLocks noGrp="1"/>
          </p:cNvSpPr>
          <p:nvPr>
            <p:ph type="title"/>
          </p:nvPr>
        </p:nvSpPr>
        <p:spPr>
          <a:xfrm>
            <a:off x="838200" y="1046747"/>
            <a:ext cx="10515600" cy="1191085"/>
          </a:xfrm>
        </p:spPr>
        <p:txBody>
          <a:bodyPr/>
          <a:lstStyle/>
          <a:p>
            <a:r>
              <a:rPr lang="fr-FR" dirty="0"/>
              <a:t>Modifiez le style du titre</a:t>
            </a:r>
            <a:endParaRPr lang="en-US" dirty="0"/>
          </a:p>
        </p:txBody>
      </p:sp>
      <p:sp>
        <p:nvSpPr>
          <p:cNvPr id="3" name="Espace réservé du contenu 2">
            <a:extLst>
              <a:ext uri="{FF2B5EF4-FFF2-40B4-BE49-F238E27FC236}">
                <a16:creationId xmlns="" xmlns:a16="http://schemas.microsoft.com/office/drawing/2014/main" id="{EFD73BF0-5F42-45F7-A9A9-D26DDE5C7E15}"/>
              </a:ext>
            </a:extLst>
          </p:cNvPr>
          <p:cNvSpPr>
            <a:spLocks noGrp="1"/>
          </p:cNvSpPr>
          <p:nvPr>
            <p:ph idx="1"/>
          </p:nvPr>
        </p:nvSpPr>
        <p:spPr>
          <a:xfrm>
            <a:off x="838200" y="2237874"/>
            <a:ext cx="10515600" cy="419776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3">
            <a:extLst>
              <a:ext uri="{FF2B5EF4-FFF2-40B4-BE49-F238E27FC236}">
                <a16:creationId xmlns="" xmlns:a16="http://schemas.microsoft.com/office/drawing/2014/main" id="{BFE3EDCD-EBBF-4DD7-A829-86C3227FA778}"/>
              </a:ext>
            </a:extLst>
          </p:cNvPr>
          <p:cNvSpPr>
            <a:spLocks noGrp="1"/>
          </p:cNvSpPr>
          <p:nvPr>
            <p:ph type="dt" sz="half" idx="2"/>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8" name="Espace réservé du pied de page 4">
            <a:extLst>
              <a:ext uri="{FF2B5EF4-FFF2-40B4-BE49-F238E27FC236}">
                <a16:creationId xmlns="" xmlns:a16="http://schemas.microsoft.com/office/drawing/2014/main" id="{A7FC9404-41F7-4B76-9992-581A499C478A}"/>
              </a:ext>
            </a:extLst>
          </p:cNvPr>
          <p:cNvSpPr>
            <a:spLocks noGrp="1"/>
          </p:cNvSpPr>
          <p:nvPr>
            <p:ph type="ftr" sz="quarter" idx="3"/>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Espace réservé du numéro de diapositive 5">
            <a:extLst>
              <a:ext uri="{FF2B5EF4-FFF2-40B4-BE49-F238E27FC236}">
                <a16:creationId xmlns="" xmlns:a16="http://schemas.microsoft.com/office/drawing/2014/main" id="{10625FFA-598E-4D61-879E-087FE1592033}"/>
              </a:ext>
            </a:extLst>
          </p:cNvPr>
          <p:cNvSpPr>
            <a:spLocks noGrp="1"/>
          </p:cNvSpPr>
          <p:nvPr>
            <p:ph type="sldNum" sz="quarter" idx="4"/>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190847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3CF549B-AD23-4234-9AC3-843BF5076D60}"/>
              </a:ext>
            </a:extLst>
          </p:cNvPr>
          <p:cNvSpPr>
            <a:spLocks noGrp="1"/>
          </p:cNvSpPr>
          <p:nvPr>
            <p:ph type="title"/>
          </p:nvPr>
        </p:nvSpPr>
        <p:spPr>
          <a:xfrm>
            <a:off x="831850" y="867527"/>
            <a:ext cx="10515600" cy="2852737"/>
          </a:xfrm>
        </p:spPr>
        <p:txBody>
          <a:bodyPr anchor="b"/>
          <a:lstStyle>
            <a:lvl1pPr>
              <a:defRPr sz="6000"/>
            </a:lvl1pPr>
          </a:lstStyle>
          <a:p>
            <a:r>
              <a:rPr lang="fr-FR" dirty="0"/>
              <a:t>Modifiez le style du titre</a:t>
            </a:r>
            <a:endParaRPr lang="en-US" dirty="0"/>
          </a:p>
        </p:txBody>
      </p:sp>
      <p:sp>
        <p:nvSpPr>
          <p:cNvPr id="3" name="Espace réservé du texte 2">
            <a:extLst>
              <a:ext uri="{FF2B5EF4-FFF2-40B4-BE49-F238E27FC236}">
                <a16:creationId xmlns="" xmlns:a16="http://schemas.microsoft.com/office/drawing/2014/main" id="{86904003-9FAA-48C4-9767-25BAB900953D}"/>
              </a:ext>
            </a:extLst>
          </p:cNvPr>
          <p:cNvSpPr>
            <a:spLocks noGrp="1"/>
          </p:cNvSpPr>
          <p:nvPr>
            <p:ph type="body" idx="1"/>
          </p:nvPr>
        </p:nvSpPr>
        <p:spPr>
          <a:xfrm>
            <a:off x="831850" y="374725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7" name="Espace réservé de la date 3">
            <a:extLst>
              <a:ext uri="{FF2B5EF4-FFF2-40B4-BE49-F238E27FC236}">
                <a16:creationId xmlns="" xmlns:a16="http://schemas.microsoft.com/office/drawing/2014/main" id="{4F8A8C3E-4636-47BD-9273-15C46541F4CC}"/>
              </a:ext>
            </a:extLst>
          </p:cNvPr>
          <p:cNvSpPr>
            <a:spLocks noGrp="1"/>
          </p:cNvSpPr>
          <p:nvPr>
            <p:ph type="dt" sz="half" idx="2"/>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8" name="Espace réservé du pied de page 4">
            <a:extLst>
              <a:ext uri="{FF2B5EF4-FFF2-40B4-BE49-F238E27FC236}">
                <a16:creationId xmlns="" xmlns:a16="http://schemas.microsoft.com/office/drawing/2014/main" id="{5984A362-38E1-4765-9627-1D1F2D31FAE8}"/>
              </a:ext>
            </a:extLst>
          </p:cNvPr>
          <p:cNvSpPr>
            <a:spLocks noGrp="1"/>
          </p:cNvSpPr>
          <p:nvPr>
            <p:ph type="ftr" sz="quarter" idx="3"/>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Espace réservé du numéro de diapositive 5">
            <a:extLst>
              <a:ext uri="{FF2B5EF4-FFF2-40B4-BE49-F238E27FC236}">
                <a16:creationId xmlns="" xmlns:a16="http://schemas.microsoft.com/office/drawing/2014/main" id="{7F2D2884-7FAD-4482-94FC-415E36073668}"/>
              </a:ext>
            </a:extLst>
          </p:cNvPr>
          <p:cNvSpPr>
            <a:spLocks noGrp="1"/>
          </p:cNvSpPr>
          <p:nvPr>
            <p:ph type="sldNum" sz="quarter" idx="4"/>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423638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EBF76B3-D54B-4C20-A12B-33AB41B52545}"/>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 xmlns:a16="http://schemas.microsoft.com/office/drawing/2014/main" id="{C66594F0-0DB6-444B-8519-F2C4C378BF5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 xmlns:a16="http://schemas.microsoft.com/office/drawing/2014/main" id="{15A3FF1D-4709-47F7-BBA0-4C6CA34917B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 xmlns:a16="http://schemas.microsoft.com/office/drawing/2014/main" id="{E7095EFA-0786-4B6C-8BDB-7A54777DB2F5}"/>
              </a:ext>
            </a:extLst>
          </p:cNvPr>
          <p:cNvSpPr>
            <a:spLocks noGrp="1"/>
          </p:cNvSpPr>
          <p:nvPr>
            <p:ph type="dt" sz="half" idx="10"/>
          </p:nvPr>
        </p:nvSpPr>
        <p:spPr>
          <a:xfrm>
            <a:off x="838200" y="6356350"/>
            <a:ext cx="2743200" cy="365125"/>
          </a:xfrm>
          <a:prstGeom prst="rect">
            <a:avLst/>
          </a:prstGeom>
        </p:spPr>
        <p:txBody>
          <a:bodyPr/>
          <a:lstStyle/>
          <a:p>
            <a:fld id="{BD91F057-39A8-4B20-9424-6818CB3ABB5F}" type="datetimeFigureOut">
              <a:rPr lang="en-US" smtClean="0"/>
              <a:t>2/7/2018</a:t>
            </a:fld>
            <a:endParaRPr lang="en-US"/>
          </a:p>
        </p:txBody>
      </p:sp>
      <p:sp>
        <p:nvSpPr>
          <p:cNvPr id="6" name="Espace réservé du pied de page 5">
            <a:extLst>
              <a:ext uri="{FF2B5EF4-FFF2-40B4-BE49-F238E27FC236}">
                <a16:creationId xmlns="" xmlns:a16="http://schemas.microsoft.com/office/drawing/2014/main" id="{DF55DA4D-1CD7-4EAE-87D5-4629090A96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Espace réservé du numéro de diapositive 6">
            <a:extLst>
              <a:ext uri="{FF2B5EF4-FFF2-40B4-BE49-F238E27FC236}">
                <a16:creationId xmlns="" xmlns:a16="http://schemas.microsoft.com/office/drawing/2014/main" id="{FC37380E-BDF3-4A53-8FAE-64E0F1925F23}"/>
              </a:ext>
            </a:extLst>
          </p:cNvPr>
          <p:cNvSpPr>
            <a:spLocks noGrp="1"/>
          </p:cNvSpPr>
          <p:nvPr>
            <p:ph type="sldNum" sz="quarter" idx="12"/>
          </p:nvPr>
        </p:nvSpPr>
        <p:spPr>
          <a:xfrm>
            <a:off x="8610600" y="6356350"/>
            <a:ext cx="2743200" cy="365125"/>
          </a:xfrm>
          <a:prstGeom prst="rect">
            <a:avLst/>
          </a:prstGeom>
        </p:spPr>
        <p:txBody>
          <a:bodyPr/>
          <a:lstStyle/>
          <a:p>
            <a:fld id="{3758E06F-8551-4357-95DD-C94B97703B79}" type="slidenum">
              <a:rPr lang="en-US" smtClean="0"/>
              <a:t>‹N°›</a:t>
            </a:fld>
            <a:endParaRPr lang="en-US"/>
          </a:p>
        </p:txBody>
      </p:sp>
    </p:spTree>
    <p:extLst>
      <p:ext uri="{BB962C8B-B14F-4D97-AF65-F5344CB8AC3E}">
        <p14:creationId xmlns:p14="http://schemas.microsoft.com/office/powerpoint/2010/main" val="260975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E8BE76F-C40A-4018-BF93-97761640A7BA}"/>
              </a:ext>
            </a:extLst>
          </p:cNvPr>
          <p:cNvSpPr>
            <a:spLocks noGrp="1"/>
          </p:cNvSpPr>
          <p:nvPr>
            <p:ph type="title"/>
          </p:nvPr>
        </p:nvSpPr>
        <p:spPr>
          <a:xfrm>
            <a:off x="839788" y="662614"/>
            <a:ext cx="10515600" cy="1325563"/>
          </a:xfrm>
        </p:spPr>
        <p:txBody>
          <a:bodyPr/>
          <a:lstStyle/>
          <a:p>
            <a:r>
              <a:rPr lang="fr-FR" dirty="0"/>
              <a:t>Modifiez le style du titre</a:t>
            </a:r>
            <a:endParaRPr lang="en-US" dirty="0"/>
          </a:p>
        </p:txBody>
      </p:sp>
      <p:sp>
        <p:nvSpPr>
          <p:cNvPr id="3" name="Espace réservé du texte 2">
            <a:extLst>
              <a:ext uri="{FF2B5EF4-FFF2-40B4-BE49-F238E27FC236}">
                <a16:creationId xmlns="" xmlns:a16="http://schemas.microsoft.com/office/drawing/2014/main" id="{78C81EA2-3954-4417-BF28-17659F999190}"/>
              </a:ext>
            </a:extLst>
          </p:cNvPr>
          <p:cNvSpPr>
            <a:spLocks noGrp="1"/>
          </p:cNvSpPr>
          <p:nvPr>
            <p:ph type="body" idx="1"/>
          </p:nvPr>
        </p:nvSpPr>
        <p:spPr>
          <a:xfrm>
            <a:off x="839788" y="197865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 xmlns:a16="http://schemas.microsoft.com/office/drawing/2014/main" id="{0D9D8F93-ACBA-42C4-8D37-6A46FA9EE79E}"/>
              </a:ext>
            </a:extLst>
          </p:cNvPr>
          <p:cNvSpPr>
            <a:spLocks noGrp="1"/>
          </p:cNvSpPr>
          <p:nvPr>
            <p:ph sz="half" idx="2"/>
          </p:nvPr>
        </p:nvSpPr>
        <p:spPr>
          <a:xfrm>
            <a:off x="839788" y="2802564"/>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 xmlns:a16="http://schemas.microsoft.com/office/drawing/2014/main" id="{A8BE39B6-BFA9-4640-B104-036DB5B84F2E}"/>
              </a:ext>
            </a:extLst>
          </p:cNvPr>
          <p:cNvSpPr>
            <a:spLocks noGrp="1"/>
          </p:cNvSpPr>
          <p:nvPr>
            <p:ph type="body" sz="quarter" idx="3"/>
          </p:nvPr>
        </p:nvSpPr>
        <p:spPr>
          <a:xfrm>
            <a:off x="6172200" y="197865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 xmlns:a16="http://schemas.microsoft.com/office/drawing/2014/main" id="{105308AB-6AF3-48CF-9A3E-E794217DB86C}"/>
              </a:ext>
            </a:extLst>
          </p:cNvPr>
          <p:cNvSpPr>
            <a:spLocks noGrp="1"/>
          </p:cNvSpPr>
          <p:nvPr>
            <p:ph sz="quarter" idx="4"/>
          </p:nvPr>
        </p:nvSpPr>
        <p:spPr>
          <a:xfrm>
            <a:off x="6172200" y="2802564"/>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Espace réservé de la date 3">
            <a:extLst>
              <a:ext uri="{FF2B5EF4-FFF2-40B4-BE49-F238E27FC236}">
                <a16:creationId xmlns="" xmlns:a16="http://schemas.microsoft.com/office/drawing/2014/main" id="{DC3D5416-F9A4-4004-9A1F-8A5A31A6628C}"/>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11" name="Espace réservé du pied de page 4">
            <a:extLst>
              <a:ext uri="{FF2B5EF4-FFF2-40B4-BE49-F238E27FC236}">
                <a16:creationId xmlns="" xmlns:a16="http://schemas.microsoft.com/office/drawing/2014/main" id="{3418CE36-1697-4559-9FA9-15577F6AE5EA}"/>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Espace réservé du numéro de diapositive 5">
            <a:extLst>
              <a:ext uri="{FF2B5EF4-FFF2-40B4-BE49-F238E27FC236}">
                <a16:creationId xmlns="" xmlns:a16="http://schemas.microsoft.com/office/drawing/2014/main" id="{A7ECFADE-E4DE-4744-A58F-878AC2271D0E}"/>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329396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234FFEDA-D559-4766-A565-65099119C820}"/>
              </a:ext>
            </a:extLst>
          </p:cNvPr>
          <p:cNvSpPr>
            <a:spLocks noGrp="1"/>
          </p:cNvSpPr>
          <p:nvPr>
            <p:ph type="title"/>
          </p:nvPr>
        </p:nvSpPr>
        <p:spPr>
          <a:xfrm>
            <a:off x="839788" y="662614"/>
            <a:ext cx="10515600" cy="1325563"/>
          </a:xfrm>
        </p:spPr>
        <p:txBody>
          <a:bodyPr/>
          <a:lstStyle/>
          <a:p>
            <a:r>
              <a:rPr lang="fr-FR" dirty="0"/>
              <a:t>Modifiez le style du titre</a:t>
            </a:r>
            <a:endParaRPr lang="en-US" dirty="0"/>
          </a:p>
        </p:txBody>
      </p:sp>
      <p:sp>
        <p:nvSpPr>
          <p:cNvPr id="7" name="Espace réservé de la date 3">
            <a:extLst>
              <a:ext uri="{FF2B5EF4-FFF2-40B4-BE49-F238E27FC236}">
                <a16:creationId xmlns="" xmlns:a16="http://schemas.microsoft.com/office/drawing/2014/main" id="{C3C11D35-DBBA-4B88-ABDA-614027B6D016}"/>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8" name="Espace réservé du pied de page 4">
            <a:extLst>
              <a:ext uri="{FF2B5EF4-FFF2-40B4-BE49-F238E27FC236}">
                <a16:creationId xmlns="" xmlns:a16="http://schemas.microsoft.com/office/drawing/2014/main" id="{3EDA80F2-91A8-478D-B2EE-109317509FFA}"/>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Espace réservé du numéro de diapositive 5">
            <a:extLst>
              <a:ext uri="{FF2B5EF4-FFF2-40B4-BE49-F238E27FC236}">
                <a16:creationId xmlns="" xmlns:a16="http://schemas.microsoft.com/office/drawing/2014/main" id="{F9CB9919-5D23-4EF6-98A2-96C6E590B1BB}"/>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329100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3">
            <a:extLst>
              <a:ext uri="{FF2B5EF4-FFF2-40B4-BE49-F238E27FC236}">
                <a16:creationId xmlns="" xmlns:a16="http://schemas.microsoft.com/office/drawing/2014/main" id="{ED43BDB6-2533-46B3-8736-67D94773D635}"/>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6" name="Espace réservé du pied de page 4">
            <a:extLst>
              <a:ext uri="{FF2B5EF4-FFF2-40B4-BE49-F238E27FC236}">
                <a16:creationId xmlns="" xmlns:a16="http://schemas.microsoft.com/office/drawing/2014/main" id="{7A5500D0-100E-414B-A2BC-E4E27F840C81}"/>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Espace réservé du numéro de diapositive 5">
            <a:extLst>
              <a:ext uri="{FF2B5EF4-FFF2-40B4-BE49-F238E27FC236}">
                <a16:creationId xmlns="" xmlns:a16="http://schemas.microsoft.com/office/drawing/2014/main" id="{818DF5EB-2448-4E08-8C27-6F62DF46242F}"/>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74065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4CB0115-FF04-44BC-8E28-B5BB067E23C7}"/>
              </a:ext>
            </a:extLst>
          </p:cNvPr>
          <p:cNvSpPr>
            <a:spLocks noGrp="1"/>
          </p:cNvSpPr>
          <p:nvPr>
            <p:ph type="title"/>
          </p:nvPr>
        </p:nvSpPr>
        <p:spPr>
          <a:xfrm>
            <a:off x="839788" y="884321"/>
            <a:ext cx="3932237" cy="1600200"/>
          </a:xfrm>
        </p:spPr>
        <p:txBody>
          <a:bodyPr anchor="b"/>
          <a:lstStyle>
            <a:lvl1pPr>
              <a:defRPr sz="3200"/>
            </a:lvl1pPr>
          </a:lstStyle>
          <a:p>
            <a:r>
              <a:rPr lang="fr-FR" dirty="0"/>
              <a:t>Modifiez le style du titre</a:t>
            </a:r>
            <a:endParaRPr lang="en-US" dirty="0"/>
          </a:p>
        </p:txBody>
      </p:sp>
      <p:sp>
        <p:nvSpPr>
          <p:cNvPr id="3" name="Espace réservé du contenu 2">
            <a:extLst>
              <a:ext uri="{FF2B5EF4-FFF2-40B4-BE49-F238E27FC236}">
                <a16:creationId xmlns="" xmlns:a16="http://schemas.microsoft.com/office/drawing/2014/main" id="{42E0C4BB-2AD2-4D20-B405-A6FE8ABC846B}"/>
              </a:ext>
            </a:extLst>
          </p:cNvPr>
          <p:cNvSpPr>
            <a:spLocks noGrp="1"/>
          </p:cNvSpPr>
          <p:nvPr>
            <p:ph idx="1"/>
          </p:nvPr>
        </p:nvSpPr>
        <p:spPr>
          <a:xfrm>
            <a:off x="5183188" y="14145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 xmlns:a16="http://schemas.microsoft.com/office/drawing/2014/main" id="{4DB8B702-4A22-4A42-BB21-C62FF33ED1C2}"/>
              </a:ext>
            </a:extLst>
          </p:cNvPr>
          <p:cNvSpPr>
            <a:spLocks noGrp="1"/>
          </p:cNvSpPr>
          <p:nvPr>
            <p:ph type="body" sz="half" idx="2"/>
          </p:nvPr>
        </p:nvSpPr>
        <p:spPr>
          <a:xfrm>
            <a:off x="839788" y="248452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8" name="Espace réservé de la date 3">
            <a:extLst>
              <a:ext uri="{FF2B5EF4-FFF2-40B4-BE49-F238E27FC236}">
                <a16:creationId xmlns="" xmlns:a16="http://schemas.microsoft.com/office/drawing/2014/main" id="{57F17CAD-BFFC-441A-A1B6-975D40AA83EC}"/>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9" name="Espace réservé du pied de page 4">
            <a:extLst>
              <a:ext uri="{FF2B5EF4-FFF2-40B4-BE49-F238E27FC236}">
                <a16:creationId xmlns="" xmlns:a16="http://schemas.microsoft.com/office/drawing/2014/main" id="{1434D426-2776-4DA3-B5BA-203E6032A2BA}"/>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Espace réservé du numéro de diapositive 5">
            <a:extLst>
              <a:ext uri="{FF2B5EF4-FFF2-40B4-BE49-F238E27FC236}">
                <a16:creationId xmlns="" xmlns:a16="http://schemas.microsoft.com/office/drawing/2014/main" id="{DADF4BF4-D7CA-4966-848C-3CB2E3AE424F}"/>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315458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386971A-B0E7-4931-AB3F-E3C6C1CA9F9D}"/>
              </a:ext>
            </a:extLst>
          </p:cNvPr>
          <p:cNvSpPr>
            <a:spLocks noGrp="1"/>
          </p:cNvSpPr>
          <p:nvPr>
            <p:ph type="title"/>
          </p:nvPr>
        </p:nvSpPr>
        <p:spPr>
          <a:xfrm>
            <a:off x="839788" y="860258"/>
            <a:ext cx="3932237" cy="1600200"/>
          </a:xfrm>
        </p:spPr>
        <p:txBody>
          <a:bodyPr anchor="b"/>
          <a:lstStyle>
            <a:lvl1pPr>
              <a:defRPr sz="3200"/>
            </a:lvl1pPr>
          </a:lstStyle>
          <a:p>
            <a:r>
              <a:rPr lang="fr-FR" dirty="0"/>
              <a:t>Modifiez le style du titre</a:t>
            </a:r>
            <a:endParaRPr lang="en-US" dirty="0"/>
          </a:p>
        </p:txBody>
      </p:sp>
      <p:sp>
        <p:nvSpPr>
          <p:cNvPr id="3" name="Espace réservé pour une image  2">
            <a:extLst>
              <a:ext uri="{FF2B5EF4-FFF2-40B4-BE49-F238E27FC236}">
                <a16:creationId xmlns="" xmlns:a16="http://schemas.microsoft.com/office/drawing/2014/main" id="{9529276A-DEBD-4B39-8F2C-AB6D425095A0}"/>
              </a:ext>
            </a:extLst>
          </p:cNvPr>
          <p:cNvSpPr>
            <a:spLocks noGrp="1"/>
          </p:cNvSpPr>
          <p:nvPr>
            <p:ph type="pic" idx="1"/>
          </p:nvPr>
        </p:nvSpPr>
        <p:spPr>
          <a:xfrm>
            <a:off x="5183188" y="1390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 xmlns:a16="http://schemas.microsoft.com/office/drawing/2014/main" id="{8DAAE2D5-FF53-4985-8331-87AEDD6FC57D}"/>
              </a:ext>
            </a:extLst>
          </p:cNvPr>
          <p:cNvSpPr>
            <a:spLocks noGrp="1"/>
          </p:cNvSpPr>
          <p:nvPr>
            <p:ph type="body" sz="half" idx="2"/>
          </p:nvPr>
        </p:nvSpPr>
        <p:spPr>
          <a:xfrm>
            <a:off x="839788" y="246045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8" name="Espace réservé de la date 3">
            <a:extLst>
              <a:ext uri="{FF2B5EF4-FFF2-40B4-BE49-F238E27FC236}">
                <a16:creationId xmlns="" xmlns:a16="http://schemas.microsoft.com/office/drawing/2014/main" id="{BF5A335B-022D-4589-8A48-BE487236BA73}"/>
              </a:ext>
            </a:extLst>
          </p:cNvPr>
          <p:cNvSpPr>
            <a:spLocks noGrp="1"/>
          </p:cNvSpPr>
          <p:nvPr>
            <p:ph type="dt" sz="half" idx="10"/>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9" name="Espace réservé du pied de page 4">
            <a:extLst>
              <a:ext uri="{FF2B5EF4-FFF2-40B4-BE49-F238E27FC236}">
                <a16:creationId xmlns="" xmlns:a16="http://schemas.microsoft.com/office/drawing/2014/main" id="{661452C6-2B65-43CF-B232-5EA5E85B3C77}"/>
              </a:ext>
            </a:extLst>
          </p:cNvPr>
          <p:cNvSpPr>
            <a:spLocks noGrp="1"/>
          </p:cNvSpPr>
          <p:nvPr>
            <p:ph type="ftr" sz="quarter" idx="11"/>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Espace réservé du numéro de diapositive 5">
            <a:extLst>
              <a:ext uri="{FF2B5EF4-FFF2-40B4-BE49-F238E27FC236}">
                <a16:creationId xmlns="" xmlns:a16="http://schemas.microsoft.com/office/drawing/2014/main" id="{E1A03171-878F-4692-A937-AB8C13FC8A4F}"/>
              </a:ext>
            </a:extLst>
          </p:cNvPr>
          <p:cNvSpPr>
            <a:spLocks noGrp="1"/>
          </p:cNvSpPr>
          <p:nvPr>
            <p:ph type="sldNum" sz="quarter" idx="12"/>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296292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CC577E1D-1DEE-4212-944F-6A8876AC937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titre 1">
            <a:extLst>
              <a:ext uri="{FF2B5EF4-FFF2-40B4-BE49-F238E27FC236}">
                <a16:creationId xmlns="" xmlns:a16="http://schemas.microsoft.com/office/drawing/2014/main" id="{4D0891EA-0C1E-4646-A0D3-F8F4ABB1A012}"/>
              </a:ext>
            </a:extLst>
          </p:cNvPr>
          <p:cNvSpPr>
            <a:spLocks noGrp="1"/>
          </p:cNvSpPr>
          <p:nvPr>
            <p:ph type="title"/>
          </p:nvPr>
        </p:nvSpPr>
        <p:spPr>
          <a:xfrm>
            <a:off x="838200" y="788068"/>
            <a:ext cx="10515600" cy="1191085"/>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a:extLst>
              <a:ext uri="{FF2B5EF4-FFF2-40B4-BE49-F238E27FC236}">
                <a16:creationId xmlns="" xmlns:a16="http://schemas.microsoft.com/office/drawing/2014/main" id="{89EABE66-0130-40B1-B137-7C9475DB6781}"/>
              </a:ext>
            </a:extLst>
          </p:cNvPr>
          <p:cNvSpPr>
            <a:spLocks noGrp="1"/>
          </p:cNvSpPr>
          <p:nvPr>
            <p:ph type="body" idx="1"/>
          </p:nvPr>
        </p:nvSpPr>
        <p:spPr>
          <a:xfrm>
            <a:off x="838200" y="1979195"/>
            <a:ext cx="10515600" cy="419776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Espace réservé de la date 3">
            <a:extLst>
              <a:ext uri="{FF2B5EF4-FFF2-40B4-BE49-F238E27FC236}">
                <a16:creationId xmlns="" xmlns:a16="http://schemas.microsoft.com/office/drawing/2014/main" id="{143DFC6E-0891-4502-9B69-46432440CB26}"/>
              </a:ext>
            </a:extLst>
          </p:cNvPr>
          <p:cNvSpPr>
            <a:spLocks noGrp="1"/>
          </p:cNvSpPr>
          <p:nvPr>
            <p:ph type="dt" sz="half" idx="2"/>
          </p:nvPr>
        </p:nvSpPr>
        <p:spPr>
          <a:xfrm>
            <a:off x="0" y="6487152"/>
            <a:ext cx="12512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1F057-39A8-4B20-9424-6818CB3ABB5F}" type="datetimeFigureOut">
              <a:rPr lang="en-US" smtClean="0"/>
              <a:t>2/7/2018</a:t>
            </a:fld>
            <a:endParaRPr lang="en-US" dirty="0"/>
          </a:p>
        </p:txBody>
      </p:sp>
      <p:sp>
        <p:nvSpPr>
          <p:cNvPr id="5" name="Espace réservé du pied de page 4">
            <a:extLst>
              <a:ext uri="{FF2B5EF4-FFF2-40B4-BE49-F238E27FC236}">
                <a16:creationId xmlns="" xmlns:a16="http://schemas.microsoft.com/office/drawing/2014/main" id="{2F86F1E7-6C43-43EA-A840-11FBD2D5A8F7}"/>
              </a:ext>
            </a:extLst>
          </p:cNvPr>
          <p:cNvSpPr>
            <a:spLocks noGrp="1"/>
          </p:cNvSpPr>
          <p:nvPr>
            <p:ph type="ftr" sz="quarter" idx="3"/>
          </p:nvPr>
        </p:nvSpPr>
        <p:spPr>
          <a:xfrm>
            <a:off x="838199" y="6487152"/>
            <a:ext cx="105155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 xmlns:a16="http://schemas.microsoft.com/office/drawing/2014/main" id="{C4230832-57A3-4709-A6A7-E07A511653F1}"/>
              </a:ext>
            </a:extLst>
          </p:cNvPr>
          <p:cNvSpPr>
            <a:spLocks noGrp="1"/>
          </p:cNvSpPr>
          <p:nvPr>
            <p:ph type="sldNum" sz="quarter" idx="4"/>
          </p:nvPr>
        </p:nvSpPr>
        <p:spPr>
          <a:xfrm>
            <a:off x="11353800" y="648715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8E06F-8551-4357-95DD-C94B97703B79}" type="slidenum">
              <a:rPr lang="en-US" smtClean="0"/>
              <a:t>‹N°›</a:t>
            </a:fld>
            <a:endParaRPr lang="en-US" dirty="0"/>
          </a:p>
        </p:txBody>
      </p:sp>
    </p:spTree>
    <p:extLst>
      <p:ext uri="{BB962C8B-B14F-4D97-AF65-F5344CB8AC3E}">
        <p14:creationId xmlns:p14="http://schemas.microsoft.com/office/powerpoint/2010/main" val="434702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microsoft.com/office/2007/relationships/media" Target="../media/media3.avi"/><Relationship Id="rId11" Type="http://schemas.openxmlformats.org/officeDocument/2006/relationships/image" Target="../media/image5.png"/><Relationship Id="rId5" Type="http://schemas.openxmlformats.org/officeDocument/2006/relationships/video" Target="NULL" TargetMode="External"/><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09333"/>
            <a:ext cx="12192000" cy="2387600"/>
          </a:xfrm>
          <a:prstGeom prst="rect">
            <a:avLst/>
          </a:prstGeom>
          <a:solidFill>
            <a:srgbClr val="00999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2807814"/>
            <a:ext cx="8856133" cy="1191085"/>
          </a:xfrm>
        </p:spPr>
        <p:txBody>
          <a:bodyPr>
            <a:noAutofit/>
          </a:bodyPr>
          <a:lstStyle/>
          <a:p>
            <a:r>
              <a:rPr lang="fr-FR" sz="4000" b="0" dirty="0" smtClean="0">
                <a:latin typeface="Arial" panose="020B0604020202020204" pitchFamily="34" charset="0"/>
                <a:cs typeface="Arial" panose="020B0604020202020204" pitchFamily="34" charset="0"/>
              </a:rPr>
              <a:t>MR </a:t>
            </a:r>
            <a:r>
              <a:rPr lang="fr-FR" sz="4000" b="0" dirty="0" err="1" smtClean="0">
                <a:latin typeface="Arial" panose="020B0604020202020204" pitchFamily="34" charset="0"/>
                <a:cs typeface="Arial" panose="020B0604020202020204" pitchFamily="34" charset="0"/>
              </a:rPr>
              <a:t>guided</a:t>
            </a:r>
            <a:r>
              <a:rPr lang="fr-FR" sz="4000" b="0" dirty="0" smtClean="0">
                <a:latin typeface="Arial" panose="020B0604020202020204" pitchFamily="34" charset="0"/>
                <a:cs typeface="Arial" panose="020B0604020202020204" pitchFamily="34" charset="0"/>
              </a:rPr>
              <a:t> </a:t>
            </a:r>
            <a:r>
              <a:rPr lang="fr-FR" sz="4000" b="0" dirty="0" err="1" smtClean="0">
                <a:latin typeface="Arial" panose="020B0604020202020204" pitchFamily="34" charset="0"/>
                <a:cs typeface="Arial" panose="020B0604020202020204" pitchFamily="34" charset="0"/>
              </a:rPr>
              <a:t>electrophysiology</a:t>
            </a:r>
            <a:r>
              <a:rPr lang="fr-FR" sz="4000" b="0" dirty="0" smtClean="0">
                <a:latin typeface="Arial" panose="020B0604020202020204" pitchFamily="34" charset="0"/>
                <a:cs typeface="Arial" panose="020B0604020202020204" pitchFamily="34" charset="0"/>
              </a:rPr>
              <a:t> </a:t>
            </a:r>
            <a:r>
              <a:rPr lang="fr-FR" sz="4000" b="0" dirty="0" err="1" smtClean="0">
                <a:latin typeface="Arial" panose="020B0604020202020204" pitchFamily="34" charset="0"/>
                <a:cs typeface="Arial" panose="020B0604020202020204" pitchFamily="34" charset="0"/>
              </a:rPr>
              <a:t>imaging</a:t>
            </a:r>
            <a:r>
              <a:rPr lang="fr-FR" sz="4000" b="0" dirty="0" smtClean="0">
                <a:latin typeface="Arial" panose="020B0604020202020204" pitchFamily="34" charset="0"/>
                <a:cs typeface="Arial" panose="020B0604020202020204" pitchFamily="34" charset="0"/>
              </a:rPr>
              <a:t> and </a:t>
            </a:r>
            <a:r>
              <a:rPr lang="fr-FR" sz="4000" b="0" dirty="0" err="1" smtClean="0">
                <a:latin typeface="Arial" panose="020B0604020202020204" pitchFamily="34" charset="0"/>
                <a:cs typeface="Arial" panose="020B0604020202020204" pitchFamily="34" charset="0"/>
              </a:rPr>
              <a:t>catheters</a:t>
            </a:r>
            <a:endParaRPr lang="en-US" sz="4000" b="0" dirty="0">
              <a:latin typeface="Arial" panose="020B0604020202020204" pitchFamily="34" charset="0"/>
              <a:cs typeface="Arial" panose="020B0604020202020204" pitchFamily="34" charset="0"/>
            </a:endParaRPr>
          </a:p>
        </p:txBody>
      </p:sp>
      <p:pic>
        <p:nvPicPr>
          <p:cNvPr id="1026" name="Picture 2" descr="Résultat de recherche d'images pour &quot;ihu liryc&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2387" y="2916766"/>
            <a:ext cx="1602545" cy="19727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63600" y="4103132"/>
            <a:ext cx="8796867" cy="707886"/>
          </a:xfrm>
          <a:prstGeom prst="rect">
            <a:avLst/>
          </a:prstGeom>
          <a:noFill/>
        </p:spPr>
        <p:txBody>
          <a:bodyPr wrap="square" rtlCol="0">
            <a:spAutoFit/>
          </a:bodyPr>
          <a:lstStyle/>
          <a:p>
            <a:r>
              <a:rPr lang="fr-FR" sz="2000" dirty="0" smtClean="0">
                <a:solidFill>
                  <a:srgbClr val="CC0099"/>
                </a:solidFill>
                <a:latin typeface="Arial" panose="020B0604020202020204" pitchFamily="34" charset="0"/>
                <a:cs typeface="Arial" panose="020B0604020202020204" pitchFamily="34" charset="0"/>
              </a:rPr>
              <a:t>Solenn TOUPIN, PhD</a:t>
            </a:r>
          </a:p>
          <a:p>
            <a:r>
              <a:rPr lang="fr-FR" sz="2000" dirty="0" err="1" smtClean="0">
                <a:solidFill>
                  <a:srgbClr val="FF8811"/>
                </a:solidFill>
                <a:latin typeface="Arial" panose="020B0604020202020204" pitchFamily="34" charset="0"/>
                <a:cs typeface="Arial" panose="020B0604020202020204" pitchFamily="34" charset="0"/>
              </a:rPr>
              <a:t>Electrophysiology</a:t>
            </a:r>
            <a:r>
              <a:rPr lang="fr-FR" sz="2000" dirty="0" smtClean="0">
                <a:solidFill>
                  <a:srgbClr val="FF8811"/>
                </a:solidFill>
                <a:latin typeface="Arial" panose="020B0604020202020204" pitchFamily="34" charset="0"/>
                <a:cs typeface="Arial" panose="020B0604020202020204" pitchFamily="34" charset="0"/>
              </a:rPr>
              <a:t> and </a:t>
            </a:r>
            <a:r>
              <a:rPr lang="fr-FR" sz="2000" dirty="0" err="1" smtClean="0">
                <a:solidFill>
                  <a:srgbClr val="FF8811"/>
                </a:solidFill>
                <a:latin typeface="Arial" panose="020B0604020202020204" pitchFamily="34" charset="0"/>
                <a:cs typeface="Arial" panose="020B0604020202020204" pitchFamily="34" charset="0"/>
              </a:rPr>
              <a:t>cardiac</a:t>
            </a:r>
            <a:r>
              <a:rPr lang="fr-FR" sz="2000" dirty="0" smtClean="0">
                <a:solidFill>
                  <a:srgbClr val="FF8811"/>
                </a:solidFill>
                <a:latin typeface="Arial" panose="020B0604020202020204" pitchFamily="34" charset="0"/>
                <a:cs typeface="Arial" panose="020B0604020202020204" pitchFamily="34" charset="0"/>
              </a:rPr>
              <a:t> </a:t>
            </a:r>
            <a:r>
              <a:rPr lang="fr-FR" sz="2000" dirty="0" err="1" smtClean="0">
                <a:solidFill>
                  <a:srgbClr val="FF8811"/>
                </a:solidFill>
                <a:latin typeface="Arial" panose="020B0604020202020204" pitchFamily="34" charset="0"/>
                <a:cs typeface="Arial" panose="020B0604020202020204" pitchFamily="34" charset="0"/>
              </a:rPr>
              <a:t>modeling</a:t>
            </a:r>
            <a:r>
              <a:rPr lang="fr-FR" sz="2000" dirty="0" smtClean="0">
                <a:solidFill>
                  <a:srgbClr val="FF8811"/>
                </a:solidFill>
                <a:latin typeface="Arial" panose="020B0604020202020204" pitchFamily="34" charset="0"/>
                <a:cs typeface="Arial" panose="020B0604020202020204" pitchFamily="34" charset="0"/>
              </a:rPr>
              <a:t> </a:t>
            </a:r>
            <a:r>
              <a:rPr lang="fr-FR" sz="2000" dirty="0" err="1" smtClean="0">
                <a:solidFill>
                  <a:srgbClr val="FF8811"/>
                </a:solidFill>
                <a:latin typeface="Arial" panose="020B0604020202020204" pitchFamily="34" charset="0"/>
                <a:cs typeface="Arial" panose="020B0604020202020204" pitchFamily="34" charset="0"/>
              </a:rPr>
              <a:t>institute</a:t>
            </a:r>
            <a:r>
              <a:rPr lang="fr-FR" sz="2000" dirty="0" smtClean="0">
                <a:solidFill>
                  <a:srgbClr val="FF8811"/>
                </a:solidFill>
                <a:latin typeface="Arial" panose="020B0604020202020204" pitchFamily="34" charset="0"/>
                <a:cs typeface="Arial" panose="020B0604020202020204" pitchFamily="34" charset="0"/>
              </a:rPr>
              <a:t> – Bordeaux, France</a:t>
            </a:r>
            <a:endParaRPr lang="fr-FR" sz="2000" dirty="0">
              <a:solidFill>
                <a:srgbClr val="FF88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91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Ablation monitoring : </a:t>
            </a:r>
            <a:r>
              <a:rPr lang="fr-FR" sz="3200" b="0" dirty="0" smtClean="0">
                <a:solidFill>
                  <a:schemeClr val="tx1"/>
                </a:solidFill>
                <a:latin typeface="Arial" panose="020B0604020202020204" pitchFamily="34" charset="0"/>
                <a:cs typeface="Arial" panose="020B0604020202020204" pitchFamily="34" charset="0"/>
              </a:rPr>
              <a:t>MR </a:t>
            </a:r>
            <a:r>
              <a:rPr lang="fr-FR" sz="3200" b="0" dirty="0" err="1" smtClean="0">
                <a:solidFill>
                  <a:schemeClr val="tx1"/>
                </a:solidFill>
                <a:latin typeface="Arial" panose="020B0604020202020204" pitchFamily="34" charset="0"/>
                <a:cs typeface="Arial" panose="020B0604020202020204" pitchFamily="34" charset="0"/>
              </a:rPr>
              <a:t>dosimetry</a:t>
            </a:r>
            <a:endParaRPr lang="en-US" sz="3200" b="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522834" y="4692732"/>
            <a:ext cx="5066524" cy="830997"/>
          </a:xfrm>
          <a:prstGeom prst="rect">
            <a:avLst/>
          </a:prstGeom>
        </p:spPr>
        <p:txBody>
          <a:bodyPr wrap="square">
            <a:spAutoFit/>
          </a:bodyPr>
          <a:lstStyle/>
          <a:p>
            <a:pPr fontAlgn="base"/>
            <a:r>
              <a:rPr lang="en-US" sz="1200" dirty="0" err="1">
                <a:solidFill>
                  <a:schemeClr val="bg2">
                    <a:lumMod val="25000"/>
                  </a:schemeClr>
                </a:solidFill>
                <a:latin typeface="Arial" panose="020B0604020202020204" pitchFamily="34" charset="0"/>
                <a:cs typeface="Arial" panose="020B0604020202020204" pitchFamily="34" charset="0"/>
              </a:rPr>
              <a:t>Epicardial</a:t>
            </a:r>
            <a:r>
              <a:rPr lang="en-US" sz="1200" dirty="0">
                <a:solidFill>
                  <a:schemeClr val="bg2">
                    <a:lumMod val="25000"/>
                  </a:schemeClr>
                </a:solidFill>
                <a:latin typeface="Arial" panose="020B0604020202020204" pitchFamily="34" charset="0"/>
                <a:cs typeface="Arial" panose="020B0604020202020204" pitchFamily="34" charset="0"/>
              </a:rPr>
              <a:t> </a:t>
            </a:r>
            <a:r>
              <a:rPr lang="en-US" sz="1200" dirty="0" err="1">
                <a:solidFill>
                  <a:schemeClr val="bg2">
                    <a:lumMod val="25000"/>
                  </a:schemeClr>
                </a:solidFill>
                <a:latin typeface="Arial" panose="020B0604020202020204" pitchFamily="34" charset="0"/>
                <a:cs typeface="Arial" panose="020B0604020202020204" pitchFamily="34" charset="0"/>
              </a:rPr>
              <a:t>electroanatomical</a:t>
            </a:r>
            <a:r>
              <a:rPr lang="en-US" sz="1200" dirty="0">
                <a:solidFill>
                  <a:schemeClr val="bg2">
                    <a:lumMod val="25000"/>
                  </a:schemeClr>
                </a:solidFill>
                <a:latin typeface="Arial" panose="020B0604020202020204" pitchFamily="34" charset="0"/>
                <a:cs typeface="Arial" panose="020B0604020202020204" pitchFamily="34" charset="0"/>
              </a:rPr>
              <a:t> mapping, radiofrequency ablation, and lesion imaging in the porcine left ventricle under real-time magnetic resonance imaging guidance—an </a:t>
            </a:r>
            <a:r>
              <a:rPr lang="en-US" sz="1200" i="1" dirty="0">
                <a:solidFill>
                  <a:schemeClr val="bg2">
                    <a:lumMod val="25000"/>
                  </a:schemeClr>
                </a:solidFill>
                <a:latin typeface="Arial" panose="020B0604020202020204" pitchFamily="34" charset="0"/>
                <a:cs typeface="Arial" panose="020B0604020202020204" pitchFamily="34" charset="0"/>
              </a:rPr>
              <a:t>in vivo</a:t>
            </a:r>
            <a:r>
              <a:rPr lang="en-US" sz="1200" dirty="0">
                <a:solidFill>
                  <a:schemeClr val="bg2">
                    <a:lumMod val="25000"/>
                  </a:schemeClr>
                </a:solidFill>
                <a:latin typeface="Arial" panose="020B0604020202020204" pitchFamily="34" charset="0"/>
                <a:cs typeface="Arial" panose="020B0604020202020204" pitchFamily="34" charset="0"/>
              </a:rPr>
              <a:t> feasibility </a:t>
            </a:r>
            <a:r>
              <a:rPr lang="en-US" sz="1200" dirty="0" smtClean="0">
                <a:solidFill>
                  <a:schemeClr val="bg2">
                    <a:lumMod val="25000"/>
                  </a:schemeClr>
                </a:solidFill>
                <a:latin typeface="Arial" panose="020B0604020202020204" pitchFamily="34" charset="0"/>
                <a:cs typeface="Arial" panose="020B0604020202020204" pitchFamily="34" charset="0"/>
              </a:rPr>
              <a:t>study, R. Mukherjee,</a:t>
            </a:r>
            <a:r>
              <a:rPr lang="en-US" sz="1200" dirty="0">
                <a:solidFill>
                  <a:schemeClr val="bg2">
                    <a:lumMod val="25000"/>
                  </a:schemeClr>
                </a:solidFill>
                <a:latin typeface="Arial" panose="020B0604020202020204" pitchFamily="34" charset="0"/>
                <a:cs typeface="Arial" panose="020B0604020202020204" pitchFamily="34" charset="0"/>
              </a:rPr>
              <a:t> </a:t>
            </a:r>
            <a:r>
              <a:rPr lang="en-US" sz="1200" dirty="0" smtClean="0">
                <a:solidFill>
                  <a:schemeClr val="bg2">
                    <a:lumMod val="25000"/>
                  </a:schemeClr>
                </a:solidFill>
                <a:latin typeface="Arial" panose="020B0604020202020204" pitchFamily="34" charset="0"/>
                <a:cs typeface="Arial" panose="020B0604020202020204" pitchFamily="34" charset="0"/>
              </a:rPr>
              <a:t>S. </a:t>
            </a:r>
            <a:r>
              <a:rPr lang="en-US" sz="1200" dirty="0" err="1" smtClean="0">
                <a:solidFill>
                  <a:schemeClr val="bg2">
                    <a:lumMod val="25000"/>
                  </a:schemeClr>
                </a:solidFill>
                <a:latin typeface="Arial" panose="020B0604020202020204" pitchFamily="34" charset="0"/>
                <a:cs typeface="Arial" panose="020B0604020202020204" pitchFamily="34" charset="0"/>
              </a:rPr>
              <a:t>Roujol</a:t>
            </a:r>
            <a:r>
              <a:rPr lang="en-US" sz="1200" dirty="0" smtClean="0">
                <a:solidFill>
                  <a:schemeClr val="bg2">
                    <a:lumMod val="25000"/>
                  </a:schemeClr>
                </a:solidFill>
                <a:latin typeface="Arial" panose="020B0604020202020204" pitchFamily="34" charset="0"/>
                <a:cs typeface="Arial" panose="020B0604020202020204" pitchFamily="34" charset="0"/>
              </a:rPr>
              <a:t> et al, JCMR 2017</a:t>
            </a:r>
            <a:endParaRPr lang="en-US" sz="1200" dirty="0">
              <a:solidFill>
                <a:schemeClr val="bg2">
                  <a:lumMod val="25000"/>
                </a:schemeClr>
              </a:solidFill>
              <a:latin typeface="Arial" panose="020B0604020202020204" pitchFamily="34" charset="0"/>
              <a:cs typeface="Arial" panose="020B0604020202020204" pitchFamily="34" charset="0"/>
            </a:endParaRPr>
          </a:p>
        </p:txBody>
      </p:sp>
      <p:pic>
        <p:nvPicPr>
          <p:cNvPr id="1026" name="Picture 2" descr="In vivo Δtemperature maps (A) shown at different time points relative to the start of the RF heating. Localized temperature elevation can be clearly visualized on the epicardial side of the left ventricle. Temporal profiles (B) obtained using CMR-thermometry during epicardial ablation in swine. A maximum temperature elevation of 35 °C was observed in a pixel within 2 mm of the catheter tip—Point 1 (relative to a more remote pixel in myocardium &gt;8 mm away from the catheter tip—Point 3). No significant temperature elevation was observed in a pixel located in a remote area. 2D lesion dimensions measured using MR-dosimetry (C) correlate well with measurements on gross macroscopy with mild overestimation of lesion width."/>
          <p:cNvPicPr>
            <a:picLocks noChangeAspect="1" noChangeArrowheads="1"/>
          </p:cNvPicPr>
          <p:nvPr/>
        </p:nvPicPr>
        <p:blipFill rotWithShape="1">
          <a:blip r:embed="rId3">
            <a:extLst>
              <a:ext uri="{28A0092B-C50C-407E-A947-70E740481C1C}">
                <a14:useLocalDpi xmlns:a14="http://schemas.microsoft.com/office/drawing/2010/main" val="0"/>
              </a:ext>
            </a:extLst>
          </a:blip>
          <a:srcRect l="3076" t="73291"/>
          <a:stretch/>
        </p:blipFill>
        <p:spPr bwMode="auto">
          <a:xfrm>
            <a:off x="6597480" y="2684629"/>
            <a:ext cx="4800665" cy="20021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873887" y="5950901"/>
            <a:ext cx="5265655" cy="646331"/>
          </a:xfrm>
          <a:prstGeom prst="rect">
            <a:avLst/>
          </a:prstGeom>
        </p:spPr>
        <p:txBody>
          <a:bodyPr wrap="square">
            <a:spAutoFit/>
          </a:bodyPr>
          <a:lstStyle/>
          <a:p>
            <a:r>
              <a:rPr lang="en-US" sz="1200" dirty="0">
                <a:solidFill>
                  <a:schemeClr val="bg2">
                    <a:lumMod val="25000"/>
                  </a:schemeClr>
                </a:solidFill>
                <a:latin typeface="Arial" panose="020B0604020202020204" pitchFamily="34" charset="0"/>
                <a:cs typeface="Arial" panose="020B0604020202020204" pitchFamily="34" charset="0"/>
              </a:rPr>
              <a:t>Feasibility of real-time MR thermal dose mapping for predicting radiofrequency ablation outcome in the myocardium in </a:t>
            </a:r>
            <a:r>
              <a:rPr lang="en-US" sz="1200" dirty="0" smtClean="0">
                <a:solidFill>
                  <a:schemeClr val="bg2">
                    <a:lumMod val="25000"/>
                  </a:schemeClr>
                </a:solidFill>
                <a:latin typeface="Arial" panose="020B0604020202020204" pitchFamily="34" charset="0"/>
                <a:cs typeface="Arial" panose="020B0604020202020204" pitchFamily="34" charset="0"/>
              </a:rPr>
              <a:t>vivo, S. Toupin, P. Bour et al, JCMR 2017</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1" name="Titre 1">
            <a:extLst>
              <a:ext uri="{FF2B5EF4-FFF2-40B4-BE49-F238E27FC236}">
                <a16:creationId xmlns="" xmlns:a16="http://schemas.microsoft.com/office/drawing/2014/main" id="{692403FF-5FAB-43B1-90B0-89CDE8645CB7}"/>
              </a:ext>
            </a:extLst>
          </p:cNvPr>
          <p:cNvSpPr txBox="1">
            <a:spLocks/>
          </p:cNvSpPr>
          <p:nvPr/>
        </p:nvSpPr>
        <p:spPr>
          <a:xfrm>
            <a:off x="6522834" y="1918549"/>
            <a:ext cx="2387081"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r>
              <a:rPr lang="fr-FR" sz="2000" b="0" dirty="0" smtClean="0">
                <a:solidFill>
                  <a:schemeClr val="bg2">
                    <a:lumMod val="25000"/>
                  </a:schemeClr>
                </a:solidFill>
                <a:latin typeface="Arial" panose="020B0604020202020204" pitchFamily="34" charset="0"/>
                <a:cs typeface="Arial" panose="020B0604020202020204" pitchFamily="34" charset="0"/>
              </a:rPr>
              <a:t>Thermal dose</a:t>
            </a:r>
            <a:endParaRPr lang="en-US" sz="2000" b="0" dirty="0">
              <a:solidFill>
                <a:schemeClr val="bg2">
                  <a:lumMod val="25000"/>
                </a:schemeClr>
              </a:solidFill>
              <a:latin typeface="Arial" panose="020B0604020202020204" pitchFamily="34" charset="0"/>
              <a:cs typeface="Arial" panose="020B0604020202020204" pitchFamily="34" charset="0"/>
            </a:endParaRPr>
          </a:p>
        </p:txBody>
      </p:sp>
      <p:grpSp>
        <p:nvGrpSpPr>
          <p:cNvPr id="3" name="Groupe 2"/>
          <p:cNvGrpSpPr/>
          <p:nvPr/>
        </p:nvGrpSpPr>
        <p:grpSpPr>
          <a:xfrm>
            <a:off x="872815" y="1274760"/>
            <a:ext cx="4422002" cy="2504145"/>
            <a:chOff x="872815" y="1103235"/>
            <a:chExt cx="4985555" cy="2823280"/>
          </a:xfrm>
        </p:grpSpPr>
        <p:pic>
          <p:nvPicPr>
            <p:cNvPr id="19" name="Image 18" descr="C:\Users\solenn.toupin\Article_Epi_Nav\Fig5-2.png"/>
            <p:cNvPicPr/>
            <p:nvPr/>
          </p:nvPicPr>
          <p:blipFill rotWithShape="1">
            <a:blip r:embed="rId4" cstate="print">
              <a:extLst>
                <a:ext uri="{28A0092B-C50C-407E-A947-70E740481C1C}">
                  <a14:useLocalDpi xmlns:a14="http://schemas.microsoft.com/office/drawing/2010/main" val="0"/>
                </a:ext>
              </a:extLst>
            </a:blip>
            <a:srcRect l="72011" t="8447" r="9769" b="77499"/>
            <a:stretch/>
          </p:blipFill>
          <p:spPr bwMode="auto">
            <a:xfrm>
              <a:off x="3261615" y="1898289"/>
              <a:ext cx="2596755" cy="2028226"/>
            </a:xfrm>
            <a:prstGeom prst="rect">
              <a:avLst/>
            </a:prstGeom>
            <a:noFill/>
            <a:ln>
              <a:noFill/>
            </a:ln>
            <a:extLst>
              <a:ext uri="{53640926-AAD7-44D8-BBD7-CCE9431645EC}">
                <a14:shadowObscured xmlns:a14="http://schemas.microsoft.com/office/drawing/2010/main"/>
              </a:ext>
            </a:extLst>
          </p:spPr>
        </p:pic>
        <p:pic>
          <p:nvPicPr>
            <p:cNvPr id="20" name="Image 19" descr="C:\Users\solenn.toupin\Article_Epi_Nav\Fig5-2.png"/>
            <p:cNvPicPr/>
            <p:nvPr/>
          </p:nvPicPr>
          <p:blipFill rotWithShape="1">
            <a:blip r:embed="rId5" cstate="print">
              <a:extLst>
                <a:ext uri="{28A0092B-C50C-407E-A947-70E740481C1C}">
                  <a14:useLocalDpi xmlns:a14="http://schemas.microsoft.com/office/drawing/2010/main" val="0"/>
                </a:ext>
              </a:extLst>
            </a:blip>
            <a:srcRect l="52180" t="6291" r="28562" b="75197"/>
            <a:stretch/>
          </p:blipFill>
          <p:spPr bwMode="auto">
            <a:xfrm>
              <a:off x="948533" y="1898289"/>
              <a:ext cx="2083916" cy="2028226"/>
            </a:xfrm>
            <a:prstGeom prst="rect">
              <a:avLst/>
            </a:prstGeom>
            <a:noFill/>
            <a:ln>
              <a:noFill/>
            </a:ln>
            <a:extLst>
              <a:ext uri="{53640926-AAD7-44D8-BBD7-CCE9431645EC}">
                <a14:shadowObscured xmlns:a14="http://schemas.microsoft.com/office/drawing/2010/main"/>
              </a:ext>
            </a:extLst>
          </p:spPr>
        </p:pic>
        <p:sp>
          <p:nvSpPr>
            <p:cNvPr id="33" name="Titre 1">
              <a:extLst>
                <a:ext uri="{FF2B5EF4-FFF2-40B4-BE49-F238E27FC236}">
                  <a16:creationId xmlns="" xmlns:a16="http://schemas.microsoft.com/office/drawing/2014/main" id="{692403FF-5FAB-43B1-90B0-89CDE8645CB7}"/>
                </a:ext>
              </a:extLst>
            </p:cNvPr>
            <p:cNvSpPr txBox="1">
              <a:spLocks/>
            </p:cNvSpPr>
            <p:nvPr/>
          </p:nvSpPr>
          <p:spPr>
            <a:xfrm>
              <a:off x="872815" y="1103235"/>
              <a:ext cx="2387081"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r>
                <a:rPr lang="fr-FR" sz="2000" b="0" dirty="0" smtClean="0">
                  <a:solidFill>
                    <a:schemeClr val="bg2">
                      <a:lumMod val="25000"/>
                    </a:schemeClr>
                  </a:solidFill>
                  <a:latin typeface="Arial" panose="020B0604020202020204" pitchFamily="34" charset="0"/>
                  <a:cs typeface="Arial" panose="020B0604020202020204" pitchFamily="34" charset="0"/>
                </a:rPr>
                <a:t>Thermal dose</a:t>
              </a:r>
              <a:endParaRPr lang="en-US" sz="2000" b="0" dirty="0">
                <a:solidFill>
                  <a:schemeClr val="bg2">
                    <a:lumMod val="25000"/>
                  </a:schemeClr>
                </a:solidFill>
                <a:latin typeface="Arial" panose="020B0604020202020204" pitchFamily="34" charset="0"/>
                <a:cs typeface="Arial" panose="020B0604020202020204" pitchFamily="34" charset="0"/>
              </a:endParaRPr>
            </a:p>
          </p:txBody>
        </p:sp>
      </p:grpSp>
      <p:grpSp>
        <p:nvGrpSpPr>
          <p:cNvPr id="4" name="Groupe 3"/>
          <p:cNvGrpSpPr/>
          <p:nvPr/>
        </p:nvGrpSpPr>
        <p:grpSpPr>
          <a:xfrm>
            <a:off x="872815" y="3506520"/>
            <a:ext cx="4412670" cy="2361493"/>
            <a:chOff x="872815" y="3459865"/>
            <a:chExt cx="4412670" cy="2361493"/>
          </a:xfrm>
        </p:grpSpPr>
        <p:pic>
          <p:nvPicPr>
            <p:cNvPr id="27" name="Image 26" descr="C:\Users\solenn.toupin\Article_Epi_Nav\Fig5-2.png"/>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28340" t="9147" r="53217" b="77527"/>
            <a:stretch/>
          </p:blipFill>
          <p:spPr bwMode="auto">
            <a:xfrm>
              <a:off x="2990067" y="4162864"/>
              <a:ext cx="2295418" cy="1658493"/>
            </a:xfrm>
            <a:prstGeom prst="rect">
              <a:avLst/>
            </a:prstGeom>
            <a:noFill/>
            <a:ln>
              <a:noFill/>
            </a:ln>
            <a:extLst>
              <a:ext uri="{53640926-AAD7-44D8-BBD7-CCE9431645EC}">
                <a14:shadowObscured xmlns:a14="http://schemas.microsoft.com/office/drawing/2010/main"/>
              </a:ext>
            </a:extLst>
          </p:spPr>
        </p:pic>
        <p:pic>
          <p:nvPicPr>
            <p:cNvPr id="28" name="Image 27" descr="C:\Users\solenn.toupin\Article_Epi_Nav\Fig5-2.png"/>
            <p:cNvPicPr/>
            <p:nvPr/>
          </p:nvPicPr>
          <p:blipFill rotWithShape="1">
            <a:blip r:embed="rId8"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7788" t="8450" r="73461" b="74645"/>
            <a:stretch/>
          </p:blipFill>
          <p:spPr bwMode="auto">
            <a:xfrm>
              <a:off x="948535" y="4162865"/>
              <a:ext cx="1839796" cy="1658493"/>
            </a:xfrm>
            <a:prstGeom prst="rect">
              <a:avLst/>
            </a:prstGeom>
            <a:noFill/>
            <a:ln>
              <a:noFill/>
            </a:ln>
            <a:extLst>
              <a:ext uri="{53640926-AAD7-44D8-BBD7-CCE9431645EC}">
                <a14:shadowObscured xmlns:a14="http://schemas.microsoft.com/office/drawing/2010/main"/>
              </a:ext>
            </a:extLst>
          </p:spPr>
        </p:pic>
        <p:sp>
          <p:nvSpPr>
            <p:cNvPr id="35" name="Titre 1">
              <a:extLst>
                <a:ext uri="{FF2B5EF4-FFF2-40B4-BE49-F238E27FC236}">
                  <a16:creationId xmlns="" xmlns:a16="http://schemas.microsoft.com/office/drawing/2014/main" id="{692403FF-5FAB-43B1-90B0-89CDE8645CB7}"/>
                </a:ext>
              </a:extLst>
            </p:cNvPr>
            <p:cNvSpPr txBox="1">
              <a:spLocks/>
            </p:cNvSpPr>
            <p:nvPr/>
          </p:nvSpPr>
          <p:spPr>
            <a:xfrm>
              <a:off x="872815" y="3459865"/>
              <a:ext cx="2117252" cy="10564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r>
                <a:rPr lang="fr-FR" sz="2000" b="0" dirty="0" smtClean="0">
                  <a:solidFill>
                    <a:schemeClr val="bg2">
                      <a:lumMod val="25000"/>
                    </a:schemeClr>
                  </a:solidFill>
                  <a:latin typeface="Arial" panose="020B0604020202020204" pitchFamily="34" charset="0"/>
                  <a:cs typeface="Arial" panose="020B0604020202020204" pitchFamily="34" charset="0"/>
                </a:rPr>
                <a:t>T1-w </a:t>
              </a:r>
              <a:r>
                <a:rPr lang="fr-FR" sz="2000" b="0" dirty="0" err="1" smtClean="0">
                  <a:solidFill>
                    <a:schemeClr val="bg2">
                      <a:lumMod val="25000"/>
                    </a:schemeClr>
                  </a:solidFill>
                  <a:latin typeface="Arial" panose="020B0604020202020204" pitchFamily="34" charset="0"/>
                  <a:cs typeface="Arial" panose="020B0604020202020204" pitchFamily="34" charset="0"/>
                </a:rPr>
                <a:t>imaging</a:t>
              </a:r>
              <a:endParaRPr lang="en-US" sz="2000" b="0" dirty="0">
                <a:solidFill>
                  <a:schemeClr val="bg2">
                    <a:lumMod val="25000"/>
                  </a:schemeClr>
                </a:solidFill>
                <a:latin typeface="Arial" panose="020B0604020202020204" pitchFamily="34" charset="0"/>
                <a:cs typeface="Arial" panose="020B0604020202020204" pitchFamily="34" charset="0"/>
              </a:endParaRPr>
            </a:p>
          </p:txBody>
        </p:sp>
      </p:grpSp>
      <p:sp>
        <p:nvSpPr>
          <p:cNvPr id="39" name="Titre 1">
            <a:extLst>
              <a:ext uri="{FF2B5EF4-FFF2-40B4-BE49-F238E27FC236}">
                <a16:creationId xmlns="" xmlns:a16="http://schemas.microsoft.com/office/drawing/2014/main" id="{692403FF-5FAB-43B1-90B0-89CDE8645CB7}"/>
              </a:ext>
            </a:extLst>
          </p:cNvPr>
          <p:cNvSpPr txBox="1">
            <a:spLocks/>
          </p:cNvSpPr>
          <p:nvPr/>
        </p:nvSpPr>
        <p:spPr>
          <a:xfrm>
            <a:off x="8671979" y="1919719"/>
            <a:ext cx="2387081"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r>
              <a:rPr lang="fr-FR" sz="2000" b="0" dirty="0" smtClean="0">
                <a:solidFill>
                  <a:schemeClr val="bg2">
                    <a:lumMod val="25000"/>
                  </a:schemeClr>
                </a:solidFill>
                <a:latin typeface="Arial" panose="020B0604020202020204" pitchFamily="34" charset="0"/>
                <a:cs typeface="Arial" panose="020B0604020202020204" pitchFamily="34" charset="0"/>
              </a:rPr>
              <a:t>Gross </a:t>
            </a:r>
            <a:r>
              <a:rPr lang="fr-FR" sz="2000" b="0" dirty="0" err="1" smtClean="0">
                <a:solidFill>
                  <a:schemeClr val="bg2">
                    <a:lumMod val="25000"/>
                  </a:schemeClr>
                </a:solidFill>
                <a:latin typeface="Arial" panose="020B0604020202020204" pitchFamily="34" charset="0"/>
                <a:cs typeface="Arial" panose="020B0604020202020204" pitchFamily="34" charset="0"/>
              </a:rPr>
              <a:t>macroscopy</a:t>
            </a:r>
            <a:endParaRPr lang="en-US" sz="2000" b="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433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Ablation monitoring : </a:t>
            </a:r>
            <a:r>
              <a:rPr lang="fr-FR" sz="3200" b="0" dirty="0" err="1" smtClean="0">
                <a:solidFill>
                  <a:schemeClr val="tx1"/>
                </a:solidFill>
                <a:latin typeface="Arial" panose="020B0604020202020204" pitchFamily="34" charset="0"/>
                <a:cs typeface="Arial" panose="020B0604020202020204" pitchFamily="34" charset="0"/>
              </a:rPr>
              <a:t>chemoablation</a:t>
            </a:r>
            <a:endParaRPr lang="en-US" sz="3200" b="0" dirty="0">
              <a:solidFill>
                <a:schemeClr val="tx1"/>
              </a:solidFill>
              <a:latin typeface="Arial" panose="020B0604020202020204" pitchFamily="34" charset="0"/>
              <a:cs typeface="Arial" panose="020B0604020202020204" pitchFamily="34" charset="0"/>
            </a:endParaRPr>
          </a:p>
        </p:txBody>
      </p:sp>
      <p:pic>
        <p:nvPicPr>
          <p:cNvPr id="16" name="Chemoablation 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361" r="27131"/>
          <a:stretch/>
        </p:blipFill>
        <p:spPr>
          <a:xfrm>
            <a:off x="939799" y="1826576"/>
            <a:ext cx="4182534" cy="3824944"/>
          </a:xfrm>
          <a:prstGeom prst="rect">
            <a:avLst/>
          </a:prstGeom>
        </p:spPr>
      </p:pic>
      <p:sp>
        <p:nvSpPr>
          <p:cNvPr id="4" name="Titre 1">
            <a:extLst>
              <a:ext uri="{FF2B5EF4-FFF2-40B4-BE49-F238E27FC236}">
                <a16:creationId xmlns="" xmlns:a16="http://schemas.microsoft.com/office/drawing/2014/main" id="{692403FF-5FAB-43B1-90B0-89CDE8645CB7}"/>
              </a:ext>
            </a:extLst>
          </p:cNvPr>
          <p:cNvSpPr txBox="1">
            <a:spLocks/>
          </p:cNvSpPr>
          <p:nvPr/>
        </p:nvSpPr>
        <p:spPr>
          <a:xfrm>
            <a:off x="5232538" y="1840209"/>
            <a:ext cx="10515600" cy="2318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Real-time </a:t>
            </a:r>
            <a:r>
              <a:rPr lang="fr-FR" sz="2000" b="0" dirty="0" err="1" smtClean="0">
                <a:solidFill>
                  <a:schemeClr val="tx1"/>
                </a:solidFill>
                <a:latin typeface="Arial" panose="020B0604020202020204" pitchFamily="34" charset="0"/>
                <a:cs typeface="Arial" panose="020B0604020202020204" pitchFamily="34" charset="0"/>
              </a:rPr>
              <a:t>visualization</a:t>
            </a:r>
            <a:r>
              <a:rPr lang="fr-FR" sz="2000" b="0" dirty="0">
                <a:solidFill>
                  <a:schemeClr val="tx1"/>
                </a:solidFill>
                <a:latin typeface="Arial" panose="020B0604020202020204" pitchFamily="34" charset="0"/>
                <a:cs typeface="Arial" panose="020B0604020202020204" pitchFamily="34" charset="0"/>
              </a:rPr>
              <a:t> </a:t>
            </a:r>
            <a:r>
              <a:rPr lang="fr-FR" sz="2000" b="0" dirty="0" smtClean="0">
                <a:solidFill>
                  <a:schemeClr val="tx1"/>
                </a:solidFill>
                <a:latin typeface="Arial" panose="020B0604020202020204" pitchFamily="34" charset="0"/>
                <a:cs typeface="Arial" panose="020B0604020202020204" pitchFamily="34" charset="0"/>
              </a:rPr>
              <a:t>of ablation </a:t>
            </a:r>
            <a:r>
              <a:rPr lang="fr-FR" sz="2000" b="0" dirty="0" err="1" smtClean="0">
                <a:solidFill>
                  <a:schemeClr val="tx1"/>
                </a:solidFill>
                <a:latin typeface="Arial" panose="020B0604020202020204" pitchFamily="34" charset="0"/>
                <a:cs typeface="Arial" panose="020B0604020202020204" pitchFamily="34" charset="0"/>
              </a:rPr>
              <a:t>lesions</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err="1" smtClean="0">
                <a:solidFill>
                  <a:schemeClr val="tx1"/>
                </a:solidFill>
                <a:latin typeface="Arial" panose="020B0604020202020204" pitchFamily="34" charset="0"/>
                <a:cs typeface="Arial" panose="020B0604020202020204" pitchFamily="34" charset="0"/>
              </a:rPr>
              <a:t>Irreversible</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necrosis</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err="1" smtClean="0">
                <a:solidFill>
                  <a:schemeClr val="tx1"/>
                </a:solidFill>
                <a:latin typeface="Arial" panose="020B0604020202020204" pitchFamily="34" charset="0"/>
                <a:cs typeface="Arial" panose="020B0604020202020204" pitchFamily="34" charset="0"/>
              </a:rPr>
              <a:t>Transmural</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lesions</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endParaRPr lang="en-US" sz="2000" b="0" dirty="0">
              <a:solidFill>
                <a:schemeClr val="tx1"/>
              </a:solidFill>
              <a:latin typeface="Arial" panose="020B0604020202020204" pitchFamily="34" charset="0"/>
              <a:cs typeface="Arial" panose="020B0604020202020204" pitchFamily="34" charset="0"/>
            </a:endParaRPr>
          </a:p>
        </p:txBody>
      </p:sp>
      <p:sp>
        <p:nvSpPr>
          <p:cNvPr id="2" name="Flèche droite 1"/>
          <p:cNvSpPr/>
          <p:nvPr/>
        </p:nvSpPr>
        <p:spPr>
          <a:xfrm rot="17344189" flipV="1">
            <a:off x="2571047" y="4969799"/>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èche droite 5"/>
          <p:cNvSpPr/>
          <p:nvPr/>
        </p:nvSpPr>
        <p:spPr>
          <a:xfrm rot="16472541" flipV="1">
            <a:off x="2801452" y="5002170"/>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èche droite 6"/>
          <p:cNvSpPr/>
          <p:nvPr/>
        </p:nvSpPr>
        <p:spPr>
          <a:xfrm rot="15251888" flipV="1">
            <a:off x="3070072" y="5002170"/>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droite 8"/>
          <p:cNvSpPr/>
          <p:nvPr/>
        </p:nvSpPr>
        <p:spPr>
          <a:xfrm rot="18355050" flipV="1">
            <a:off x="2317978" y="4897594"/>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5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Post-ablation </a:t>
            </a:r>
            <a:r>
              <a:rPr lang="fr-FR" sz="3200" b="0" dirty="0" err="1" smtClean="0">
                <a:solidFill>
                  <a:srgbClr val="FF6600"/>
                </a:solidFill>
                <a:latin typeface="Arial" panose="020B0604020202020204" pitchFamily="34" charset="0"/>
                <a:cs typeface="Arial" panose="020B0604020202020204" pitchFamily="34" charset="0"/>
              </a:rPr>
              <a:t>visualization</a:t>
            </a:r>
            <a:r>
              <a:rPr lang="fr-FR" sz="3200" b="0" dirty="0" smtClean="0">
                <a:solidFill>
                  <a:srgbClr val="FF6600"/>
                </a:solidFill>
                <a:latin typeface="Arial" panose="020B0604020202020204" pitchFamily="34" charset="0"/>
                <a:cs typeface="Arial" panose="020B0604020202020204" pitchFamily="34" charset="0"/>
              </a:rPr>
              <a:t> of </a:t>
            </a:r>
            <a:r>
              <a:rPr lang="fr-FR" sz="3200" b="0" dirty="0" err="1" smtClean="0">
                <a:solidFill>
                  <a:srgbClr val="FF6600"/>
                </a:solidFill>
                <a:latin typeface="Arial" panose="020B0604020202020204" pitchFamily="34" charset="0"/>
                <a:cs typeface="Arial" panose="020B0604020202020204" pitchFamily="34" charset="0"/>
              </a:rPr>
              <a:t>lesion</a:t>
            </a:r>
            <a:endParaRPr lang="en-US" sz="3200" b="0" dirty="0">
              <a:solidFill>
                <a:srgbClr val="FF6600"/>
              </a:solidFill>
              <a:latin typeface="Arial" panose="020B0604020202020204" pitchFamily="34" charset="0"/>
              <a:cs typeface="Arial" panose="020B0604020202020204" pitchFamily="34" charset="0"/>
            </a:endParaRPr>
          </a:p>
        </p:txBody>
      </p:sp>
      <p:sp>
        <p:nvSpPr>
          <p:cNvPr id="3" name="ZoneTexte 2"/>
          <p:cNvSpPr txBox="1"/>
          <p:nvPr/>
        </p:nvSpPr>
        <p:spPr>
          <a:xfrm>
            <a:off x="850900" y="1590461"/>
            <a:ext cx="6907360" cy="461665"/>
          </a:xfrm>
          <a:prstGeom prst="rect">
            <a:avLst/>
          </a:prstGeom>
          <a:noFill/>
        </p:spPr>
        <p:txBody>
          <a:bodyPr wrap="square" rtlCol="0">
            <a:spAutoFit/>
          </a:bodyPr>
          <a:lstStyle/>
          <a:p>
            <a:r>
              <a:rPr lang="fr-FR" sz="2400" dirty="0" err="1" smtClean="0">
                <a:latin typeface="Arial" panose="020B0604020202020204" pitchFamily="34" charset="0"/>
                <a:cs typeface="Arial" panose="020B0604020202020204" pitchFamily="34" charset="0"/>
              </a:rPr>
              <a:t>Late</a:t>
            </a:r>
            <a:r>
              <a:rPr lang="fr-FR" sz="2400" dirty="0" smtClean="0">
                <a:latin typeface="Arial" panose="020B0604020202020204" pitchFamily="34" charset="0"/>
                <a:cs typeface="Arial" panose="020B0604020202020204" pitchFamily="34" charset="0"/>
              </a:rPr>
              <a:t> gadolinium </a:t>
            </a:r>
            <a:r>
              <a:rPr lang="fr-FR" sz="2400" dirty="0" err="1" smtClean="0">
                <a:latin typeface="Arial" panose="020B0604020202020204" pitchFamily="34" charset="0"/>
                <a:cs typeface="Arial" panose="020B0604020202020204" pitchFamily="34" charset="0"/>
              </a:rPr>
              <a:t>enhancement</a:t>
            </a:r>
            <a:endParaRPr lang="en-US" sz="24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85350"/>
          <a:stretch/>
        </p:blipFill>
        <p:spPr bwMode="auto">
          <a:xfrm>
            <a:off x="850900" y="2320925"/>
            <a:ext cx="2833687"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617" r="52689" b="60205"/>
          <a:stretch/>
        </p:blipFill>
        <p:spPr bwMode="auto">
          <a:xfrm>
            <a:off x="825500" y="3251200"/>
            <a:ext cx="268128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402" r="51568" b="34460"/>
          <a:stretch/>
        </p:blipFill>
        <p:spPr bwMode="auto">
          <a:xfrm>
            <a:off x="825500" y="4250804"/>
            <a:ext cx="2744787" cy="100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69" t="77164" r="24999" b="10732"/>
          <a:stretch/>
        </p:blipFill>
        <p:spPr bwMode="auto">
          <a:xfrm>
            <a:off x="787399" y="5276850"/>
            <a:ext cx="2744787"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506787" y="3505200"/>
            <a:ext cx="1560513" cy="584775"/>
          </a:xfrm>
          <a:prstGeom prst="rect">
            <a:avLst/>
          </a:prstGeom>
          <a:noFill/>
        </p:spPr>
        <p:txBody>
          <a:bodyPr wrap="square" rtlCol="0">
            <a:spAutoFit/>
          </a:bodyPr>
          <a:lstStyle/>
          <a:p>
            <a:r>
              <a:rPr lang="fr-FR" sz="1600" dirty="0" smtClean="0">
                <a:latin typeface="Arial" panose="020B0604020202020204" pitchFamily="34" charset="0"/>
                <a:cs typeface="Arial" panose="020B0604020202020204" pitchFamily="34" charset="0"/>
              </a:rPr>
              <a:t>15 min </a:t>
            </a:r>
            <a:r>
              <a:rPr lang="fr-FR" sz="1600" dirty="0" err="1" smtClean="0">
                <a:latin typeface="Arial" panose="020B0604020202020204" pitchFamily="34" charset="0"/>
                <a:cs typeface="Arial" panose="020B0604020202020204" pitchFamily="34" charset="0"/>
              </a:rPr>
              <a:t>after</a:t>
            </a:r>
            <a:r>
              <a:rPr lang="fr-FR" sz="1600" dirty="0" smtClean="0">
                <a:latin typeface="Arial" panose="020B0604020202020204" pitchFamily="34" charset="0"/>
                <a:cs typeface="Arial" panose="020B0604020202020204" pitchFamily="34" charset="0"/>
              </a:rPr>
              <a:t> injection</a:t>
            </a:r>
            <a:endParaRPr lang="en-US" sz="1600" dirty="0">
              <a:latin typeface="Arial" panose="020B0604020202020204" pitchFamily="34" charset="0"/>
              <a:cs typeface="Arial" panose="020B0604020202020204" pitchFamily="34" charset="0"/>
            </a:endParaRPr>
          </a:p>
        </p:txBody>
      </p:sp>
      <p:sp>
        <p:nvSpPr>
          <p:cNvPr id="10" name="ZoneTexte 9"/>
          <p:cNvSpPr txBox="1"/>
          <p:nvPr/>
        </p:nvSpPr>
        <p:spPr>
          <a:xfrm>
            <a:off x="3506786" y="4447653"/>
            <a:ext cx="1560513" cy="584775"/>
          </a:xfrm>
          <a:prstGeom prst="rect">
            <a:avLst/>
          </a:prstGeom>
          <a:noFill/>
        </p:spPr>
        <p:txBody>
          <a:bodyPr wrap="square" rtlCol="0">
            <a:spAutoFit/>
          </a:bodyPr>
          <a:lstStyle/>
          <a:p>
            <a:r>
              <a:rPr lang="fr-FR" sz="1600" dirty="0" smtClean="0">
                <a:latin typeface="Arial" panose="020B0604020202020204" pitchFamily="34" charset="0"/>
                <a:cs typeface="Arial" panose="020B0604020202020204" pitchFamily="34" charset="0"/>
              </a:rPr>
              <a:t>85 min </a:t>
            </a:r>
            <a:r>
              <a:rPr lang="fr-FR" sz="1600" dirty="0" err="1" smtClean="0">
                <a:latin typeface="Arial" panose="020B0604020202020204" pitchFamily="34" charset="0"/>
                <a:cs typeface="Arial" panose="020B0604020202020204" pitchFamily="34" charset="0"/>
              </a:rPr>
              <a:t>after</a:t>
            </a:r>
            <a:r>
              <a:rPr lang="fr-FR" sz="1600" dirty="0" smtClean="0">
                <a:latin typeface="Arial" panose="020B0604020202020204" pitchFamily="34" charset="0"/>
                <a:cs typeface="Arial" panose="020B0604020202020204" pitchFamily="34" charset="0"/>
              </a:rPr>
              <a:t> injection</a:t>
            </a:r>
            <a:endParaRPr lang="en-US" sz="1600" dirty="0">
              <a:latin typeface="Arial" panose="020B0604020202020204" pitchFamily="34" charset="0"/>
              <a:cs typeface="Arial" panose="020B0604020202020204" pitchFamily="34" charset="0"/>
            </a:endParaRPr>
          </a:p>
        </p:txBody>
      </p:sp>
      <p:sp>
        <p:nvSpPr>
          <p:cNvPr id="11" name="ZoneTexte 10"/>
          <p:cNvSpPr txBox="1"/>
          <p:nvPr/>
        </p:nvSpPr>
        <p:spPr>
          <a:xfrm>
            <a:off x="3506785" y="5353734"/>
            <a:ext cx="1560513" cy="584775"/>
          </a:xfrm>
          <a:prstGeom prst="rect">
            <a:avLst/>
          </a:prstGeom>
          <a:noFill/>
        </p:spPr>
        <p:txBody>
          <a:bodyPr wrap="square" rtlCol="0">
            <a:spAutoFit/>
          </a:bodyPr>
          <a:lstStyle/>
          <a:p>
            <a:r>
              <a:rPr lang="fr-FR" sz="1600" dirty="0" smtClean="0">
                <a:latin typeface="Arial" panose="020B0604020202020204" pitchFamily="34" charset="0"/>
                <a:cs typeface="Arial" panose="020B0604020202020204" pitchFamily="34" charset="0"/>
              </a:rPr>
              <a:t>Gross </a:t>
            </a:r>
            <a:r>
              <a:rPr lang="fr-FR" sz="1600" dirty="0" err="1" smtClean="0">
                <a:latin typeface="Arial" panose="020B0604020202020204" pitchFamily="34" charset="0"/>
                <a:cs typeface="Arial" panose="020B0604020202020204" pitchFamily="34" charset="0"/>
              </a:rPr>
              <a:t>pathology</a:t>
            </a:r>
            <a:endParaRPr lang="en-US" sz="1600" dirty="0">
              <a:latin typeface="Arial" panose="020B0604020202020204" pitchFamily="34" charset="0"/>
              <a:cs typeface="Arial" panose="020B0604020202020204" pitchFamily="34" charset="0"/>
            </a:endParaRPr>
          </a:p>
        </p:txBody>
      </p:sp>
      <p:sp>
        <p:nvSpPr>
          <p:cNvPr id="12" name="ZoneTexte 11"/>
          <p:cNvSpPr txBox="1"/>
          <p:nvPr/>
        </p:nvSpPr>
        <p:spPr>
          <a:xfrm>
            <a:off x="46035" y="6140284"/>
            <a:ext cx="6232529" cy="830997"/>
          </a:xfrm>
          <a:prstGeom prst="rect">
            <a:avLst/>
          </a:prstGeom>
          <a:noFill/>
        </p:spPr>
        <p:txBody>
          <a:bodyPr wrap="square" rtlCol="0">
            <a:spAutoFit/>
          </a:bodyPr>
          <a:lstStyle/>
          <a:p>
            <a:r>
              <a:rPr lang="fr-FR" sz="1200" dirty="0" err="1" smtClean="0">
                <a:solidFill>
                  <a:schemeClr val="bg2">
                    <a:lumMod val="25000"/>
                  </a:schemeClr>
                </a:solidFill>
                <a:latin typeface="Arial" panose="020B0604020202020204" pitchFamily="34" charset="0"/>
                <a:cs typeface="Arial" panose="020B0604020202020204" pitchFamily="34" charset="0"/>
              </a:rPr>
              <a:t>Adapted</a:t>
            </a:r>
            <a:r>
              <a:rPr lang="fr-FR" sz="1200" dirty="0" smtClean="0">
                <a:solidFill>
                  <a:schemeClr val="bg2">
                    <a:lumMod val="25000"/>
                  </a:schemeClr>
                </a:solidFill>
                <a:latin typeface="Arial" panose="020B0604020202020204" pitchFamily="34" charset="0"/>
                <a:cs typeface="Arial" panose="020B0604020202020204" pitchFamily="34" charset="0"/>
              </a:rPr>
              <a:t> </a:t>
            </a:r>
            <a:r>
              <a:rPr lang="fr-FR" sz="1200" dirty="0" err="1" smtClean="0">
                <a:solidFill>
                  <a:schemeClr val="bg2">
                    <a:lumMod val="25000"/>
                  </a:schemeClr>
                </a:solidFill>
                <a:latin typeface="Arial" panose="020B0604020202020204" pitchFamily="34" charset="0"/>
                <a:cs typeface="Arial" panose="020B0604020202020204" pitchFamily="34" charset="0"/>
              </a:rPr>
              <a:t>from</a:t>
            </a:r>
            <a:r>
              <a:rPr lang="fr-FR" sz="1200" dirty="0" smtClean="0">
                <a:solidFill>
                  <a:schemeClr val="bg2">
                    <a:lumMod val="25000"/>
                  </a:schemeClr>
                </a:solidFill>
                <a:latin typeface="Arial" panose="020B0604020202020204" pitchFamily="34" charset="0"/>
                <a:cs typeface="Arial" panose="020B0604020202020204" pitchFamily="34" charset="0"/>
              </a:rPr>
              <a:t> Figure 1</a:t>
            </a:r>
          </a:p>
          <a:p>
            <a:r>
              <a:rPr lang="en-US" sz="1200" dirty="0">
                <a:solidFill>
                  <a:schemeClr val="bg2">
                    <a:lumMod val="25000"/>
                  </a:schemeClr>
                </a:solidFill>
                <a:latin typeface="Arial" panose="020B0604020202020204" pitchFamily="34" charset="0"/>
                <a:cs typeface="Arial" panose="020B0604020202020204" pitchFamily="34" charset="0"/>
              </a:rPr>
              <a:t>Characterization of radiofrequency ablation lesions with gadolinium-enhanced cardiovascular magnetic resonance </a:t>
            </a:r>
            <a:r>
              <a:rPr lang="en-US" sz="1200" dirty="0" smtClean="0">
                <a:solidFill>
                  <a:schemeClr val="bg2">
                    <a:lumMod val="25000"/>
                  </a:schemeClr>
                </a:solidFill>
                <a:latin typeface="Arial" panose="020B0604020202020204" pitchFamily="34" charset="0"/>
                <a:cs typeface="Arial" panose="020B0604020202020204" pitchFamily="34" charset="0"/>
              </a:rPr>
              <a:t>imaging,  T </a:t>
            </a:r>
            <a:r>
              <a:rPr lang="en-US" sz="1200" dirty="0" err="1" smtClean="0">
                <a:solidFill>
                  <a:schemeClr val="bg2">
                    <a:lumMod val="25000"/>
                  </a:schemeClr>
                </a:solidFill>
                <a:latin typeface="Arial" panose="020B0604020202020204" pitchFamily="34" charset="0"/>
                <a:cs typeface="Arial" panose="020B0604020202020204" pitchFamily="34" charset="0"/>
              </a:rPr>
              <a:t>Dickfeld</a:t>
            </a:r>
            <a:r>
              <a:rPr lang="en-US" sz="1200" dirty="0" smtClean="0">
                <a:solidFill>
                  <a:schemeClr val="bg2">
                    <a:lumMod val="25000"/>
                  </a:schemeClr>
                </a:solidFill>
                <a:latin typeface="Arial" panose="020B0604020202020204" pitchFamily="34" charset="0"/>
                <a:cs typeface="Arial" panose="020B0604020202020204" pitchFamily="34" charset="0"/>
              </a:rPr>
              <a:t>, R Kato, J Am </a:t>
            </a:r>
            <a:r>
              <a:rPr lang="en-US" sz="1200" dirty="0" err="1" smtClean="0">
                <a:solidFill>
                  <a:schemeClr val="bg2">
                    <a:lumMod val="25000"/>
                  </a:schemeClr>
                </a:solidFill>
                <a:latin typeface="Arial" panose="020B0604020202020204" pitchFamily="34" charset="0"/>
                <a:cs typeface="Arial" panose="020B0604020202020204" pitchFamily="34" charset="0"/>
              </a:rPr>
              <a:t>Coll</a:t>
            </a:r>
            <a:r>
              <a:rPr lang="en-US" sz="1200" dirty="0" smtClean="0">
                <a:solidFill>
                  <a:schemeClr val="bg2">
                    <a:lumMod val="25000"/>
                  </a:schemeClr>
                </a:solidFill>
                <a:latin typeface="Arial" panose="020B0604020202020204" pitchFamily="34" charset="0"/>
                <a:cs typeface="Arial" panose="020B0604020202020204" pitchFamily="34" charset="0"/>
              </a:rPr>
              <a:t> Cardio, 2006</a:t>
            </a:r>
            <a:endParaRPr lang="en-US" sz="1200" dirty="0">
              <a:solidFill>
                <a:schemeClr val="bg2">
                  <a:lumMod val="25000"/>
                </a:schemeClr>
              </a:solidFill>
              <a:latin typeface="Arial" panose="020B0604020202020204" pitchFamily="34" charset="0"/>
              <a:cs typeface="Arial" panose="020B0604020202020204" pitchFamily="34" charset="0"/>
            </a:endParaRPr>
          </a:p>
          <a:p>
            <a:endParaRPr lang="en-US" sz="1200" dirty="0">
              <a:solidFill>
                <a:schemeClr val="bg2">
                  <a:lumMod val="25000"/>
                </a:schemeClr>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298" y="2320925"/>
            <a:ext cx="6746320" cy="147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5067298" y="3841871"/>
            <a:ext cx="6232529" cy="461665"/>
          </a:xfrm>
          <a:prstGeom prst="rect">
            <a:avLst/>
          </a:prstGeom>
          <a:noFill/>
        </p:spPr>
        <p:txBody>
          <a:bodyPr wrap="square" rtlCol="0">
            <a:spAutoFit/>
          </a:bodyPr>
          <a:lstStyle/>
          <a:p>
            <a:r>
              <a:rPr lang="en-US" sz="1200" dirty="0" err="1">
                <a:solidFill>
                  <a:schemeClr val="bg2">
                    <a:lumMod val="25000"/>
                  </a:schemeClr>
                </a:solidFill>
                <a:latin typeface="Arial" panose="020B0604020202020204" pitchFamily="34" charset="0"/>
                <a:cs typeface="Arial" panose="020B0604020202020204" pitchFamily="34" charset="0"/>
              </a:rPr>
              <a:t>Vijayakumar</a:t>
            </a:r>
            <a:r>
              <a:rPr lang="en-US" sz="1200" dirty="0">
                <a:solidFill>
                  <a:schemeClr val="bg2">
                    <a:lumMod val="25000"/>
                  </a:schemeClr>
                </a:solidFill>
                <a:latin typeface="Arial" panose="020B0604020202020204" pitchFamily="34" charset="0"/>
                <a:cs typeface="Arial" panose="020B0604020202020204" pitchFamily="34" charset="0"/>
              </a:rPr>
              <a:t> et al.: Assessment of cardiac RF ablation lesions by DCE-MRI. Journal of Cardiovascular Magnetic Resonance 2014</a:t>
            </a:r>
          </a:p>
        </p:txBody>
      </p:sp>
    </p:spTree>
    <p:extLst>
      <p:ext uri="{BB962C8B-B14F-4D97-AF65-F5344CB8AC3E}">
        <p14:creationId xmlns:p14="http://schemas.microsoft.com/office/powerpoint/2010/main" val="3314456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Post-ablation </a:t>
            </a:r>
            <a:r>
              <a:rPr lang="fr-FR" sz="3200" b="0" dirty="0" err="1" smtClean="0">
                <a:solidFill>
                  <a:srgbClr val="FF6600"/>
                </a:solidFill>
                <a:latin typeface="Arial" panose="020B0604020202020204" pitchFamily="34" charset="0"/>
                <a:cs typeface="Arial" panose="020B0604020202020204" pitchFamily="34" charset="0"/>
              </a:rPr>
              <a:t>visualization</a:t>
            </a:r>
            <a:r>
              <a:rPr lang="fr-FR" sz="3200" b="0" dirty="0" smtClean="0">
                <a:solidFill>
                  <a:srgbClr val="FF6600"/>
                </a:solidFill>
                <a:latin typeface="Arial" panose="020B0604020202020204" pitchFamily="34" charset="0"/>
                <a:cs typeface="Arial" panose="020B0604020202020204" pitchFamily="34" charset="0"/>
              </a:rPr>
              <a:t> of </a:t>
            </a:r>
            <a:r>
              <a:rPr lang="fr-FR" sz="3200" b="0" dirty="0" err="1" smtClean="0">
                <a:solidFill>
                  <a:srgbClr val="FF6600"/>
                </a:solidFill>
                <a:latin typeface="Arial" panose="020B0604020202020204" pitchFamily="34" charset="0"/>
                <a:cs typeface="Arial" panose="020B0604020202020204" pitchFamily="34" charset="0"/>
              </a:rPr>
              <a:t>lesion</a:t>
            </a:r>
            <a:endParaRPr lang="en-US" sz="3200" b="0" dirty="0">
              <a:solidFill>
                <a:srgbClr val="FF6600"/>
              </a:solidFill>
              <a:latin typeface="Arial" panose="020B0604020202020204" pitchFamily="34" charset="0"/>
              <a:cs typeface="Arial" panose="020B0604020202020204" pitchFamily="34" charset="0"/>
            </a:endParaRPr>
          </a:p>
        </p:txBody>
      </p:sp>
      <p:sp>
        <p:nvSpPr>
          <p:cNvPr id="3" name="ZoneTexte 2"/>
          <p:cNvSpPr txBox="1"/>
          <p:nvPr/>
        </p:nvSpPr>
        <p:spPr>
          <a:xfrm>
            <a:off x="850899" y="1590461"/>
            <a:ext cx="7322139" cy="461665"/>
          </a:xfrm>
          <a:prstGeom prst="rect">
            <a:avLst/>
          </a:prstGeom>
          <a:noFill/>
        </p:spPr>
        <p:txBody>
          <a:bodyPr wrap="square" rtlCol="0">
            <a:spAutoFit/>
          </a:bodyPr>
          <a:lstStyle/>
          <a:p>
            <a:r>
              <a:rPr lang="fr-FR" sz="2400" dirty="0" smtClean="0">
                <a:latin typeface="Arial" panose="020B0604020202020204" pitchFamily="34" charset="0"/>
                <a:cs typeface="Arial" panose="020B0604020202020204" pitchFamily="34" charset="0"/>
              </a:rPr>
              <a:t>Non </a:t>
            </a:r>
            <a:r>
              <a:rPr lang="fr-FR" sz="2400" dirty="0" err="1" smtClean="0">
                <a:latin typeface="Arial" panose="020B0604020202020204" pitchFamily="34" charset="0"/>
                <a:cs typeface="Arial" panose="020B0604020202020204" pitchFamily="34" charset="0"/>
              </a:rPr>
              <a:t>contrast</a:t>
            </a:r>
            <a:r>
              <a:rPr lang="fr-FR" sz="2400" dirty="0" smtClean="0">
                <a:latin typeface="Arial" panose="020B0604020202020204" pitchFamily="34" charset="0"/>
                <a:cs typeface="Arial" panose="020B0604020202020204" pitchFamily="34" charset="0"/>
              </a:rPr>
              <a:t> T1 </a:t>
            </a:r>
            <a:r>
              <a:rPr lang="fr-FR" sz="2400" dirty="0" err="1" smtClean="0">
                <a:latin typeface="Arial" panose="020B0604020202020204" pitchFamily="34" charset="0"/>
                <a:cs typeface="Arial" panose="020B0604020202020204" pitchFamily="34" charset="0"/>
              </a:rPr>
              <a:t>weighted</a:t>
            </a:r>
            <a:r>
              <a:rPr lang="fr-FR" sz="2400" dirty="0" smtClean="0">
                <a:latin typeface="Arial" panose="020B0604020202020204" pitchFamily="34" charset="0"/>
                <a:cs typeface="Arial" panose="020B0604020202020204" pitchFamily="34" charset="0"/>
              </a:rPr>
              <a:t> volume: TI 700-800 ms</a:t>
            </a:r>
            <a:endParaRPr lang="en-US" sz="2400" dirty="0">
              <a:latin typeface="Arial" panose="020B0604020202020204" pitchFamily="34" charset="0"/>
              <a:cs typeface="Arial" panose="020B0604020202020204" pitchFamily="34" charset="0"/>
            </a:endParaRPr>
          </a:p>
        </p:txBody>
      </p:sp>
      <p:sp>
        <p:nvSpPr>
          <p:cNvPr id="35" name="ZoneTexte 104"/>
          <p:cNvSpPr txBox="1"/>
          <p:nvPr/>
        </p:nvSpPr>
        <p:spPr>
          <a:xfrm>
            <a:off x="7834783" y="2247935"/>
            <a:ext cx="4666113" cy="300082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
            </a:pPr>
            <a:r>
              <a:rPr lang="en-US" dirty="0">
                <a:latin typeface="Arial" panose="020B0604020202020204" pitchFamily="34" charset="0"/>
                <a:ea typeface="Roboto" pitchFamily="2" charset="0"/>
                <a:cs typeface="Arial" panose="020B0604020202020204" pitchFamily="34" charset="0"/>
              </a:rPr>
              <a:t>Post-ablation visualization of all RF lesions at once in 3D</a:t>
            </a:r>
          </a:p>
          <a:p>
            <a:pPr marL="285750" indent="-285750">
              <a:lnSpc>
                <a:spcPct val="150000"/>
              </a:lnSpc>
              <a:buFont typeface="Wingdings" panose="05000000000000000000" pitchFamily="2" charset="2"/>
              <a:buChar char="§"/>
            </a:pPr>
            <a:r>
              <a:rPr lang="en-US" dirty="0">
                <a:latin typeface="Arial" panose="020B0604020202020204" pitchFamily="34" charset="0"/>
                <a:ea typeface="Roboto" pitchFamily="2" charset="0"/>
                <a:cs typeface="Arial" panose="020B0604020202020204" pitchFamily="34" charset="0"/>
              </a:rPr>
              <a:t>Absence of contrast </a:t>
            </a:r>
            <a:r>
              <a:rPr lang="en-US" dirty="0" smtClean="0">
                <a:latin typeface="Arial" panose="020B0604020202020204" pitchFamily="34" charset="0"/>
                <a:ea typeface="Roboto" pitchFamily="2" charset="0"/>
                <a:cs typeface="Arial" panose="020B0604020202020204" pitchFamily="34" charset="0"/>
              </a:rPr>
              <a:t>agent</a:t>
            </a:r>
            <a:endParaRPr lang="fr-FR" dirty="0" smtClean="0">
              <a:latin typeface="Arial" panose="020B0604020202020204" pitchFamily="34" charset="0"/>
              <a:ea typeface="Roboto" pitchFamily="2" charset="0"/>
              <a:cs typeface="Arial" panose="020B0604020202020204" pitchFamily="34" charset="0"/>
            </a:endParaRPr>
          </a:p>
          <a:p>
            <a:pPr marL="285750" indent="-285750">
              <a:lnSpc>
                <a:spcPct val="150000"/>
              </a:lnSpc>
              <a:buFont typeface="Wingdings" panose="05000000000000000000" pitchFamily="2" charset="2"/>
              <a:buChar char="§"/>
            </a:pPr>
            <a:r>
              <a:rPr lang="fr-FR" dirty="0" err="1" smtClean="0">
                <a:latin typeface="Arial" panose="020B0604020202020204" pitchFamily="34" charset="0"/>
                <a:ea typeface="Roboto" pitchFamily="2" charset="0"/>
                <a:cs typeface="Arial" panose="020B0604020202020204" pitchFamily="34" charset="0"/>
              </a:rPr>
              <a:t>Voxel</a:t>
            </a:r>
            <a:r>
              <a:rPr lang="fr-FR" dirty="0" smtClean="0">
                <a:latin typeface="Arial" panose="020B0604020202020204" pitchFamily="34" charset="0"/>
                <a:ea typeface="Roboto" pitchFamily="2" charset="0"/>
                <a:cs typeface="Arial" panose="020B0604020202020204" pitchFamily="34" charset="0"/>
              </a:rPr>
              <a:t> size 1.1x1.1x2.5 mm</a:t>
            </a:r>
            <a:r>
              <a:rPr lang="fr-FR" baseline="30000" dirty="0" smtClean="0">
                <a:latin typeface="Arial" panose="020B0604020202020204" pitchFamily="34" charset="0"/>
                <a:ea typeface="Roboto" pitchFamily="2" charset="0"/>
                <a:cs typeface="Arial" panose="020B0604020202020204" pitchFamily="34" charset="0"/>
              </a:rPr>
              <a:t>3</a:t>
            </a:r>
          </a:p>
          <a:p>
            <a:pPr marL="285750" indent="-285750">
              <a:lnSpc>
                <a:spcPct val="150000"/>
              </a:lnSpc>
              <a:buFont typeface="Wingdings" panose="05000000000000000000" pitchFamily="2" charset="2"/>
              <a:buChar char="§"/>
            </a:pPr>
            <a:r>
              <a:rPr lang="fr-FR" dirty="0" smtClean="0">
                <a:latin typeface="Arial" panose="020B0604020202020204" pitchFamily="34" charset="0"/>
                <a:ea typeface="Roboto" pitchFamily="2" charset="0"/>
                <a:cs typeface="Arial" panose="020B0604020202020204" pitchFamily="34" charset="0"/>
              </a:rPr>
              <a:t>2 RR ECG </a:t>
            </a:r>
            <a:r>
              <a:rPr lang="fr-FR" dirty="0" err="1" smtClean="0">
                <a:latin typeface="Arial" panose="020B0604020202020204" pitchFamily="34" charset="0"/>
                <a:ea typeface="Roboto" pitchFamily="2" charset="0"/>
                <a:cs typeface="Arial" panose="020B0604020202020204" pitchFamily="34" charset="0"/>
              </a:rPr>
              <a:t>triggered</a:t>
            </a:r>
            <a:endParaRPr lang="fr-FR" dirty="0" smtClean="0">
              <a:latin typeface="Arial" panose="020B0604020202020204" pitchFamily="34" charset="0"/>
              <a:ea typeface="Roboto" pitchFamily="2" charset="0"/>
              <a:cs typeface="Arial" panose="020B0604020202020204" pitchFamily="34" charset="0"/>
            </a:endParaRPr>
          </a:p>
          <a:p>
            <a:pPr marL="285750" indent="-285750">
              <a:lnSpc>
                <a:spcPct val="150000"/>
              </a:lnSpc>
              <a:buFont typeface="Wingdings" panose="05000000000000000000" pitchFamily="2" charset="2"/>
              <a:buChar char="§"/>
            </a:pPr>
            <a:r>
              <a:rPr lang="fr-FR" dirty="0" err="1" smtClean="0">
                <a:latin typeface="Arial" panose="020B0604020202020204" pitchFamily="34" charset="0"/>
                <a:ea typeface="Roboto" pitchFamily="2" charset="0"/>
                <a:cs typeface="Arial" panose="020B0604020202020204" pitchFamily="34" charset="0"/>
              </a:rPr>
              <a:t>Respiratory</a:t>
            </a:r>
            <a:r>
              <a:rPr lang="fr-FR" dirty="0" smtClean="0">
                <a:latin typeface="Arial" panose="020B0604020202020204" pitchFamily="34" charset="0"/>
                <a:ea typeface="Roboto" pitchFamily="2" charset="0"/>
                <a:cs typeface="Arial" panose="020B0604020202020204" pitchFamily="34" charset="0"/>
              </a:rPr>
              <a:t> </a:t>
            </a:r>
            <a:r>
              <a:rPr lang="fr-FR" dirty="0" err="1" smtClean="0">
                <a:latin typeface="Arial" panose="020B0604020202020204" pitchFamily="34" charset="0"/>
                <a:ea typeface="Roboto" pitchFamily="2" charset="0"/>
                <a:cs typeface="Arial" panose="020B0604020202020204" pitchFamily="34" charset="0"/>
              </a:rPr>
              <a:t>gated</a:t>
            </a:r>
            <a:r>
              <a:rPr lang="fr-FR" dirty="0" smtClean="0">
                <a:latin typeface="Arial" panose="020B0604020202020204" pitchFamily="34" charset="0"/>
                <a:ea typeface="Roboto" pitchFamily="2" charset="0"/>
                <a:cs typeface="Arial" panose="020B0604020202020204" pitchFamily="34" charset="0"/>
              </a:rPr>
              <a:t> </a:t>
            </a:r>
          </a:p>
          <a:p>
            <a:pPr>
              <a:lnSpc>
                <a:spcPct val="150000"/>
              </a:lnSpc>
            </a:pPr>
            <a:endParaRPr lang="en-US" dirty="0">
              <a:latin typeface="Arial" panose="020B0604020202020204" pitchFamily="34" charset="0"/>
              <a:ea typeface="Roboto" pitchFamily="2" charset="0"/>
              <a:cs typeface="Arial" panose="020B0604020202020204" pitchFamily="34" charset="0"/>
            </a:endParaRPr>
          </a:p>
        </p:txBody>
      </p:sp>
      <p:grpSp>
        <p:nvGrpSpPr>
          <p:cNvPr id="42" name="Group 7"/>
          <p:cNvGrpSpPr/>
          <p:nvPr/>
        </p:nvGrpSpPr>
        <p:grpSpPr>
          <a:xfrm>
            <a:off x="3042179" y="2270421"/>
            <a:ext cx="1828800" cy="2082634"/>
            <a:chOff x="3429000" y="3833978"/>
            <a:chExt cx="1828800" cy="2082634"/>
          </a:xfrm>
        </p:grpSpPr>
        <p:sp>
          <p:nvSpPr>
            <p:cNvPr id="51" name="TextBox 8"/>
            <p:cNvSpPr txBox="1"/>
            <p:nvPr/>
          </p:nvSpPr>
          <p:spPr>
            <a:xfrm>
              <a:off x="3429000" y="5662779"/>
              <a:ext cx="1828800" cy="253833"/>
            </a:xfrm>
            <a:prstGeom prst="rect">
              <a:avLst/>
            </a:prstGeom>
            <a:noFill/>
          </p:spPr>
          <p:txBody>
            <a:bodyPr wrap="square" lIns="0" rIns="0" rtlCol="0">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a:lstStyle>
            <a:p>
              <a:pPr algn="ctr"/>
              <a:r>
                <a:rPr lang="en-US" sz="1800" dirty="0">
                  <a:solidFill>
                    <a:schemeClr val="bg2">
                      <a:lumMod val="25000"/>
                    </a:schemeClr>
                  </a:solidFill>
                  <a:latin typeface="Arial" panose="020B0604020202020204" pitchFamily="34" charset="0"/>
                  <a:ea typeface="Times New Roman" charset="0"/>
                  <a:cs typeface="Arial" panose="020B0604020202020204" pitchFamily="34" charset="0"/>
                </a:rPr>
                <a:t>T1w (MPR SAX)</a:t>
              </a:r>
            </a:p>
          </p:txBody>
        </p:sp>
        <p:pic>
          <p:nvPicPr>
            <p:cNvPr id="52" name="Picture 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30001" t="31667" r="36667" b="35001"/>
            <a:stretch/>
          </p:blipFill>
          <p:spPr>
            <a:xfrm>
              <a:off x="3429000" y="3833978"/>
              <a:ext cx="1828800" cy="1828800"/>
            </a:xfrm>
            <a:prstGeom prst="rect">
              <a:avLst/>
            </a:prstGeom>
          </p:spPr>
        </p:pic>
      </p:grpSp>
      <p:grpSp>
        <p:nvGrpSpPr>
          <p:cNvPr id="43" name="Group 10"/>
          <p:cNvGrpSpPr>
            <a:grpSpLocks noChangeAspect="1"/>
          </p:cNvGrpSpPr>
          <p:nvPr/>
        </p:nvGrpSpPr>
        <p:grpSpPr>
          <a:xfrm>
            <a:off x="4965622" y="2267196"/>
            <a:ext cx="2382464" cy="2144969"/>
            <a:chOff x="5514368" y="3833978"/>
            <a:chExt cx="2382464" cy="2144969"/>
          </a:xfrm>
        </p:grpSpPr>
        <p:grpSp>
          <p:nvGrpSpPr>
            <p:cNvPr id="47" name="Group 11"/>
            <p:cNvGrpSpPr>
              <a:grpSpLocks noChangeAspect="1"/>
            </p:cNvGrpSpPr>
            <p:nvPr/>
          </p:nvGrpSpPr>
          <p:grpSpPr>
            <a:xfrm>
              <a:off x="5791200" y="3833978"/>
              <a:ext cx="1828800" cy="1828800"/>
              <a:chOff x="5791200" y="3788157"/>
              <a:chExt cx="1828800" cy="1828800"/>
            </a:xfrm>
          </p:grpSpPr>
          <p:sp>
            <p:nvSpPr>
              <p:cNvPr id="49" name="Rectangle 48"/>
              <p:cNvSpPr/>
              <p:nvPr/>
            </p:nvSpPr>
            <p:spPr>
              <a:xfrm>
                <a:off x="5791200" y="3788157"/>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50" name="Picture 14"/>
              <p:cNvPicPr>
                <a:picLocks noChangeAspect="1"/>
              </p:cNvPicPr>
              <p:nvPr/>
            </p:nvPicPr>
            <p:blipFill rotWithShape="1">
              <a:blip r:embed="rId5" cstate="hqprint">
                <a:clrChange>
                  <a:clrFrom>
                    <a:srgbClr val="1297FF"/>
                  </a:clrFrom>
                  <a:clrTo>
                    <a:srgbClr val="1297FF">
                      <a:alpha val="0"/>
                    </a:srgbClr>
                  </a:clrTo>
                </a:clrChange>
                <a:extLst>
                  <a:ext uri="{28A0092B-C50C-407E-A947-70E740481C1C}">
                    <a14:useLocalDpi xmlns:a14="http://schemas.microsoft.com/office/drawing/2010/main"/>
                  </a:ext>
                </a:extLst>
              </a:blip>
              <a:srcRect l="35208" t="9952" r="8582" b="23302"/>
              <a:stretch/>
            </p:blipFill>
            <p:spPr>
              <a:xfrm rot="12600000">
                <a:off x="5915891" y="4124924"/>
                <a:ext cx="1579418" cy="1246909"/>
              </a:xfrm>
              <a:prstGeom prst="rect">
                <a:avLst/>
              </a:prstGeom>
              <a:ln>
                <a:noFill/>
              </a:ln>
            </p:spPr>
          </p:pic>
        </p:grpSp>
        <p:sp>
          <p:nvSpPr>
            <p:cNvPr id="48" name="TextBox 12"/>
            <p:cNvSpPr txBox="1"/>
            <p:nvPr/>
          </p:nvSpPr>
          <p:spPr>
            <a:xfrm>
              <a:off x="5514368" y="5678071"/>
              <a:ext cx="2382464" cy="300876"/>
            </a:xfrm>
            <a:prstGeom prst="rect">
              <a:avLst/>
            </a:prstGeom>
            <a:noFill/>
          </p:spPr>
          <p:txBody>
            <a:bodyPr wrap="square" lIns="0" rIns="0" rtlCol="0">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a:lstStyle>
            <a:p>
              <a:pPr algn="ctr"/>
              <a:r>
                <a:rPr lang="en-US" sz="1800" dirty="0" smtClean="0">
                  <a:solidFill>
                    <a:schemeClr val="bg2">
                      <a:lumMod val="25000"/>
                    </a:schemeClr>
                  </a:solidFill>
                  <a:latin typeface="Arial" panose="020B0604020202020204" pitchFamily="34" charset="0"/>
                  <a:ea typeface="Times New Roman" charset="0"/>
                  <a:cs typeface="Arial" panose="020B0604020202020204" pitchFamily="34" charset="0"/>
                </a:rPr>
                <a:t>Gross Photography</a:t>
              </a:r>
              <a:endParaRPr lang="en-US" sz="1800" dirty="0">
                <a:solidFill>
                  <a:schemeClr val="bg2">
                    <a:lumMod val="25000"/>
                  </a:schemeClr>
                </a:solidFill>
                <a:latin typeface="Arial" panose="020B0604020202020204" pitchFamily="34" charset="0"/>
                <a:ea typeface="Times New Roman" charset="0"/>
                <a:cs typeface="Arial" panose="020B0604020202020204" pitchFamily="34" charset="0"/>
              </a:endParaRPr>
            </a:p>
          </p:txBody>
        </p:sp>
      </p:grpSp>
      <p:grpSp>
        <p:nvGrpSpPr>
          <p:cNvPr id="44" name="Group 21"/>
          <p:cNvGrpSpPr/>
          <p:nvPr/>
        </p:nvGrpSpPr>
        <p:grpSpPr>
          <a:xfrm>
            <a:off x="915644" y="2152613"/>
            <a:ext cx="1828800" cy="2331738"/>
            <a:chOff x="3442996" y="1220292"/>
            <a:chExt cx="1828800" cy="2331738"/>
          </a:xfrm>
        </p:grpSpPr>
        <p:pic>
          <p:nvPicPr>
            <p:cNvPr id="45" name="Picture 22" descr="G150 series009 image34.tif"/>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28146" t="29546" r="31738" b="25546"/>
            <a:stretch/>
          </p:blipFill>
          <p:spPr>
            <a:xfrm>
              <a:off x="3442996" y="1220292"/>
              <a:ext cx="1828800" cy="2047164"/>
            </a:xfrm>
            <a:prstGeom prst="rect">
              <a:avLst/>
            </a:prstGeom>
          </p:spPr>
        </p:pic>
        <p:sp>
          <p:nvSpPr>
            <p:cNvPr id="46" name="TextBox 23"/>
            <p:cNvSpPr txBox="1"/>
            <p:nvPr/>
          </p:nvSpPr>
          <p:spPr>
            <a:xfrm>
              <a:off x="3442996" y="3275031"/>
              <a:ext cx="1828800" cy="276999"/>
            </a:xfrm>
            <a:prstGeom prst="rect">
              <a:avLst/>
            </a:prstGeom>
            <a:noFill/>
          </p:spPr>
          <p:txBody>
            <a:bodyPr wrap="square" lIns="0" rIns="0" rtlCol="0">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a:lstStyle>
            <a:p>
              <a:pPr algn="ctr"/>
              <a:r>
                <a:rPr lang="en-US" sz="1800" dirty="0">
                  <a:solidFill>
                    <a:schemeClr val="bg2">
                      <a:lumMod val="25000"/>
                    </a:schemeClr>
                  </a:solidFill>
                  <a:latin typeface="Arial" panose="020B0604020202020204" pitchFamily="34" charset="0"/>
                  <a:ea typeface="Times New Roman" charset="0"/>
                  <a:cs typeface="Arial" panose="020B0604020202020204" pitchFamily="34" charset="0"/>
                </a:rPr>
                <a:t>T1w</a:t>
              </a:r>
            </a:p>
          </p:txBody>
        </p:sp>
      </p:grpSp>
      <p:grpSp>
        <p:nvGrpSpPr>
          <p:cNvPr id="53" name="Group 19"/>
          <p:cNvGrpSpPr/>
          <p:nvPr/>
        </p:nvGrpSpPr>
        <p:grpSpPr>
          <a:xfrm>
            <a:off x="915644" y="4558091"/>
            <a:ext cx="2251749" cy="1931201"/>
            <a:chOff x="514350" y="3405229"/>
            <a:chExt cx="2743200" cy="2352691"/>
          </a:xfrm>
        </p:grpSpPr>
        <p:pic>
          <p:nvPicPr>
            <p:cNvPr id="54" name="Picture 16"/>
            <p:cNvPicPr>
              <a:picLocks noChangeAspect="1"/>
            </p:cNvPicPr>
            <p:nvPr/>
          </p:nvPicPr>
          <p:blipFill>
            <a:blip r:embed="rId8"/>
            <a:stretch>
              <a:fillRect/>
            </a:stretch>
          </p:blipFill>
          <p:spPr>
            <a:xfrm>
              <a:off x="514350" y="3405229"/>
              <a:ext cx="2743200" cy="2113472"/>
            </a:xfrm>
            <a:prstGeom prst="rect">
              <a:avLst/>
            </a:prstGeom>
          </p:spPr>
        </p:pic>
        <p:sp>
          <p:nvSpPr>
            <p:cNvPr id="55" name="TextBox 17"/>
            <p:cNvSpPr txBox="1"/>
            <p:nvPr/>
          </p:nvSpPr>
          <p:spPr>
            <a:xfrm>
              <a:off x="514350" y="5515347"/>
              <a:ext cx="2743200" cy="242573"/>
            </a:xfrm>
            <a:prstGeom prst="rect">
              <a:avLst/>
            </a:prstGeom>
            <a:noFill/>
          </p:spPr>
          <p:txBody>
            <a:bodyPr wrap="square" lIns="0" rIns="0" rtlCol="0">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a:lstStyle>
            <a:p>
              <a:pPr algn="ctr"/>
              <a:r>
                <a:rPr lang="en-US" sz="1800" dirty="0" smtClean="0">
                  <a:solidFill>
                    <a:schemeClr val="bg2">
                      <a:lumMod val="25000"/>
                    </a:schemeClr>
                  </a:solidFill>
                  <a:latin typeface="Arial" panose="020B0604020202020204" pitchFamily="34" charset="0"/>
                  <a:ea typeface="Times New Roman" charset="0"/>
                  <a:cs typeface="Arial" panose="020B0604020202020204" pitchFamily="34" charset="0"/>
                </a:rPr>
                <a:t>Gross Photography</a:t>
              </a:r>
              <a:endParaRPr lang="en-US" sz="1800" dirty="0">
                <a:solidFill>
                  <a:schemeClr val="bg2">
                    <a:lumMod val="25000"/>
                  </a:schemeClr>
                </a:solidFill>
                <a:latin typeface="Arial" panose="020B0604020202020204" pitchFamily="34" charset="0"/>
                <a:ea typeface="Times New Roman" charset="0"/>
                <a:cs typeface="Arial" panose="020B0604020202020204" pitchFamily="34" charset="0"/>
              </a:endParaRPr>
            </a:p>
          </p:txBody>
        </p:sp>
      </p:grpSp>
      <p:sp>
        <p:nvSpPr>
          <p:cNvPr id="56" name="TextBox 24"/>
          <p:cNvSpPr txBox="1"/>
          <p:nvPr/>
        </p:nvSpPr>
        <p:spPr>
          <a:xfrm>
            <a:off x="3308077" y="5120626"/>
            <a:ext cx="3844413" cy="116955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a:lstStyle>
          <a:p>
            <a:r>
              <a:rPr lang="en-US" sz="1400" dirty="0" smtClean="0">
                <a:solidFill>
                  <a:schemeClr val="bg2">
                    <a:lumMod val="25000"/>
                  </a:schemeClr>
                </a:solidFill>
                <a:latin typeface="Arial" panose="020B0604020202020204" pitchFamily="34" charset="0"/>
                <a:ea typeface="Times New Roman" charset="0"/>
                <a:cs typeface="Arial" panose="020B0604020202020204" pitchFamily="34" charset="0"/>
              </a:rPr>
              <a:t>M: 	Normal myocardium</a:t>
            </a:r>
          </a:p>
          <a:p>
            <a:r>
              <a:rPr lang="en-US" sz="1400" dirty="0" smtClean="0">
                <a:solidFill>
                  <a:schemeClr val="bg2">
                    <a:lumMod val="25000"/>
                  </a:schemeClr>
                </a:solidFill>
                <a:latin typeface="Arial" panose="020B0604020202020204" pitchFamily="34" charset="0"/>
                <a:ea typeface="Times New Roman" charset="0"/>
                <a:cs typeface="Arial" panose="020B0604020202020204" pitchFamily="34" charset="0"/>
              </a:rPr>
              <a:t>CBN: 	Contraction band </a:t>
            </a:r>
          </a:p>
          <a:p>
            <a:r>
              <a:rPr lang="en-US" sz="1400" dirty="0" smtClean="0">
                <a:solidFill>
                  <a:schemeClr val="bg2">
                    <a:lumMod val="25000"/>
                  </a:schemeClr>
                </a:solidFill>
                <a:latin typeface="Arial" panose="020B0604020202020204" pitchFamily="34" charset="0"/>
                <a:ea typeface="Times New Roman" charset="0"/>
                <a:cs typeface="Arial" panose="020B0604020202020204" pitchFamily="34" charset="0"/>
              </a:rPr>
              <a:t>           	necrosis / hemorrhage</a:t>
            </a:r>
          </a:p>
          <a:p>
            <a:r>
              <a:rPr lang="en-US" sz="1400" dirty="0" smtClean="0">
                <a:solidFill>
                  <a:schemeClr val="bg2">
                    <a:lumMod val="25000"/>
                  </a:schemeClr>
                </a:solidFill>
                <a:latin typeface="Arial" panose="020B0604020202020204" pitchFamily="34" charset="0"/>
                <a:ea typeface="Times New Roman" charset="0"/>
                <a:cs typeface="Arial" panose="020B0604020202020204" pitchFamily="34" charset="0"/>
              </a:rPr>
              <a:t>CN: 	Coagulation necrosis</a:t>
            </a:r>
          </a:p>
          <a:p>
            <a:r>
              <a:rPr lang="en-US" sz="1400" dirty="0" err="1" smtClean="0">
                <a:solidFill>
                  <a:schemeClr val="bg2">
                    <a:lumMod val="25000"/>
                  </a:schemeClr>
                </a:solidFill>
                <a:latin typeface="Arial" panose="020B0604020202020204" pitchFamily="34" charset="0"/>
                <a:ea typeface="Times New Roman" charset="0"/>
                <a:cs typeface="Arial" panose="020B0604020202020204" pitchFamily="34" charset="0"/>
              </a:rPr>
              <a:t>Thrm</a:t>
            </a:r>
            <a:r>
              <a:rPr lang="en-US" sz="1400" dirty="0" smtClean="0">
                <a:solidFill>
                  <a:schemeClr val="bg2">
                    <a:lumMod val="25000"/>
                  </a:schemeClr>
                </a:solidFill>
                <a:latin typeface="Arial" panose="020B0604020202020204" pitchFamily="34" charset="0"/>
                <a:ea typeface="Times New Roman" charset="0"/>
                <a:cs typeface="Arial" panose="020B0604020202020204" pitchFamily="34" charset="0"/>
              </a:rPr>
              <a:t>: 	Thrombus</a:t>
            </a:r>
            <a:endParaRPr lang="en-US" sz="1400" dirty="0">
              <a:solidFill>
                <a:schemeClr val="bg2">
                  <a:lumMod val="25000"/>
                </a:schemeClr>
              </a:solidFill>
              <a:latin typeface="Arial" panose="020B0604020202020204" pitchFamily="34" charset="0"/>
              <a:ea typeface="Times New Roman" charset="0"/>
              <a:cs typeface="Arial" panose="020B0604020202020204" pitchFamily="34" charset="0"/>
            </a:endParaRPr>
          </a:p>
        </p:txBody>
      </p:sp>
      <p:sp>
        <p:nvSpPr>
          <p:cNvPr id="2" name="Rectangle 1"/>
          <p:cNvSpPr/>
          <p:nvPr/>
        </p:nvSpPr>
        <p:spPr>
          <a:xfrm>
            <a:off x="7879014" y="5966541"/>
            <a:ext cx="4609854" cy="846386"/>
          </a:xfrm>
          <a:prstGeom prst="rect">
            <a:avLst/>
          </a:prstGeom>
        </p:spPr>
        <p:txBody>
          <a:bodyPr wrap="square">
            <a:spAutoFit/>
          </a:bodyPr>
          <a:lstStyle/>
          <a:p>
            <a:r>
              <a:rPr lang="fr-FR" sz="1400" dirty="0" err="1" smtClean="0">
                <a:solidFill>
                  <a:schemeClr val="bg2">
                    <a:lumMod val="25000"/>
                  </a:schemeClr>
                </a:solidFill>
                <a:latin typeface="Arial" panose="020B0604020202020204" pitchFamily="34" charset="0"/>
                <a:cs typeface="Arial" panose="020B0604020202020204" pitchFamily="34" charset="0"/>
              </a:rPr>
              <a:t>Courtesy</a:t>
            </a:r>
            <a:r>
              <a:rPr lang="fr-FR" sz="1400" dirty="0" smtClean="0">
                <a:solidFill>
                  <a:schemeClr val="bg2">
                    <a:lumMod val="25000"/>
                  </a:schemeClr>
                </a:solidFill>
                <a:latin typeface="Arial" panose="020B0604020202020204" pitchFamily="34" charset="0"/>
                <a:cs typeface="Arial" panose="020B0604020202020204" pitchFamily="34" charset="0"/>
              </a:rPr>
              <a:t> of Michael </a:t>
            </a:r>
            <a:r>
              <a:rPr lang="fr-FR" sz="1400" dirty="0" err="1" smtClean="0">
                <a:solidFill>
                  <a:schemeClr val="bg2">
                    <a:lumMod val="25000"/>
                  </a:schemeClr>
                </a:solidFill>
                <a:latin typeface="Arial" panose="020B0604020202020204" pitchFamily="34" charset="0"/>
                <a:cs typeface="Arial" panose="020B0604020202020204" pitchFamily="34" charset="0"/>
              </a:rPr>
              <a:t>Guttman</a:t>
            </a:r>
            <a:endParaRPr lang="en-US" sz="1400" dirty="0" smtClean="0">
              <a:solidFill>
                <a:schemeClr val="bg2">
                  <a:lumMod val="25000"/>
                </a:schemeClr>
              </a:solidFill>
              <a:latin typeface="Arial" panose="020B0604020202020204" pitchFamily="34" charset="0"/>
              <a:cs typeface="Arial" panose="020B0604020202020204" pitchFamily="34" charset="0"/>
            </a:endParaRPr>
          </a:p>
          <a:p>
            <a:r>
              <a:rPr lang="en-US" sz="1100" dirty="0" smtClean="0">
                <a:solidFill>
                  <a:schemeClr val="bg2">
                    <a:lumMod val="25000"/>
                  </a:schemeClr>
                </a:solidFill>
                <a:latin typeface="Arial" panose="020B0604020202020204" pitchFamily="34" charset="0"/>
                <a:cs typeface="Arial" panose="020B0604020202020204" pitchFamily="34" charset="0"/>
              </a:rPr>
              <a:t>Non-Contrast-Enhanced </a:t>
            </a:r>
            <a:r>
              <a:rPr lang="en-US" sz="1100" dirty="0">
                <a:solidFill>
                  <a:schemeClr val="bg2">
                    <a:lumMod val="25000"/>
                  </a:schemeClr>
                </a:solidFill>
                <a:latin typeface="Arial" panose="020B0604020202020204" pitchFamily="34" charset="0"/>
                <a:cs typeface="Arial" panose="020B0604020202020204" pitchFamily="34" charset="0"/>
              </a:rPr>
              <a:t>T1-Weighted MRI </a:t>
            </a:r>
            <a:r>
              <a:rPr lang="en-US" sz="1100" dirty="0" smtClean="0">
                <a:solidFill>
                  <a:schemeClr val="bg2">
                    <a:lumMod val="25000"/>
                  </a:schemeClr>
                </a:solidFill>
                <a:latin typeface="Arial" panose="020B0604020202020204" pitchFamily="34" charset="0"/>
                <a:cs typeface="Arial" panose="020B0604020202020204" pitchFamily="34" charset="0"/>
              </a:rPr>
              <a:t>of Myocardial </a:t>
            </a:r>
            <a:r>
              <a:rPr lang="en-US" sz="1100" dirty="0">
                <a:solidFill>
                  <a:schemeClr val="bg2">
                    <a:lumMod val="25000"/>
                  </a:schemeClr>
                </a:solidFill>
                <a:latin typeface="Arial" panose="020B0604020202020204" pitchFamily="34" charset="0"/>
                <a:cs typeface="Arial" panose="020B0604020202020204" pitchFamily="34" charset="0"/>
              </a:rPr>
              <a:t>Radiofrequency Ablation Lesions</a:t>
            </a:r>
          </a:p>
          <a:p>
            <a:r>
              <a:rPr lang="en-US" sz="1100" dirty="0" smtClean="0">
                <a:solidFill>
                  <a:schemeClr val="bg2">
                    <a:lumMod val="25000"/>
                  </a:schemeClr>
                </a:solidFill>
                <a:latin typeface="Arial" panose="020B0604020202020204" pitchFamily="34" charset="0"/>
                <a:cs typeface="Arial" panose="020B0604020202020204" pitchFamily="34" charset="0"/>
              </a:rPr>
              <a:t>M. </a:t>
            </a:r>
            <a:r>
              <a:rPr lang="en-US" sz="1100" dirty="0" err="1" smtClean="0">
                <a:solidFill>
                  <a:schemeClr val="bg2">
                    <a:lumMod val="25000"/>
                  </a:schemeClr>
                </a:solidFill>
                <a:latin typeface="Arial" panose="020B0604020202020204" pitchFamily="34" charset="0"/>
                <a:cs typeface="Arial" panose="020B0604020202020204" pitchFamily="34" charset="0"/>
              </a:rPr>
              <a:t>Guttman</a:t>
            </a:r>
            <a:r>
              <a:rPr lang="en-US" sz="1100" dirty="0" smtClean="0">
                <a:solidFill>
                  <a:schemeClr val="bg2">
                    <a:lumMod val="25000"/>
                  </a:schemeClr>
                </a:solidFill>
                <a:latin typeface="Arial" panose="020B0604020202020204" pitchFamily="34" charset="0"/>
                <a:cs typeface="Arial" panose="020B0604020202020204" pitchFamily="34" charset="0"/>
              </a:rPr>
              <a:t>, S Tao et al, MRM 2017</a:t>
            </a:r>
            <a:endParaRPr lang="en-US" sz="11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829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err="1" smtClean="0">
                <a:solidFill>
                  <a:srgbClr val="FF6600"/>
                </a:solidFill>
                <a:latin typeface="Arial" panose="020B0604020202020204" pitchFamily="34" charset="0"/>
                <a:cs typeface="Arial" panose="020B0604020202020204" pitchFamily="34" charset="0"/>
              </a:rPr>
              <a:t>Acknowlegments</a:t>
            </a:r>
            <a:endParaRPr lang="en-US" sz="3200" b="0" dirty="0">
              <a:solidFill>
                <a:srgbClr val="FF6600"/>
              </a:solidFill>
              <a:latin typeface="Arial" panose="020B0604020202020204" pitchFamily="34" charset="0"/>
              <a:cs typeface="Arial" panose="020B0604020202020204" pitchFamily="34" charset="0"/>
            </a:endParaRPr>
          </a:p>
        </p:txBody>
      </p:sp>
      <p:pic>
        <p:nvPicPr>
          <p:cNvPr id="4" name="Picture 2" descr="Résultat de recherche d'images pour &quot;ihu liryc&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180" y="1678719"/>
            <a:ext cx="1602545" cy="1972733"/>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 xmlns:a16="http://schemas.microsoft.com/office/drawing/2014/main" id="{692403FF-5FAB-43B1-90B0-89CDE8645CB7}"/>
              </a:ext>
            </a:extLst>
          </p:cNvPr>
          <p:cNvSpPr txBox="1">
            <a:spLocks/>
          </p:cNvSpPr>
          <p:nvPr/>
        </p:nvSpPr>
        <p:spPr>
          <a:xfrm>
            <a:off x="760827" y="1949779"/>
            <a:ext cx="10515600" cy="431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r>
              <a:rPr lang="fr-FR" sz="2400" b="0" dirty="0" smtClean="0">
                <a:solidFill>
                  <a:schemeClr val="tx1"/>
                </a:solidFill>
                <a:latin typeface="Arial" panose="020B0604020202020204" pitchFamily="34" charset="0"/>
                <a:cs typeface="Arial" panose="020B0604020202020204" pitchFamily="34" charset="0"/>
              </a:rPr>
              <a:t>Bruno Quesson</a:t>
            </a:r>
          </a:p>
          <a:p>
            <a:r>
              <a:rPr lang="fr-FR" sz="2400" b="0" dirty="0" smtClean="0">
                <a:solidFill>
                  <a:schemeClr val="tx1"/>
                </a:solidFill>
                <a:latin typeface="Arial" panose="020B0604020202020204" pitchFamily="34" charset="0"/>
                <a:cs typeface="Arial" panose="020B0604020202020204" pitchFamily="34" charset="0"/>
              </a:rPr>
              <a:t>Valery Ozenne</a:t>
            </a:r>
          </a:p>
          <a:p>
            <a:r>
              <a:rPr lang="fr-FR" sz="2400" b="0" dirty="0" smtClean="0">
                <a:solidFill>
                  <a:schemeClr val="tx1"/>
                </a:solidFill>
                <a:latin typeface="Arial" panose="020B0604020202020204" pitchFamily="34" charset="0"/>
                <a:cs typeface="Arial" panose="020B0604020202020204" pitchFamily="34" charset="0"/>
              </a:rPr>
              <a:t>Pierre Bour</a:t>
            </a:r>
          </a:p>
          <a:p>
            <a:endParaRPr lang="fr-FR" sz="2400" u="sng" dirty="0">
              <a:solidFill>
                <a:schemeClr val="tx1"/>
              </a:solidFill>
              <a:latin typeface="Arial" panose="020B0604020202020204" pitchFamily="34" charset="0"/>
              <a:cs typeface="Arial" panose="020B0604020202020204" pitchFamily="34" charset="0"/>
            </a:endParaRPr>
          </a:p>
          <a:p>
            <a:r>
              <a:rPr lang="fr-FR" sz="2400" u="sng" dirty="0" smtClean="0">
                <a:solidFill>
                  <a:schemeClr val="tx1"/>
                </a:solidFill>
                <a:latin typeface="Arial" panose="020B0604020202020204" pitchFamily="34" charset="0"/>
                <a:cs typeface="Arial" panose="020B0604020202020204" pitchFamily="34" charset="0"/>
              </a:rPr>
              <a:t>Slides</a:t>
            </a:r>
          </a:p>
          <a:p>
            <a:endParaRPr lang="fr-FR" sz="2400" u="sng" dirty="0" smtClean="0">
              <a:solidFill>
                <a:schemeClr val="tx1"/>
              </a:solidFill>
              <a:latin typeface="Arial" panose="020B0604020202020204" pitchFamily="34" charset="0"/>
              <a:cs typeface="Arial" panose="020B0604020202020204" pitchFamily="34" charset="0"/>
            </a:endParaRPr>
          </a:p>
          <a:p>
            <a:r>
              <a:rPr lang="fr-FR" sz="2400" b="0" dirty="0" smtClean="0">
                <a:solidFill>
                  <a:schemeClr val="tx1"/>
                </a:solidFill>
                <a:latin typeface="Arial" panose="020B0604020202020204" pitchFamily="34" charset="0"/>
                <a:cs typeface="Arial" panose="020B0604020202020204" pitchFamily="34" charset="0"/>
              </a:rPr>
              <a:t>Christopher Piorkowski</a:t>
            </a:r>
          </a:p>
          <a:p>
            <a:r>
              <a:rPr lang="fr-FR" sz="2400" b="0" dirty="0" smtClean="0">
                <a:solidFill>
                  <a:schemeClr val="tx1"/>
                </a:solidFill>
                <a:latin typeface="Arial" panose="020B0604020202020204" pitchFamily="34" charset="0"/>
                <a:cs typeface="Arial" panose="020B0604020202020204" pitchFamily="34" charset="0"/>
              </a:rPr>
              <a:t>Adrienne Campbell</a:t>
            </a:r>
          </a:p>
          <a:p>
            <a:r>
              <a:rPr lang="fr-FR" sz="2400" b="0" dirty="0" smtClean="0">
                <a:solidFill>
                  <a:schemeClr val="tx1"/>
                </a:solidFill>
                <a:latin typeface="Arial" panose="020B0604020202020204" pitchFamily="34" charset="0"/>
                <a:cs typeface="Arial" panose="020B0604020202020204" pitchFamily="34" charset="0"/>
              </a:rPr>
              <a:t>Michael </a:t>
            </a:r>
            <a:r>
              <a:rPr lang="fr-FR" sz="2400" b="0" dirty="0" err="1" smtClean="0">
                <a:solidFill>
                  <a:schemeClr val="tx1"/>
                </a:solidFill>
                <a:latin typeface="Arial" panose="020B0604020202020204" pitchFamily="34" charset="0"/>
                <a:cs typeface="Arial" panose="020B0604020202020204" pitchFamily="34" charset="0"/>
              </a:rPr>
              <a:t>Guttman</a:t>
            </a:r>
            <a:endParaRPr lang="fr-FR" sz="2400" b="0" dirty="0" smtClean="0">
              <a:solidFill>
                <a:schemeClr val="tx1"/>
              </a:solidFill>
              <a:latin typeface="Arial" panose="020B0604020202020204" pitchFamily="34" charset="0"/>
              <a:cs typeface="Arial" panose="020B0604020202020204" pitchFamily="34" charset="0"/>
            </a:endParaRPr>
          </a:p>
          <a:p>
            <a:r>
              <a:rPr lang="fr-FR" sz="2400" b="0" dirty="0" smtClean="0">
                <a:solidFill>
                  <a:schemeClr val="tx1"/>
                </a:solidFill>
                <a:latin typeface="Arial" panose="020B0604020202020204" pitchFamily="34" charset="0"/>
                <a:cs typeface="Arial" panose="020B0604020202020204" pitchFamily="34" charset="0"/>
              </a:rPr>
              <a:t>Rainer Schneider</a:t>
            </a:r>
          </a:p>
          <a:p>
            <a:r>
              <a:rPr lang="fr-FR" sz="2400" b="0" dirty="0" smtClean="0">
                <a:solidFill>
                  <a:schemeClr val="tx1"/>
                </a:solidFill>
                <a:latin typeface="Arial" panose="020B0604020202020204" pitchFamily="34" charset="0"/>
                <a:cs typeface="Arial" panose="020B0604020202020204" pitchFamily="34" charset="0"/>
              </a:rPr>
              <a:t>Thomas Pohl</a:t>
            </a:r>
          </a:p>
          <a:p>
            <a:endParaRPr lang="en-US" sz="2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20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2403FF-5FAB-43B1-90B0-89CDE8645CB7}"/>
              </a:ext>
            </a:extLst>
          </p:cNvPr>
          <p:cNvSpPr>
            <a:spLocks noGrp="1"/>
          </p:cNvSpPr>
          <p:nvPr>
            <p:ph type="title"/>
          </p:nvPr>
        </p:nvSpPr>
        <p:spPr/>
        <p:txBody>
          <a:bodyPr/>
          <a:lstStyle/>
          <a:p>
            <a:r>
              <a:rPr lang="fr-FR" b="0" dirty="0" err="1" smtClean="0">
                <a:solidFill>
                  <a:srgbClr val="FF6600"/>
                </a:solidFill>
                <a:latin typeface="Arial" panose="020B0604020202020204" pitchFamily="34" charset="0"/>
                <a:cs typeface="Arial" panose="020B0604020202020204" pitchFamily="34" charset="0"/>
              </a:rPr>
              <a:t>Disclosure</a:t>
            </a:r>
            <a:endParaRPr lang="en-US" b="0" dirty="0">
              <a:solidFill>
                <a:srgbClr val="FF660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 xmlns:a16="http://schemas.microsoft.com/office/drawing/2014/main" id="{29A4917D-BD2B-4203-B2B2-CA2C1D12E869}"/>
              </a:ext>
            </a:extLst>
          </p:cNvPr>
          <p:cNvSpPr>
            <a:spLocks noGrp="1"/>
          </p:cNvSpPr>
          <p:nvPr>
            <p:ph idx="1"/>
          </p:nvPr>
        </p:nvSpPr>
        <p:spPr/>
        <p:txBody>
          <a:bodyPr>
            <a:normAutofit/>
          </a:bodyPr>
          <a:lstStyle/>
          <a:p>
            <a:pPr marL="0" indent="0">
              <a:buNone/>
            </a:pPr>
            <a:r>
              <a:rPr lang="fr-FR" sz="2400" dirty="0" err="1" smtClean="0">
                <a:solidFill>
                  <a:schemeClr val="tx1"/>
                </a:solidFill>
                <a:latin typeface="Arial" panose="020B0604020202020204" pitchFamily="34" charset="0"/>
                <a:cs typeface="Arial" panose="020B0604020202020204" pitchFamily="34" charset="0"/>
              </a:rPr>
              <a:t>Employee</a:t>
            </a:r>
            <a:r>
              <a:rPr lang="fr-FR" sz="2400" dirty="0" smtClean="0">
                <a:solidFill>
                  <a:schemeClr val="tx1"/>
                </a:solidFill>
                <a:latin typeface="Arial" panose="020B0604020202020204" pitchFamily="34" charset="0"/>
                <a:cs typeface="Arial" panose="020B0604020202020204" pitchFamily="34" charset="0"/>
              </a:rPr>
              <a:t> of Siemens Healthineers France</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650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MR </a:t>
            </a:r>
            <a:r>
              <a:rPr lang="fr-FR" sz="3200" b="0" dirty="0" err="1" smtClean="0">
                <a:solidFill>
                  <a:srgbClr val="FF6600"/>
                </a:solidFill>
                <a:latin typeface="Arial" panose="020B0604020202020204" pitchFamily="34" charset="0"/>
                <a:cs typeface="Arial" panose="020B0604020202020204" pitchFamily="34" charset="0"/>
              </a:rPr>
              <a:t>guided</a:t>
            </a:r>
            <a:r>
              <a:rPr lang="fr-FR" sz="3200" b="0" dirty="0" smtClean="0">
                <a:solidFill>
                  <a:srgbClr val="FF6600"/>
                </a:solidFill>
                <a:latin typeface="Arial" panose="020B0604020202020204" pitchFamily="34" charset="0"/>
                <a:cs typeface="Arial" panose="020B0604020202020204" pitchFamily="34" charset="0"/>
              </a:rPr>
              <a:t> </a:t>
            </a:r>
            <a:r>
              <a:rPr lang="fr-FR" sz="3200" b="0" dirty="0" err="1" smtClean="0">
                <a:solidFill>
                  <a:srgbClr val="FF6600"/>
                </a:solidFill>
                <a:latin typeface="Arial" panose="020B0604020202020204" pitchFamily="34" charset="0"/>
                <a:cs typeface="Arial" panose="020B0604020202020204" pitchFamily="34" charset="0"/>
              </a:rPr>
              <a:t>electrophysiology</a:t>
            </a:r>
            <a:r>
              <a:rPr lang="fr-FR" sz="3200" b="0" dirty="0" smtClean="0">
                <a:solidFill>
                  <a:srgbClr val="FF6600"/>
                </a:solidFill>
                <a:latin typeface="Arial" panose="020B0604020202020204" pitchFamily="34" charset="0"/>
                <a:cs typeface="Arial" panose="020B0604020202020204" pitchFamily="34" charset="0"/>
              </a:rPr>
              <a:t> </a:t>
            </a:r>
            <a:r>
              <a:rPr lang="fr-FR" sz="3200" b="0" dirty="0" err="1" smtClean="0">
                <a:solidFill>
                  <a:srgbClr val="FF6600"/>
                </a:solidFill>
                <a:latin typeface="Arial" panose="020B0604020202020204" pitchFamily="34" charset="0"/>
                <a:cs typeface="Arial" panose="020B0604020202020204" pitchFamily="34" charset="0"/>
              </a:rPr>
              <a:t>imaging</a:t>
            </a:r>
            <a:r>
              <a:rPr lang="fr-FR" sz="3200" b="0" dirty="0" smtClean="0">
                <a:solidFill>
                  <a:srgbClr val="FF6600"/>
                </a:solidFill>
                <a:latin typeface="Arial" panose="020B0604020202020204" pitchFamily="34" charset="0"/>
                <a:cs typeface="Arial" panose="020B0604020202020204" pitchFamily="34" charset="0"/>
              </a:rPr>
              <a:t> and </a:t>
            </a:r>
            <a:r>
              <a:rPr lang="fr-FR" sz="3200" b="0" dirty="0" err="1" smtClean="0">
                <a:solidFill>
                  <a:srgbClr val="FF6600"/>
                </a:solidFill>
                <a:latin typeface="Arial" panose="020B0604020202020204" pitchFamily="34" charset="0"/>
                <a:cs typeface="Arial" panose="020B0604020202020204" pitchFamily="34" charset="0"/>
              </a:rPr>
              <a:t>catheters</a:t>
            </a:r>
            <a:endParaRPr lang="en-US" sz="3200" b="0" dirty="0">
              <a:solidFill>
                <a:srgbClr val="FF6600"/>
              </a:solidFill>
              <a:latin typeface="Arial" panose="020B0604020202020204" pitchFamily="34" charset="0"/>
              <a:cs typeface="Arial" panose="020B0604020202020204" pitchFamily="34" charset="0"/>
            </a:endParaRPr>
          </a:p>
        </p:txBody>
      </p:sp>
      <p:sp>
        <p:nvSpPr>
          <p:cNvPr id="2" name="Ellipse 1"/>
          <p:cNvSpPr/>
          <p:nvPr/>
        </p:nvSpPr>
        <p:spPr>
          <a:xfrm>
            <a:off x="3318934" y="1935991"/>
            <a:ext cx="1964267" cy="1964267"/>
          </a:xfrm>
          <a:prstGeom prst="ellipse">
            <a:avLst/>
          </a:prstGeom>
          <a:solidFill>
            <a:srgbClr val="FF8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1">
            <a:extLst>
              <a:ext uri="{FF2B5EF4-FFF2-40B4-BE49-F238E27FC236}">
                <a16:creationId xmlns="" xmlns:a16="http://schemas.microsoft.com/office/drawing/2014/main" id="{692403FF-5FAB-43B1-90B0-89CDE8645CB7}"/>
              </a:ext>
            </a:extLst>
          </p:cNvPr>
          <p:cNvSpPr txBox="1">
            <a:spLocks/>
          </p:cNvSpPr>
          <p:nvPr/>
        </p:nvSpPr>
        <p:spPr>
          <a:xfrm>
            <a:off x="3259666" y="2297180"/>
            <a:ext cx="2031999"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algn="ctr"/>
            <a:r>
              <a:rPr lang="fr-FR" sz="2400" b="0" dirty="0" err="1" smtClean="0">
                <a:solidFill>
                  <a:schemeClr val="bg1"/>
                </a:solidFill>
                <a:latin typeface="Arial" panose="020B0604020202020204" pitchFamily="34" charset="0"/>
                <a:cs typeface="Arial" panose="020B0604020202020204" pitchFamily="34" charset="0"/>
              </a:rPr>
              <a:t>Catheter</a:t>
            </a:r>
            <a:r>
              <a:rPr lang="fr-FR" sz="2400" b="0" dirty="0" smtClean="0">
                <a:solidFill>
                  <a:schemeClr val="bg1"/>
                </a:solidFill>
                <a:latin typeface="Arial" panose="020B0604020202020204" pitchFamily="34" charset="0"/>
                <a:cs typeface="Arial" panose="020B0604020202020204" pitchFamily="34" charset="0"/>
              </a:rPr>
              <a:t> guidance</a:t>
            </a:r>
            <a:endParaRPr lang="en-US" sz="2400" b="0" dirty="0">
              <a:solidFill>
                <a:schemeClr val="bg1"/>
              </a:solidFill>
              <a:latin typeface="Arial" panose="020B0604020202020204" pitchFamily="34" charset="0"/>
              <a:cs typeface="Arial" panose="020B0604020202020204" pitchFamily="34" charset="0"/>
            </a:endParaRPr>
          </a:p>
        </p:txBody>
      </p:sp>
      <p:sp>
        <p:nvSpPr>
          <p:cNvPr id="6" name="Ellipse 5"/>
          <p:cNvSpPr/>
          <p:nvPr/>
        </p:nvSpPr>
        <p:spPr>
          <a:xfrm>
            <a:off x="4622800" y="3036657"/>
            <a:ext cx="1972733" cy="1972733"/>
          </a:xfrm>
          <a:prstGeom prst="ellips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1">
            <a:extLst>
              <a:ext uri="{FF2B5EF4-FFF2-40B4-BE49-F238E27FC236}">
                <a16:creationId xmlns="" xmlns:a16="http://schemas.microsoft.com/office/drawing/2014/main" id="{692403FF-5FAB-43B1-90B0-89CDE8645CB7}"/>
              </a:ext>
            </a:extLst>
          </p:cNvPr>
          <p:cNvSpPr txBox="1">
            <a:spLocks/>
          </p:cNvSpPr>
          <p:nvPr/>
        </p:nvSpPr>
        <p:spPr>
          <a:xfrm>
            <a:off x="4576232" y="3393612"/>
            <a:ext cx="2031999"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algn="ctr"/>
            <a:r>
              <a:rPr lang="fr-FR" sz="2400" b="0" dirty="0" smtClean="0">
                <a:solidFill>
                  <a:schemeClr val="bg1"/>
                </a:solidFill>
                <a:latin typeface="Arial" panose="020B0604020202020204" pitchFamily="34" charset="0"/>
                <a:cs typeface="Arial" panose="020B0604020202020204" pitchFamily="34" charset="0"/>
              </a:rPr>
              <a:t>Ablation monitoring</a:t>
            </a:r>
            <a:endParaRPr lang="en-US" sz="2400" b="0" dirty="0">
              <a:solidFill>
                <a:schemeClr val="bg1"/>
              </a:solidFill>
              <a:latin typeface="Arial" panose="020B0604020202020204" pitchFamily="34" charset="0"/>
              <a:cs typeface="Arial" panose="020B0604020202020204" pitchFamily="34" charset="0"/>
            </a:endParaRPr>
          </a:p>
        </p:txBody>
      </p:sp>
      <p:sp>
        <p:nvSpPr>
          <p:cNvPr id="9" name="Ellipse 8"/>
          <p:cNvSpPr/>
          <p:nvPr/>
        </p:nvSpPr>
        <p:spPr>
          <a:xfrm>
            <a:off x="5943599" y="4150023"/>
            <a:ext cx="1972733" cy="1972733"/>
          </a:xfrm>
          <a:prstGeom prst="ellipse">
            <a:avLst/>
          </a:prstGeom>
          <a:solidFill>
            <a:srgbClr val="08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1">
            <a:extLst>
              <a:ext uri="{FF2B5EF4-FFF2-40B4-BE49-F238E27FC236}">
                <a16:creationId xmlns="" xmlns:a16="http://schemas.microsoft.com/office/drawing/2014/main" id="{692403FF-5FAB-43B1-90B0-89CDE8645CB7}"/>
              </a:ext>
            </a:extLst>
          </p:cNvPr>
          <p:cNvSpPr txBox="1">
            <a:spLocks/>
          </p:cNvSpPr>
          <p:nvPr/>
        </p:nvSpPr>
        <p:spPr>
          <a:xfrm>
            <a:off x="5909734" y="4574714"/>
            <a:ext cx="2031999" cy="1191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algn="ctr"/>
            <a:r>
              <a:rPr lang="fr-FR" sz="2300" b="0" dirty="0" smtClean="0">
                <a:solidFill>
                  <a:schemeClr val="bg1"/>
                </a:solidFill>
                <a:latin typeface="Arial" panose="020B0604020202020204" pitchFamily="34" charset="0"/>
                <a:cs typeface="Arial" panose="020B0604020202020204" pitchFamily="34" charset="0"/>
              </a:rPr>
              <a:t>Post-ablation </a:t>
            </a:r>
            <a:r>
              <a:rPr lang="fr-FR" sz="2300" b="0" dirty="0" err="1" smtClean="0">
                <a:solidFill>
                  <a:schemeClr val="bg1"/>
                </a:solidFill>
                <a:latin typeface="Arial" panose="020B0604020202020204" pitchFamily="34" charset="0"/>
                <a:cs typeface="Arial" panose="020B0604020202020204" pitchFamily="34" charset="0"/>
              </a:rPr>
              <a:t>lesion</a:t>
            </a:r>
            <a:r>
              <a:rPr lang="fr-FR" sz="2300" b="0" dirty="0" smtClean="0">
                <a:solidFill>
                  <a:schemeClr val="bg1"/>
                </a:solidFill>
                <a:latin typeface="Arial" panose="020B0604020202020204" pitchFamily="34" charset="0"/>
                <a:cs typeface="Arial" panose="020B0604020202020204" pitchFamily="34" charset="0"/>
              </a:rPr>
              <a:t> </a:t>
            </a:r>
          </a:p>
          <a:p>
            <a:pPr algn="ctr"/>
            <a:r>
              <a:rPr lang="fr-FR" sz="2300" b="0" dirty="0" err="1" smtClean="0">
                <a:solidFill>
                  <a:schemeClr val="bg1"/>
                </a:solidFill>
                <a:latin typeface="Arial" panose="020B0604020202020204" pitchFamily="34" charset="0"/>
                <a:cs typeface="Arial" panose="020B0604020202020204" pitchFamily="34" charset="0"/>
              </a:rPr>
              <a:t>imaging</a:t>
            </a:r>
            <a:endParaRPr lang="en-US" sz="23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7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err="1" smtClean="0">
                <a:solidFill>
                  <a:srgbClr val="FF6600"/>
                </a:solidFill>
                <a:latin typeface="Arial" panose="020B0604020202020204" pitchFamily="34" charset="0"/>
                <a:cs typeface="Arial" panose="020B0604020202020204" pitchFamily="34" charset="0"/>
              </a:rPr>
              <a:t>Catheter</a:t>
            </a:r>
            <a:r>
              <a:rPr lang="fr-FR" sz="3200" b="0" dirty="0" smtClean="0">
                <a:solidFill>
                  <a:srgbClr val="FF6600"/>
                </a:solidFill>
                <a:latin typeface="Arial" panose="020B0604020202020204" pitchFamily="34" charset="0"/>
                <a:cs typeface="Arial" panose="020B0604020202020204" pitchFamily="34" charset="0"/>
              </a:rPr>
              <a:t> guidance : </a:t>
            </a:r>
            <a:r>
              <a:rPr lang="fr-FR" sz="3200" b="0" dirty="0" smtClean="0">
                <a:solidFill>
                  <a:schemeClr val="tx1"/>
                </a:solidFill>
                <a:latin typeface="Arial" panose="020B0604020202020204" pitchFamily="34" charset="0"/>
                <a:cs typeface="Arial" panose="020B0604020202020204" pitchFamily="34" charset="0"/>
              </a:rPr>
              <a:t>passive </a:t>
            </a:r>
            <a:r>
              <a:rPr lang="fr-FR" sz="3200" b="0" dirty="0" err="1" smtClean="0">
                <a:solidFill>
                  <a:schemeClr val="tx1"/>
                </a:solidFill>
                <a:latin typeface="Arial" panose="020B0604020202020204" pitchFamily="34" charset="0"/>
                <a:cs typeface="Arial" panose="020B0604020202020204" pitchFamily="34" charset="0"/>
              </a:rPr>
              <a:t>tracking</a:t>
            </a:r>
            <a:endParaRPr lang="en-US" sz="3200" b="0" dirty="0">
              <a:solidFill>
                <a:schemeClr val="tx1"/>
              </a:solidFill>
              <a:latin typeface="Arial" panose="020B0604020202020204" pitchFamily="34" charset="0"/>
              <a:cs typeface="Arial" panose="020B0604020202020204" pitchFamily="34" charset="0"/>
            </a:endParaRPr>
          </a:p>
        </p:txBody>
      </p:sp>
      <p:pic>
        <p:nvPicPr>
          <p:cNvPr id="2" name="InterleavedAcquisit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1565" r="21412"/>
          <a:stretch/>
        </p:blipFill>
        <p:spPr>
          <a:xfrm>
            <a:off x="368692" y="2010515"/>
            <a:ext cx="1997219" cy="3940297"/>
          </a:xfrm>
          <a:prstGeom prst="rect">
            <a:avLst/>
          </a:prstGeom>
        </p:spPr>
      </p:pic>
      <p:sp>
        <p:nvSpPr>
          <p:cNvPr id="4" name="Rectangle 3"/>
          <p:cNvSpPr/>
          <p:nvPr/>
        </p:nvSpPr>
        <p:spPr>
          <a:xfrm>
            <a:off x="368692" y="5966295"/>
            <a:ext cx="2759634" cy="30777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Courtesy of Adrienne Campbell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312095" y="1622561"/>
            <a:ext cx="3953122"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b-SSFP with positive contrast</a:t>
            </a:r>
            <a:endParaRPr lang="en-US" sz="2000" dirty="0">
              <a:latin typeface="Arial" panose="020B0604020202020204" pitchFamily="34" charset="0"/>
              <a:cs typeface="Arial" panose="020B0604020202020204" pitchFamily="34" charset="0"/>
            </a:endParaRPr>
          </a:p>
        </p:txBody>
      </p:sp>
      <p:sp>
        <p:nvSpPr>
          <p:cNvPr id="8" name="Rectangle 7"/>
          <p:cNvSpPr/>
          <p:nvPr/>
        </p:nvSpPr>
        <p:spPr>
          <a:xfrm>
            <a:off x="2241652" y="4608277"/>
            <a:ext cx="1851443" cy="1077218"/>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Through-place dephasing for guidewire visualization</a:t>
            </a:r>
            <a:endParaRPr lang="en-US" sz="1600" dirty="0">
              <a:latin typeface="Arial" panose="020B0604020202020204" pitchFamily="34" charset="0"/>
              <a:cs typeface="Arial" panose="020B0604020202020204" pitchFamily="34" charset="0"/>
            </a:endParaRPr>
          </a:p>
        </p:txBody>
      </p:sp>
      <p:sp>
        <p:nvSpPr>
          <p:cNvPr id="9" name="Flèche droite 8"/>
          <p:cNvSpPr/>
          <p:nvPr/>
        </p:nvSpPr>
        <p:spPr>
          <a:xfrm rot="20399409" flipV="1">
            <a:off x="518387" y="4929974"/>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0" name="Flèche droite 9"/>
          <p:cNvSpPr/>
          <p:nvPr/>
        </p:nvSpPr>
        <p:spPr>
          <a:xfrm rot="20399409" flipV="1">
            <a:off x="1002925" y="5376178"/>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368692" y="6216845"/>
            <a:ext cx="4221806" cy="600164"/>
          </a:xfrm>
          <a:prstGeom prst="rect">
            <a:avLst/>
          </a:prstGeom>
        </p:spPr>
        <p:txBody>
          <a:bodyPr wrap="square">
            <a:spAutoFit/>
          </a:bodyPr>
          <a:lstStyle/>
          <a:p>
            <a:r>
              <a:rPr lang="en-US" sz="1100" dirty="0">
                <a:solidFill>
                  <a:schemeClr val="tx1">
                    <a:lumMod val="75000"/>
                    <a:lumOff val="25000"/>
                  </a:schemeClr>
                </a:solidFill>
                <a:latin typeface="Arial" panose="020B0604020202020204" pitchFamily="34" charset="0"/>
                <a:cs typeface="Arial" panose="020B0604020202020204" pitchFamily="34" charset="0"/>
              </a:rPr>
              <a:t>Positive contrast spiral imaging for visualization of commercial nitinol guidewires with reduced </a:t>
            </a:r>
            <a:r>
              <a:rPr lang="en-US" sz="1100" dirty="0" smtClean="0">
                <a:solidFill>
                  <a:schemeClr val="tx1">
                    <a:lumMod val="75000"/>
                    <a:lumOff val="25000"/>
                  </a:schemeClr>
                </a:solidFill>
                <a:latin typeface="Arial" panose="020B0604020202020204" pitchFamily="34" charset="0"/>
                <a:cs typeface="Arial" panose="020B0604020202020204" pitchFamily="34" charset="0"/>
              </a:rPr>
              <a:t>heating, A.</a:t>
            </a:r>
            <a:r>
              <a:rPr lang="en-US" sz="1100" dirty="0">
                <a:solidFill>
                  <a:schemeClr val="tx1">
                    <a:lumMod val="75000"/>
                    <a:lumOff val="25000"/>
                  </a:schemeClr>
                </a:solidFill>
                <a:latin typeface="Arial" panose="020B0604020202020204" pitchFamily="34" charset="0"/>
                <a:cs typeface="Arial" panose="020B0604020202020204" pitchFamily="34" charset="0"/>
              </a:rPr>
              <a:t> E. </a:t>
            </a:r>
            <a:r>
              <a:rPr lang="en-US" sz="1100" dirty="0" smtClean="0">
                <a:solidFill>
                  <a:schemeClr val="tx1">
                    <a:lumMod val="75000"/>
                    <a:lumOff val="25000"/>
                  </a:schemeClr>
                </a:solidFill>
                <a:latin typeface="Arial" panose="020B0604020202020204" pitchFamily="34" charset="0"/>
                <a:cs typeface="Arial" panose="020B0604020202020204" pitchFamily="34" charset="0"/>
              </a:rPr>
              <a:t>Campbell-Washburn, T.</a:t>
            </a:r>
            <a:r>
              <a:rPr lang="en-US" sz="1100" dirty="0">
                <a:solidFill>
                  <a:schemeClr val="tx1">
                    <a:lumMod val="75000"/>
                    <a:lumOff val="25000"/>
                  </a:schemeClr>
                </a:solidFill>
                <a:latin typeface="Arial" panose="020B0604020202020204" pitchFamily="34" charset="0"/>
                <a:cs typeface="Arial" panose="020B0604020202020204" pitchFamily="34" charset="0"/>
              </a:rPr>
              <a:t> </a:t>
            </a:r>
            <a:r>
              <a:rPr lang="en-US" sz="1100" dirty="0" smtClean="0">
                <a:solidFill>
                  <a:schemeClr val="tx1">
                    <a:lumMod val="75000"/>
                    <a:lumOff val="25000"/>
                  </a:schemeClr>
                </a:solidFill>
                <a:latin typeface="Arial" panose="020B0604020202020204" pitchFamily="34" charset="0"/>
                <a:cs typeface="Arial" panose="020B0604020202020204" pitchFamily="34" charset="0"/>
              </a:rPr>
              <a:t>Rogers et al, JCMR 2015 </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8220" y="2010515"/>
            <a:ext cx="1776997" cy="197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2968_2017_368_MOESM1_ESM.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356600" y="2010515"/>
            <a:ext cx="2851682" cy="2851682"/>
          </a:xfrm>
          <a:prstGeom prst="rect">
            <a:avLst/>
          </a:prstGeom>
        </p:spPr>
      </p:pic>
      <p:sp>
        <p:nvSpPr>
          <p:cNvPr id="12" name="Rectangle 11"/>
          <p:cNvSpPr/>
          <p:nvPr/>
        </p:nvSpPr>
        <p:spPr>
          <a:xfrm>
            <a:off x="8356600" y="6029739"/>
            <a:ext cx="3733800" cy="769441"/>
          </a:xfrm>
          <a:prstGeom prst="rect">
            <a:avLst/>
          </a:prstGeom>
        </p:spPr>
        <p:txBody>
          <a:bodyPr wrap="square">
            <a:spAutoFit/>
          </a:bodyPr>
          <a:lstStyle/>
          <a:p>
            <a:r>
              <a:rPr lang="en-US" sz="1100" dirty="0">
                <a:solidFill>
                  <a:schemeClr val="tx1">
                    <a:lumMod val="75000"/>
                    <a:lumOff val="25000"/>
                  </a:schemeClr>
                </a:solidFill>
                <a:latin typeface="Arial" panose="020B0604020202020204" pitchFamily="34" charset="0"/>
                <a:cs typeface="Arial" panose="020B0604020202020204" pitchFamily="34" charset="0"/>
              </a:rPr>
              <a:t>Improved passive catheter tracking with positive contrast for CMR-guided cardiac catheterization using partial saturation (</a:t>
            </a:r>
            <a:r>
              <a:rPr lang="en-US" sz="1100" dirty="0" err="1">
                <a:solidFill>
                  <a:schemeClr val="tx1">
                    <a:lumMod val="75000"/>
                    <a:lumOff val="25000"/>
                  </a:schemeClr>
                </a:solidFill>
                <a:latin typeface="Arial" panose="020B0604020202020204" pitchFamily="34" charset="0"/>
                <a:cs typeface="Arial" panose="020B0604020202020204" pitchFamily="34" charset="0"/>
              </a:rPr>
              <a:t>pSAT</a:t>
            </a:r>
            <a:r>
              <a:rPr lang="en-US" sz="1100" dirty="0" smtClean="0">
                <a:solidFill>
                  <a:schemeClr val="tx1">
                    <a:lumMod val="75000"/>
                    <a:lumOff val="25000"/>
                  </a:schemeClr>
                </a:solidFill>
                <a:latin typeface="Arial" panose="020B0604020202020204" pitchFamily="34" charset="0"/>
                <a:cs typeface="Arial" panose="020B0604020202020204" pitchFamily="34" charset="0"/>
              </a:rPr>
              <a:t>), M Forte, K</a:t>
            </a:r>
            <a:r>
              <a:rPr lang="en-US" sz="1100" dirty="0">
                <a:solidFill>
                  <a:schemeClr val="tx1">
                    <a:lumMod val="75000"/>
                    <a:lumOff val="25000"/>
                  </a:schemeClr>
                </a:solidFill>
                <a:latin typeface="Arial" panose="020B0604020202020204" pitchFamily="34" charset="0"/>
                <a:cs typeface="Arial" panose="020B0604020202020204" pitchFamily="34" charset="0"/>
              </a:rPr>
              <a:t> </a:t>
            </a:r>
            <a:r>
              <a:rPr lang="en-US" sz="1100" dirty="0" err="1" smtClean="0">
                <a:solidFill>
                  <a:schemeClr val="tx1">
                    <a:lumMod val="75000"/>
                    <a:lumOff val="25000"/>
                  </a:schemeClr>
                </a:solidFill>
                <a:latin typeface="Arial" panose="020B0604020202020204" pitchFamily="34" charset="0"/>
                <a:cs typeface="Arial" panose="020B0604020202020204" pitchFamily="34" charset="0"/>
              </a:rPr>
              <a:t>Pushparajah</a:t>
            </a:r>
            <a:r>
              <a:rPr lang="en-US" sz="1100" dirty="0" smtClean="0">
                <a:solidFill>
                  <a:schemeClr val="tx1">
                    <a:lumMod val="75000"/>
                    <a:lumOff val="25000"/>
                  </a:schemeClr>
                </a:solidFill>
                <a:latin typeface="Arial" panose="020B0604020202020204" pitchFamily="34" charset="0"/>
                <a:cs typeface="Arial" panose="020B0604020202020204" pitchFamily="34" charset="0"/>
              </a:rPr>
              <a:t> et al, JCMR 2017</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Rectangle 13"/>
          <p:cNvSpPr/>
          <p:nvPr/>
        </p:nvSpPr>
        <p:spPr>
          <a:xfrm>
            <a:off x="8356599" y="5229104"/>
            <a:ext cx="3210343" cy="338554"/>
          </a:xfrm>
          <a:prstGeom prst="rect">
            <a:avLst/>
          </a:prstGeom>
        </p:spPr>
        <p:txBody>
          <a:bodyPr wrap="square">
            <a:spAutoFit/>
          </a:bodyPr>
          <a:lstStyle/>
          <a:p>
            <a:r>
              <a:rPr lang="fr-FR" sz="1600" dirty="0" err="1" smtClean="0">
                <a:latin typeface="Arial" panose="020B0604020202020204" pitchFamily="34" charset="0"/>
                <a:cs typeface="Arial" panose="020B0604020202020204" pitchFamily="34" charset="0"/>
              </a:rPr>
              <a:t>Balloon</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catheter</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filled</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with</a:t>
            </a:r>
            <a:r>
              <a:rPr lang="fr-FR" sz="1600" dirty="0" smtClean="0">
                <a:latin typeface="Arial" panose="020B0604020202020204" pitchFamily="34" charset="0"/>
                <a:cs typeface="Arial" panose="020B0604020202020204" pitchFamily="34" charset="0"/>
              </a:rPr>
              <a:t> Gd</a:t>
            </a:r>
          </a:p>
        </p:txBody>
      </p:sp>
      <p:sp>
        <p:nvSpPr>
          <p:cNvPr id="15" name="Rectangle 14"/>
          <p:cNvSpPr/>
          <p:nvPr/>
        </p:nvSpPr>
        <p:spPr>
          <a:xfrm>
            <a:off x="8356599" y="1622561"/>
            <a:ext cx="3101841"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b-SSFP with partial SAT</a:t>
            </a:r>
            <a:endParaRPr lang="en-US" sz="2000" dirty="0">
              <a:latin typeface="Arial" panose="020B0604020202020204" pitchFamily="34" charset="0"/>
              <a:cs typeface="Arial" panose="020B0604020202020204" pitchFamily="34" charset="0"/>
            </a:endParaRPr>
          </a:p>
        </p:txBody>
      </p:sp>
      <p:pic>
        <p:nvPicPr>
          <p:cNvPr id="7" name="supp_ehs189_ehs189supp_video2.avi">
            <a:hlinkClick r:id="" action="ppaction://media"/>
          </p:cNvPr>
          <p:cNvPicPr>
            <a:picLocks noChangeAspect="1"/>
          </p:cNvPicPr>
          <p:nvPr>
            <a:videoFile r:link="rId5"/>
            <p:extLst>
              <p:ext uri="{DAA4B4D4-6D71-4841-9C94-3DE7FCFB9230}">
                <p14:media xmlns:p14="http://schemas.microsoft.com/office/powerpoint/2010/main" r:embed="rId6">
                  <p14:trim st="18912.9168" end="59000.0768"/>
                </p14:media>
              </p:ext>
            </p:extLst>
          </p:nvPr>
        </p:nvPicPr>
        <p:blipFill rotWithShape="1">
          <a:blip r:embed="rId12">
            <a:lum bright="20000" contrast="40000"/>
          </a:blip>
          <a:srcRect t="26056" r="36421" b="23944"/>
          <a:stretch/>
        </p:blipFill>
        <p:spPr>
          <a:xfrm>
            <a:off x="4590498" y="2010514"/>
            <a:ext cx="3340259" cy="1970149"/>
          </a:xfrm>
          <a:prstGeom prst="rect">
            <a:avLst/>
          </a:prstGeom>
        </p:spPr>
      </p:pic>
      <p:sp>
        <p:nvSpPr>
          <p:cNvPr id="16" name="Flèche droite 15"/>
          <p:cNvSpPr/>
          <p:nvPr/>
        </p:nvSpPr>
        <p:spPr>
          <a:xfrm rot="20399409" flipV="1">
            <a:off x="4603946" y="2820165"/>
            <a:ext cx="417895" cy="123303"/>
          </a:xfrm>
          <a:prstGeom prst="rightArrow">
            <a:avLst/>
          </a:prstGeom>
          <a:solidFill>
            <a:srgbClr val="F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4522885" y="6029579"/>
            <a:ext cx="3475484" cy="769441"/>
          </a:xfrm>
          <a:prstGeom prst="rect">
            <a:avLst/>
          </a:prstGeom>
        </p:spPr>
        <p:txBody>
          <a:bodyPr wrap="square">
            <a:spAutoFit/>
          </a:bodyPr>
          <a:lstStyle/>
          <a:p>
            <a:r>
              <a:rPr lang="fr-FR" sz="1100" dirty="0" err="1" smtClean="0">
                <a:solidFill>
                  <a:schemeClr val="tx1">
                    <a:lumMod val="75000"/>
                    <a:lumOff val="25000"/>
                  </a:schemeClr>
                </a:solidFill>
                <a:latin typeface="Arial" panose="020B0604020202020204" pitchFamily="34" charset="0"/>
                <a:cs typeface="Arial" panose="020B0604020202020204" pitchFamily="34" charset="0"/>
              </a:rPr>
              <a:t>Adapted</a:t>
            </a:r>
            <a:r>
              <a:rPr lang="fr-FR" sz="1100" dirty="0" smtClean="0">
                <a:solidFill>
                  <a:schemeClr val="tx1">
                    <a:lumMod val="75000"/>
                    <a:lumOff val="25000"/>
                  </a:schemeClr>
                </a:solidFill>
                <a:latin typeface="Arial" panose="020B0604020202020204" pitchFamily="34" charset="0"/>
                <a:cs typeface="Arial" panose="020B0604020202020204" pitchFamily="34" charset="0"/>
              </a:rPr>
              <a:t> </a:t>
            </a:r>
            <a:r>
              <a:rPr lang="fr-FR" sz="1100" dirty="0" err="1" smtClean="0">
                <a:solidFill>
                  <a:schemeClr val="tx1">
                    <a:lumMod val="75000"/>
                    <a:lumOff val="25000"/>
                  </a:schemeClr>
                </a:solidFill>
                <a:latin typeface="Arial" panose="020B0604020202020204" pitchFamily="34" charset="0"/>
                <a:cs typeface="Arial" panose="020B0604020202020204" pitchFamily="34" charset="0"/>
              </a:rPr>
              <a:t>from</a:t>
            </a:r>
            <a:r>
              <a:rPr lang="fr-FR" sz="1100" dirty="0" smtClean="0">
                <a:solidFill>
                  <a:schemeClr val="tx1">
                    <a:lumMod val="75000"/>
                    <a:lumOff val="25000"/>
                  </a:schemeClr>
                </a:solidFill>
                <a:latin typeface="Arial" panose="020B0604020202020204" pitchFamily="34" charset="0"/>
                <a:cs typeface="Arial" panose="020B0604020202020204" pitchFamily="34" charset="0"/>
              </a:rPr>
              <a:t> </a:t>
            </a:r>
            <a:r>
              <a:rPr lang="fr-FR" sz="1100" dirty="0" err="1" smtClean="0">
                <a:solidFill>
                  <a:schemeClr val="tx1">
                    <a:lumMod val="75000"/>
                    <a:lumOff val="25000"/>
                  </a:schemeClr>
                </a:solidFill>
                <a:latin typeface="Arial" panose="020B0604020202020204" pitchFamily="34" charset="0"/>
                <a:cs typeface="Arial" panose="020B0604020202020204" pitchFamily="34" charset="0"/>
              </a:rPr>
              <a:t>supplementary</a:t>
            </a:r>
            <a:r>
              <a:rPr lang="fr-FR" sz="1100" dirty="0" smtClean="0">
                <a:solidFill>
                  <a:schemeClr val="tx1">
                    <a:lumMod val="75000"/>
                    <a:lumOff val="25000"/>
                  </a:schemeClr>
                </a:solidFill>
                <a:latin typeface="Arial" panose="020B0604020202020204" pitchFamily="34" charset="0"/>
                <a:cs typeface="Arial" panose="020B0604020202020204" pitchFamily="34" charset="0"/>
              </a:rPr>
              <a:t> </a:t>
            </a:r>
            <a:r>
              <a:rPr lang="fr-FR" sz="1100" dirty="0" err="1" smtClean="0">
                <a:solidFill>
                  <a:schemeClr val="tx1">
                    <a:lumMod val="75000"/>
                    <a:lumOff val="25000"/>
                  </a:schemeClr>
                </a:solidFill>
                <a:latin typeface="Arial" panose="020B0604020202020204" pitchFamily="34" charset="0"/>
                <a:cs typeface="Arial" panose="020B0604020202020204" pitchFamily="34" charset="0"/>
              </a:rPr>
              <a:t>material</a:t>
            </a:r>
            <a:r>
              <a:rPr lang="fr-FR" sz="1100" dirty="0" smtClean="0">
                <a:solidFill>
                  <a:schemeClr val="tx1">
                    <a:lumMod val="75000"/>
                    <a:lumOff val="25000"/>
                  </a:schemeClr>
                </a:solidFill>
                <a:latin typeface="Arial" panose="020B0604020202020204" pitchFamily="34" charset="0"/>
                <a:cs typeface="Arial" panose="020B0604020202020204" pitchFamily="34" charset="0"/>
              </a:rPr>
              <a:t> </a:t>
            </a:r>
            <a:r>
              <a:rPr lang="fr-FR" sz="1100" dirty="0" err="1" smtClean="0">
                <a:solidFill>
                  <a:schemeClr val="tx1">
                    <a:lumMod val="75000"/>
                    <a:lumOff val="25000"/>
                  </a:schemeClr>
                </a:solidFill>
                <a:latin typeface="Arial" panose="020B0604020202020204" pitchFamily="34" charset="0"/>
                <a:cs typeface="Arial" panose="020B0604020202020204" pitchFamily="34" charset="0"/>
              </a:rPr>
              <a:t>video</a:t>
            </a:r>
            <a:r>
              <a:rPr lang="fr-FR" sz="11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100" dirty="0" smtClean="0">
              <a:solidFill>
                <a:schemeClr val="tx1">
                  <a:lumMod val="75000"/>
                  <a:lumOff val="25000"/>
                </a:schemeClr>
              </a:solidFill>
              <a:latin typeface="Arial" panose="020B0604020202020204" pitchFamily="34" charset="0"/>
              <a:cs typeface="Arial" panose="020B0604020202020204" pitchFamily="34" charset="0"/>
            </a:endParaRPr>
          </a:p>
          <a:p>
            <a:r>
              <a:rPr lang="en-US" sz="1100" dirty="0" smtClean="0">
                <a:solidFill>
                  <a:schemeClr val="tx1">
                    <a:lumMod val="75000"/>
                    <a:lumOff val="25000"/>
                  </a:schemeClr>
                </a:solidFill>
                <a:latin typeface="Arial" panose="020B0604020202020204" pitchFamily="34" charset="0"/>
                <a:cs typeface="Arial" panose="020B0604020202020204" pitchFamily="34" charset="0"/>
              </a:rPr>
              <a:t>Real-time </a:t>
            </a:r>
            <a:r>
              <a:rPr lang="en-US" sz="1100" dirty="0">
                <a:solidFill>
                  <a:schemeClr val="tx1">
                    <a:lumMod val="75000"/>
                    <a:lumOff val="25000"/>
                  </a:schemeClr>
                </a:solidFill>
                <a:latin typeface="Arial" panose="020B0604020202020204" pitchFamily="34" charset="0"/>
                <a:cs typeface="Arial" panose="020B0604020202020204" pitchFamily="34" charset="0"/>
              </a:rPr>
              <a:t>MRI-guided right heart catheterization in adults using passive </a:t>
            </a:r>
            <a:r>
              <a:rPr lang="en-US" sz="1100" dirty="0" smtClean="0">
                <a:solidFill>
                  <a:schemeClr val="tx1">
                    <a:lumMod val="75000"/>
                    <a:lumOff val="25000"/>
                  </a:schemeClr>
                </a:solidFill>
                <a:latin typeface="Arial" panose="020B0604020202020204" pitchFamily="34" charset="0"/>
                <a:cs typeface="Arial" panose="020B0604020202020204" pitchFamily="34" charset="0"/>
              </a:rPr>
              <a:t>catheters, K </a:t>
            </a:r>
            <a:r>
              <a:rPr lang="en-US" sz="1100" dirty="0" err="1">
                <a:solidFill>
                  <a:schemeClr val="tx1">
                    <a:lumMod val="75000"/>
                    <a:lumOff val="25000"/>
                  </a:schemeClr>
                </a:solidFill>
                <a:latin typeface="Arial" panose="020B0604020202020204" pitchFamily="34" charset="0"/>
                <a:cs typeface="Arial" panose="020B0604020202020204" pitchFamily="34" charset="0"/>
              </a:rPr>
              <a:t>Ratnayaka</a:t>
            </a:r>
            <a:r>
              <a:rPr lang="en-US" sz="1100" dirty="0">
                <a:solidFill>
                  <a:schemeClr val="tx1">
                    <a:lumMod val="75000"/>
                    <a:lumOff val="25000"/>
                  </a:schemeClr>
                </a:solidFill>
                <a:latin typeface="Arial" panose="020B0604020202020204" pitchFamily="34" charset="0"/>
                <a:cs typeface="Arial" panose="020B0604020202020204" pitchFamily="34" charset="0"/>
              </a:rPr>
              <a:t>  </a:t>
            </a:r>
            <a:r>
              <a:rPr lang="en-US" sz="1100" dirty="0" smtClean="0">
                <a:solidFill>
                  <a:schemeClr val="tx1">
                    <a:lumMod val="75000"/>
                    <a:lumOff val="25000"/>
                  </a:schemeClr>
                </a:solidFill>
                <a:latin typeface="Arial" panose="020B0604020202020204" pitchFamily="34" charset="0"/>
                <a:cs typeface="Arial" panose="020B0604020202020204" pitchFamily="34" charset="0"/>
              </a:rPr>
              <a:t>A </a:t>
            </a:r>
            <a:r>
              <a:rPr lang="en-US" sz="1100" dirty="0" err="1" smtClean="0">
                <a:solidFill>
                  <a:schemeClr val="tx1">
                    <a:lumMod val="75000"/>
                    <a:lumOff val="25000"/>
                  </a:schemeClr>
                </a:solidFill>
                <a:latin typeface="Arial" panose="020B0604020202020204" pitchFamily="34" charset="0"/>
                <a:cs typeface="Arial" panose="020B0604020202020204" pitchFamily="34" charset="0"/>
              </a:rPr>
              <a:t>Faranesh</a:t>
            </a:r>
            <a:r>
              <a:rPr lang="en-US" sz="1100" dirty="0" smtClean="0">
                <a:solidFill>
                  <a:schemeClr val="tx1">
                    <a:lumMod val="75000"/>
                    <a:lumOff val="25000"/>
                  </a:schemeClr>
                </a:solidFill>
                <a:latin typeface="Arial" panose="020B0604020202020204" pitchFamily="34" charset="0"/>
                <a:cs typeface="Arial" panose="020B0604020202020204" pitchFamily="34" charset="0"/>
              </a:rPr>
              <a:t>, EHJ 2013</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Rectangle 17"/>
          <p:cNvSpPr/>
          <p:nvPr/>
        </p:nvSpPr>
        <p:spPr>
          <a:xfrm>
            <a:off x="4590498" y="4269524"/>
            <a:ext cx="3210343" cy="338554"/>
          </a:xfrm>
          <a:prstGeom prst="rect">
            <a:avLst/>
          </a:prstGeom>
        </p:spPr>
        <p:txBody>
          <a:bodyPr wrap="square">
            <a:spAutoFit/>
          </a:bodyPr>
          <a:lstStyle/>
          <a:p>
            <a:r>
              <a:rPr lang="fr-FR" sz="1600" dirty="0" err="1" smtClean="0">
                <a:latin typeface="Arial" panose="020B0604020202020204" pitchFamily="34" charset="0"/>
                <a:cs typeface="Arial" panose="020B0604020202020204" pitchFamily="34" charset="0"/>
              </a:rPr>
              <a:t>Balloon</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catheter</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filled</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with</a:t>
            </a:r>
            <a:r>
              <a:rPr lang="fr-FR" sz="1600" dirty="0" smtClean="0">
                <a:latin typeface="Arial" panose="020B0604020202020204" pitchFamily="34" charset="0"/>
                <a:cs typeface="Arial" panose="020B0604020202020204" pitchFamily="34" charset="0"/>
              </a:rPr>
              <a:t> air</a:t>
            </a:r>
          </a:p>
        </p:txBody>
      </p:sp>
      <p:sp>
        <p:nvSpPr>
          <p:cNvPr id="19" name="Rectangle 18"/>
          <p:cNvSpPr/>
          <p:nvPr/>
        </p:nvSpPr>
        <p:spPr>
          <a:xfrm>
            <a:off x="4595463" y="1622561"/>
            <a:ext cx="3101841"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b-SSFP</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92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fill="remove" display="0">
                  <p:stCondLst>
                    <p:cond delay="indefinite"/>
                  </p:stCondLst>
                </p:cTn>
                <p:tgtEl>
                  <p:spTgt spid="11"/>
                </p:tgtEl>
              </p:cMediaNode>
            </p:video>
            <p:video>
              <p:cMediaNode vol="80000" mute="1">
                <p:cTn id="34" repeatCount="indefinite" fill="remove"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
                                        </p:tgtEl>
                                      </p:cBhvr>
                                    </p:cmd>
                                  </p:childTnLst>
                                </p:cTn>
                              </p:par>
                            </p:childTnLst>
                          </p:cTn>
                        </p:par>
                      </p:childTnLst>
                    </p:cTn>
                  </p:par>
                </p:childTnLst>
              </p:cTn>
              <p:nextCondLst>
                <p:cond evt="onClick" delay="0">
                  <p:tgtEl>
                    <p:spTgt spid="2"/>
                  </p:tgtEl>
                </p:cond>
              </p:nextCondLst>
            </p:seq>
            <p:video>
              <p:cMediaNode vol="80000">
                <p:cTn id="40" repeatCount="indefinite" fill="remove" display="0">
                  <p:stCondLst>
                    <p:cond delay="indefinite"/>
                  </p:stCondLst>
                </p:cTn>
                <p:tgtEl>
                  <p:spTgt spid="7"/>
                </p:tgtEl>
              </p:cMediaNode>
            </p:video>
          </p:childTnLst>
        </p:cTn>
      </p:par>
    </p:tnLst>
    <p:bldLst>
      <p:bldP spid="12" grpId="0"/>
      <p:bldP spid="14" grpId="0"/>
      <p:bldP spid="15" grpId="0"/>
      <p:bldP spid="16" grpId="0" animBg="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err="1" smtClean="0">
                <a:solidFill>
                  <a:srgbClr val="FF6600"/>
                </a:solidFill>
                <a:latin typeface="Arial" panose="020B0604020202020204" pitchFamily="34" charset="0"/>
                <a:cs typeface="Arial" panose="020B0604020202020204" pitchFamily="34" charset="0"/>
              </a:rPr>
              <a:t>Catheter</a:t>
            </a:r>
            <a:r>
              <a:rPr lang="fr-FR" sz="3200" b="0" dirty="0" smtClean="0">
                <a:solidFill>
                  <a:srgbClr val="FF6600"/>
                </a:solidFill>
                <a:latin typeface="Arial" panose="020B0604020202020204" pitchFamily="34" charset="0"/>
                <a:cs typeface="Arial" panose="020B0604020202020204" pitchFamily="34" charset="0"/>
              </a:rPr>
              <a:t> guidance : </a:t>
            </a:r>
            <a:r>
              <a:rPr lang="fr-FR" sz="3200" b="0" dirty="0" smtClean="0">
                <a:solidFill>
                  <a:schemeClr val="tx1"/>
                </a:solidFill>
                <a:latin typeface="Arial" panose="020B0604020202020204" pitchFamily="34" charset="0"/>
                <a:cs typeface="Arial" panose="020B0604020202020204" pitchFamily="34" charset="0"/>
              </a:rPr>
              <a:t>active </a:t>
            </a:r>
            <a:r>
              <a:rPr lang="fr-FR" sz="3200" b="0" dirty="0" err="1" smtClean="0">
                <a:solidFill>
                  <a:schemeClr val="tx1"/>
                </a:solidFill>
                <a:latin typeface="Arial" panose="020B0604020202020204" pitchFamily="34" charset="0"/>
                <a:cs typeface="Arial" panose="020B0604020202020204" pitchFamily="34" charset="0"/>
              </a:rPr>
              <a:t>tracking</a:t>
            </a:r>
            <a:endParaRPr lang="en-US" sz="3200" b="0" dirty="0">
              <a:solidFill>
                <a:schemeClr val="tx1"/>
              </a:solidFill>
              <a:latin typeface="Arial" panose="020B0604020202020204" pitchFamily="34" charset="0"/>
              <a:cs typeface="Arial" panose="020B0604020202020204" pitchFamily="34" charset="0"/>
            </a:endParaRPr>
          </a:p>
        </p:txBody>
      </p:sp>
      <p:pic>
        <p:nvPicPr>
          <p:cNvPr id="16" name="Image 15"/>
          <p:cNvPicPr>
            <a:picLocks noChangeAspect="1"/>
          </p:cNvPicPr>
          <p:nvPr/>
        </p:nvPicPr>
        <p:blipFill rotWithShape="1">
          <a:blip r:embed="rId3">
            <a:extLst>
              <a:ext uri="{BEBA8EAE-BF5A-486C-A8C5-ECC9F3942E4B}">
                <a14:imgProps xmlns:a14="http://schemas.microsoft.com/office/drawing/2010/main">
                  <a14:imgLayer r:embed="rId4">
                    <a14:imgEffect>
                      <a14:backgroundRemoval t="6592" b="99627" l="17103" r="91988"/>
                    </a14:imgEffect>
                    <a14:imgEffect>
                      <a14:brightnessContrast bright="20000" contrast="40000"/>
                    </a14:imgEffect>
                  </a14:imgLayer>
                </a14:imgProps>
              </a:ext>
            </a:extLst>
          </a:blip>
          <a:srcRect l="15477" t="3283" r="14144" b="8432"/>
          <a:stretch/>
        </p:blipFill>
        <p:spPr>
          <a:xfrm rot="5400000" flipH="1">
            <a:off x="2288073" y="1595855"/>
            <a:ext cx="966736" cy="1490695"/>
          </a:xfrm>
          <a:prstGeom prst="rect">
            <a:avLst/>
          </a:prstGeom>
        </p:spPr>
      </p:pic>
      <p:cxnSp>
        <p:nvCxnSpPr>
          <p:cNvPr id="17" name="Connecteur droit avec flèche 16"/>
          <p:cNvCxnSpPr/>
          <p:nvPr/>
        </p:nvCxnSpPr>
        <p:spPr>
          <a:xfrm flipV="1">
            <a:off x="2623893" y="2448448"/>
            <a:ext cx="40463" cy="181441"/>
          </a:xfrm>
          <a:prstGeom prst="straightConnector1">
            <a:avLst/>
          </a:prstGeom>
          <a:ln w="38100">
            <a:solidFill>
              <a:srgbClr val="029EA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2166840" y="2285979"/>
            <a:ext cx="46887" cy="172106"/>
          </a:xfrm>
          <a:prstGeom prst="straightConnector1">
            <a:avLst/>
          </a:prstGeom>
          <a:ln w="38100">
            <a:solidFill>
              <a:srgbClr val="029EA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3162013" y="2638577"/>
            <a:ext cx="35198" cy="176487"/>
          </a:xfrm>
          <a:prstGeom prst="straightConnector1">
            <a:avLst/>
          </a:prstGeom>
          <a:ln w="38100">
            <a:solidFill>
              <a:srgbClr val="029EA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3269600" y="2661466"/>
            <a:ext cx="29711" cy="172919"/>
          </a:xfrm>
          <a:prstGeom prst="straightConnector1">
            <a:avLst/>
          </a:prstGeom>
          <a:ln w="38100">
            <a:solidFill>
              <a:srgbClr val="029EA2"/>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803966" y="2409371"/>
            <a:ext cx="2039632" cy="369332"/>
          </a:xfrm>
          <a:prstGeom prst="rect">
            <a:avLst/>
          </a:prstGeom>
          <a:noFill/>
        </p:spPr>
        <p:txBody>
          <a:bodyPr wrap="square" rtlCol="0">
            <a:spAutoFit/>
          </a:bodyPr>
          <a:lstStyle/>
          <a:p>
            <a:pPr algn="ctr"/>
            <a:r>
              <a:rPr lang="fr-FR" dirty="0" smtClean="0">
                <a:solidFill>
                  <a:srgbClr val="029EA2"/>
                </a:solidFill>
                <a:latin typeface="Arial" panose="020B0604020202020204" pitchFamily="34" charset="0"/>
                <a:ea typeface="Roboto" pitchFamily="2" charset="0"/>
                <a:cs typeface="Arial" panose="020B0604020202020204" pitchFamily="34" charset="0"/>
              </a:rPr>
              <a:t>Micro-</a:t>
            </a:r>
            <a:r>
              <a:rPr lang="fr-FR" dirty="0" err="1" smtClean="0">
                <a:solidFill>
                  <a:srgbClr val="029EA2"/>
                </a:solidFill>
                <a:latin typeface="Arial" panose="020B0604020202020204" pitchFamily="34" charset="0"/>
                <a:ea typeface="Roboto" pitchFamily="2" charset="0"/>
                <a:cs typeface="Arial" panose="020B0604020202020204" pitchFamily="34" charset="0"/>
              </a:rPr>
              <a:t>coils</a:t>
            </a:r>
            <a:endParaRPr lang="fr-FR" dirty="0">
              <a:solidFill>
                <a:srgbClr val="029EA2"/>
              </a:solidFill>
              <a:latin typeface="Arial" panose="020B0604020202020204" pitchFamily="34" charset="0"/>
              <a:ea typeface="Roboto" pitchFamily="2" charset="0"/>
              <a:cs typeface="Arial" panose="020B0604020202020204" pitchFamily="34" charset="0"/>
            </a:endParaRPr>
          </a:p>
        </p:txBody>
      </p:sp>
      <p:grpSp>
        <p:nvGrpSpPr>
          <p:cNvPr id="22" name="Groupe 21"/>
          <p:cNvGrpSpPr/>
          <p:nvPr/>
        </p:nvGrpSpPr>
        <p:grpSpPr>
          <a:xfrm>
            <a:off x="3135008" y="3001600"/>
            <a:ext cx="249402" cy="137690"/>
            <a:chOff x="5260369" y="2855412"/>
            <a:chExt cx="415358" cy="229311"/>
          </a:xfrm>
        </p:grpSpPr>
        <p:sp>
          <p:nvSpPr>
            <p:cNvPr id="23" name="Ellipse 22"/>
            <p:cNvSpPr/>
            <p:nvPr/>
          </p:nvSpPr>
          <p:spPr>
            <a:xfrm>
              <a:off x="5260369" y="2858207"/>
              <a:ext cx="172243" cy="22651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Ellipse 23"/>
            <p:cNvSpPr/>
            <p:nvPr/>
          </p:nvSpPr>
          <p:spPr>
            <a:xfrm>
              <a:off x="5315179" y="2858207"/>
              <a:ext cx="172243" cy="22651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Ellipse 24"/>
            <p:cNvSpPr/>
            <p:nvPr/>
          </p:nvSpPr>
          <p:spPr>
            <a:xfrm>
              <a:off x="5373896" y="2855412"/>
              <a:ext cx="172243" cy="22651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Ellipse 25"/>
            <p:cNvSpPr/>
            <p:nvPr/>
          </p:nvSpPr>
          <p:spPr>
            <a:xfrm>
              <a:off x="5431952" y="2855412"/>
              <a:ext cx="172243" cy="22651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Ellipse 26"/>
            <p:cNvSpPr/>
            <p:nvPr/>
          </p:nvSpPr>
          <p:spPr>
            <a:xfrm>
              <a:off x="5503484" y="2855412"/>
              <a:ext cx="172243" cy="22651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cxnSp>
        <p:nvCxnSpPr>
          <p:cNvPr id="28" name="Connecteur droit 27"/>
          <p:cNvCxnSpPr/>
          <p:nvPr/>
        </p:nvCxnSpPr>
        <p:spPr>
          <a:xfrm>
            <a:off x="1298066" y="3837339"/>
            <a:ext cx="2437221" cy="0"/>
          </a:xfrm>
          <a:prstGeom prst="line">
            <a:avLst/>
          </a:prstGeom>
          <a:ln w="19050">
            <a:solidFill>
              <a:srgbClr val="060606"/>
            </a:solidFill>
          </a:ln>
        </p:spPr>
        <p:style>
          <a:lnRef idx="1">
            <a:schemeClr val="dk1"/>
          </a:lnRef>
          <a:fillRef idx="0">
            <a:schemeClr val="dk1"/>
          </a:fillRef>
          <a:effectRef idx="0">
            <a:schemeClr val="dk1"/>
          </a:effectRef>
          <a:fontRef idx="minor">
            <a:schemeClr val="tx1"/>
          </a:fontRef>
        </p:style>
      </p:cxnSp>
      <p:cxnSp>
        <p:nvCxnSpPr>
          <p:cNvPr id="29" name="Connecteur droit 28"/>
          <p:cNvCxnSpPr/>
          <p:nvPr/>
        </p:nvCxnSpPr>
        <p:spPr>
          <a:xfrm flipV="1">
            <a:off x="2515861" y="3183424"/>
            <a:ext cx="0" cy="1301649"/>
          </a:xfrm>
          <a:prstGeom prst="line">
            <a:avLst/>
          </a:prstGeom>
          <a:ln w="19050">
            <a:solidFill>
              <a:srgbClr val="06060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0" name="Triangle rectangle 29"/>
          <p:cNvSpPr/>
          <p:nvPr/>
        </p:nvSpPr>
        <p:spPr>
          <a:xfrm flipV="1">
            <a:off x="1434915" y="3847678"/>
            <a:ext cx="1088320" cy="423595"/>
          </a:xfrm>
          <a:prstGeom prst="rtTriangle">
            <a:avLst/>
          </a:prstGeom>
          <a:solidFill>
            <a:srgbClr val="FF66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Triangle rectangle 30"/>
          <p:cNvSpPr/>
          <p:nvPr/>
        </p:nvSpPr>
        <p:spPr>
          <a:xfrm flipH="1">
            <a:off x="2508487" y="3412271"/>
            <a:ext cx="1088686" cy="421977"/>
          </a:xfrm>
          <a:prstGeom prst="rtTriangle">
            <a:avLst/>
          </a:prstGeom>
          <a:solidFill>
            <a:srgbClr val="FF66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2" name="ZoneTexte 31"/>
          <p:cNvSpPr txBox="1"/>
          <p:nvPr/>
        </p:nvSpPr>
        <p:spPr>
          <a:xfrm>
            <a:off x="2292415" y="2862336"/>
            <a:ext cx="490667" cy="338554"/>
          </a:xfrm>
          <a:prstGeom prst="rect">
            <a:avLst/>
          </a:prstGeom>
          <a:noFill/>
        </p:spPr>
        <p:txBody>
          <a:bodyPr wrap="square" rtlCol="0">
            <a:spAutoFit/>
          </a:bodyPr>
          <a:lstStyle/>
          <a:p>
            <a:pPr algn="ctr"/>
            <a:r>
              <a:rPr lang="fr-FR" sz="1600" dirty="0" smtClean="0">
                <a:latin typeface="Arial" panose="020B0604020202020204" pitchFamily="34" charset="0"/>
                <a:cs typeface="Arial" panose="020B0604020202020204" pitchFamily="34" charset="0"/>
              </a:rPr>
              <a:t>B</a:t>
            </a:r>
            <a:r>
              <a:rPr lang="fr-FR" sz="1600" baseline="-25000" dirty="0">
                <a:latin typeface="Arial" panose="020B0604020202020204" pitchFamily="34" charset="0"/>
                <a:cs typeface="Arial" panose="020B0604020202020204" pitchFamily="34" charset="0"/>
              </a:rPr>
              <a:t>0</a:t>
            </a:r>
            <a:endParaRPr lang="en-US" sz="1600" baseline="-25000" dirty="0">
              <a:latin typeface="Arial" panose="020B0604020202020204" pitchFamily="34" charset="0"/>
              <a:cs typeface="Arial" panose="020B0604020202020204" pitchFamily="34" charset="0"/>
            </a:endParaRPr>
          </a:p>
        </p:txBody>
      </p:sp>
      <p:cxnSp>
        <p:nvCxnSpPr>
          <p:cNvPr id="33" name="Connecteur droit 32"/>
          <p:cNvCxnSpPr/>
          <p:nvPr/>
        </p:nvCxnSpPr>
        <p:spPr>
          <a:xfrm flipV="1">
            <a:off x="3225873" y="3200890"/>
            <a:ext cx="0" cy="619203"/>
          </a:xfrm>
          <a:prstGeom prst="line">
            <a:avLst/>
          </a:prstGeom>
          <a:ln w="19050">
            <a:solidFill>
              <a:srgbClr val="060606"/>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Connecteur droit 33"/>
          <p:cNvCxnSpPr/>
          <p:nvPr/>
        </p:nvCxnSpPr>
        <p:spPr>
          <a:xfrm>
            <a:off x="1295099" y="4684143"/>
            <a:ext cx="2437221" cy="0"/>
          </a:xfrm>
          <a:prstGeom prst="line">
            <a:avLst/>
          </a:prstGeom>
          <a:ln w="19050">
            <a:solidFill>
              <a:srgbClr val="060606"/>
            </a:solidFill>
          </a:ln>
        </p:spPr>
        <p:style>
          <a:lnRef idx="1">
            <a:schemeClr val="dk1"/>
          </a:lnRef>
          <a:fillRef idx="0">
            <a:schemeClr val="dk1"/>
          </a:fillRef>
          <a:effectRef idx="0">
            <a:schemeClr val="dk1"/>
          </a:effectRef>
          <a:fontRef idx="minor">
            <a:schemeClr val="tx1"/>
          </a:fontRef>
        </p:style>
      </p:cxnSp>
      <p:sp>
        <p:nvSpPr>
          <p:cNvPr id="35" name="Forme libre 34"/>
          <p:cNvSpPr/>
          <p:nvPr/>
        </p:nvSpPr>
        <p:spPr>
          <a:xfrm>
            <a:off x="3139970" y="3715652"/>
            <a:ext cx="88490" cy="929148"/>
          </a:xfrm>
          <a:custGeom>
            <a:avLst/>
            <a:gdLst>
              <a:gd name="connsiteX0" fmla="*/ 88490 w 88490"/>
              <a:gd name="connsiteY0" fmla="*/ 0 h 929148"/>
              <a:gd name="connsiteX1" fmla="*/ 73742 w 88490"/>
              <a:gd name="connsiteY1" fmla="*/ 752167 h 929148"/>
              <a:gd name="connsiteX2" fmla="*/ 0 w 88490"/>
              <a:gd name="connsiteY2" fmla="*/ 929148 h 929148"/>
            </a:gdLst>
            <a:ahLst/>
            <a:cxnLst>
              <a:cxn ang="0">
                <a:pos x="connsiteX0" y="connsiteY0"/>
              </a:cxn>
              <a:cxn ang="0">
                <a:pos x="connsiteX1" y="connsiteY1"/>
              </a:cxn>
              <a:cxn ang="0">
                <a:pos x="connsiteX2" y="connsiteY2"/>
              </a:cxn>
            </a:cxnLst>
            <a:rect l="l" t="t" r="r" b="b"/>
            <a:pathLst>
              <a:path w="88490" h="929148">
                <a:moveTo>
                  <a:pt x="88490" y="0"/>
                </a:moveTo>
                <a:cubicBezTo>
                  <a:pt x="88490" y="298654"/>
                  <a:pt x="88490" y="597309"/>
                  <a:pt x="73742" y="752167"/>
                </a:cubicBezTo>
                <a:cubicBezTo>
                  <a:pt x="58994" y="907025"/>
                  <a:pt x="29497" y="918086"/>
                  <a:pt x="0" y="929148"/>
                </a:cubicBezTo>
              </a:path>
            </a:pathLst>
          </a:custGeom>
          <a:no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Forme libre 35"/>
          <p:cNvSpPr/>
          <p:nvPr/>
        </p:nvSpPr>
        <p:spPr>
          <a:xfrm flipH="1">
            <a:off x="3228858" y="3741962"/>
            <a:ext cx="81483" cy="901009"/>
          </a:xfrm>
          <a:custGeom>
            <a:avLst/>
            <a:gdLst>
              <a:gd name="connsiteX0" fmla="*/ 88490 w 88490"/>
              <a:gd name="connsiteY0" fmla="*/ 0 h 929148"/>
              <a:gd name="connsiteX1" fmla="*/ 73742 w 88490"/>
              <a:gd name="connsiteY1" fmla="*/ 752167 h 929148"/>
              <a:gd name="connsiteX2" fmla="*/ 0 w 88490"/>
              <a:gd name="connsiteY2" fmla="*/ 929148 h 929148"/>
            </a:gdLst>
            <a:ahLst/>
            <a:cxnLst>
              <a:cxn ang="0">
                <a:pos x="connsiteX0" y="connsiteY0"/>
              </a:cxn>
              <a:cxn ang="0">
                <a:pos x="connsiteX1" y="connsiteY1"/>
              </a:cxn>
              <a:cxn ang="0">
                <a:pos x="connsiteX2" y="connsiteY2"/>
              </a:cxn>
            </a:cxnLst>
            <a:rect l="l" t="t" r="r" b="b"/>
            <a:pathLst>
              <a:path w="88490" h="929148">
                <a:moveTo>
                  <a:pt x="88490" y="0"/>
                </a:moveTo>
                <a:cubicBezTo>
                  <a:pt x="88490" y="298654"/>
                  <a:pt x="88490" y="597309"/>
                  <a:pt x="73742" y="752167"/>
                </a:cubicBezTo>
                <a:cubicBezTo>
                  <a:pt x="58994" y="907025"/>
                  <a:pt x="29497" y="918086"/>
                  <a:pt x="0" y="929148"/>
                </a:cubicBezTo>
              </a:path>
            </a:pathLst>
          </a:custGeom>
          <a:no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Forme libre 36"/>
          <p:cNvSpPr/>
          <p:nvPr/>
        </p:nvSpPr>
        <p:spPr>
          <a:xfrm>
            <a:off x="1309600" y="4608729"/>
            <a:ext cx="1842139" cy="74558"/>
          </a:xfrm>
          <a:custGeom>
            <a:avLst/>
            <a:gdLst>
              <a:gd name="connsiteX0" fmla="*/ 0 w 2536723"/>
              <a:gd name="connsiteY0" fmla="*/ 178084 h 364980"/>
              <a:gd name="connsiteX1" fmla="*/ 22123 w 2536723"/>
              <a:gd name="connsiteY1" fmla="*/ 82219 h 364980"/>
              <a:gd name="connsiteX2" fmla="*/ 44245 w 2536723"/>
              <a:gd name="connsiteY2" fmla="*/ 104342 h 364980"/>
              <a:gd name="connsiteX3" fmla="*/ 58994 w 2536723"/>
              <a:gd name="connsiteY3" fmla="*/ 89594 h 364980"/>
              <a:gd name="connsiteX4" fmla="*/ 66368 w 2536723"/>
              <a:gd name="connsiteY4" fmla="*/ 133839 h 364980"/>
              <a:gd name="connsiteX5" fmla="*/ 73742 w 2536723"/>
              <a:gd name="connsiteY5" fmla="*/ 67471 h 364980"/>
              <a:gd name="connsiteX6" fmla="*/ 81116 w 2536723"/>
              <a:gd name="connsiteY6" fmla="*/ 141213 h 364980"/>
              <a:gd name="connsiteX7" fmla="*/ 103239 w 2536723"/>
              <a:gd name="connsiteY7" fmla="*/ 119090 h 364980"/>
              <a:gd name="connsiteX8" fmla="*/ 117987 w 2536723"/>
              <a:gd name="connsiteY8" fmla="*/ 96968 h 364980"/>
              <a:gd name="connsiteX9" fmla="*/ 125362 w 2536723"/>
              <a:gd name="connsiteY9" fmla="*/ 133839 h 364980"/>
              <a:gd name="connsiteX10" fmla="*/ 147484 w 2536723"/>
              <a:gd name="connsiteY10" fmla="*/ 170710 h 364980"/>
              <a:gd name="connsiteX11" fmla="*/ 169607 w 2536723"/>
              <a:gd name="connsiteY11" fmla="*/ 111716 h 364980"/>
              <a:gd name="connsiteX12" fmla="*/ 176981 w 2536723"/>
              <a:gd name="connsiteY12" fmla="*/ 82219 h 364980"/>
              <a:gd name="connsiteX13" fmla="*/ 184355 w 2536723"/>
              <a:gd name="connsiteY13" fmla="*/ 119090 h 364980"/>
              <a:gd name="connsiteX14" fmla="*/ 191729 w 2536723"/>
              <a:gd name="connsiteY14" fmla="*/ 148587 h 364980"/>
              <a:gd name="connsiteX15" fmla="*/ 199103 w 2536723"/>
              <a:gd name="connsiteY15" fmla="*/ 126465 h 364980"/>
              <a:gd name="connsiteX16" fmla="*/ 213852 w 2536723"/>
              <a:gd name="connsiteY16" fmla="*/ 111716 h 364980"/>
              <a:gd name="connsiteX17" fmla="*/ 228600 w 2536723"/>
              <a:gd name="connsiteY17" fmla="*/ 126465 h 364980"/>
              <a:gd name="connsiteX18" fmla="*/ 243349 w 2536723"/>
              <a:gd name="connsiteY18" fmla="*/ 96968 h 364980"/>
              <a:gd name="connsiteX19" fmla="*/ 250723 w 2536723"/>
              <a:gd name="connsiteY19" fmla="*/ 60097 h 364980"/>
              <a:gd name="connsiteX20" fmla="*/ 265471 w 2536723"/>
              <a:gd name="connsiteY20" fmla="*/ 82219 h 364980"/>
              <a:gd name="connsiteX21" fmla="*/ 272845 w 2536723"/>
              <a:gd name="connsiteY21" fmla="*/ 155961 h 364980"/>
              <a:gd name="connsiteX22" fmla="*/ 294968 w 2536723"/>
              <a:gd name="connsiteY22" fmla="*/ 170710 h 364980"/>
              <a:gd name="connsiteX23" fmla="*/ 302342 w 2536723"/>
              <a:gd name="connsiteY23" fmla="*/ 133839 h 364980"/>
              <a:gd name="connsiteX24" fmla="*/ 309716 w 2536723"/>
              <a:gd name="connsiteY24" fmla="*/ 82219 h 364980"/>
              <a:gd name="connsiteX25" fmla="*/ 317091 w 2536723"/>
              <a:gd name="connsiteY25" fmla="*/ 192832 h 364980"/>
              <a:gd name="connsiteX26" fmla="*/ 324465 w 2536723"/>
              <a:gd name="connsiteY26" fmla="*/ 126465 h 364980"/>
              <a:gd name="connsiteX27" fmla="*/ 331839 w 2536723"/>
              <a:gd name="connsiteY27" fmla="*/ 82219 h 364980"/>
              <a:gd name="connsiteX28" fmla="*/ 346587 w 2536723"/>
              <a:gd name="connsiteY28" fmla="*/ 119090 h 364980"/>
              <a:gd name="connsiteX29" fmla="*/ 361336 w 2536723"/>
              <a:gd name="connsiteY29" fmla="*/ 141213 h 364980"/>
              <a:gd name="connsiteX30" fmla="*/ 376084 w 2536723"/>
              <a:gd name="connsiteY30" fmla="*/ 111716 h 364980"/>
              <a:gd name="connsiteX31" fmla="*/ 383458 w 2536723"/>
              <a:gd name="connsiteY31" fmla="*/ 82219 h 364980"/>
              <a:gd name="connsiteX32" fmla="*/ 398207 w 2536723"/>
              <a:gd name="connsiteY32" fmla="*/ 45348 h 364980"/>
              <a:gd name="connsiteX33" fmla="*/ 412955 w 2536723"/>
              <a:gd name="connsiteY33" fmla="*/ 155961 h 364980"/>
              <a:gd name="connsiteX34" fmla="*/ 427703 w 2536723"/>
              <a:gd name="connsiteY34" fmla="*/ 82219 h 364980"/>
              <a:gd name="connsiteX35" fmla="*/ 457200 w 2536723"/>
              <a:gd name="connsiteY35" fmla="*/ 148587 h 364980"/>
              <a:gd name="connsiteX36" fmla="*/ 479323 w 2536723"/>
              <a:gd name="connsiteY36" fmla="*/ 200206 h 364980"/>
              <a:gd name="connsiteX37" fmla="*/ 501445 w 2536723"/>
              <a:gd name="connsiteY37" fmla="*/ 111716 h 364980"/>
              <a:gd name="connsiteX38" fmla="*/ 508820 w 2536723"/>
              <a:gd name="connsiteY38" fmla="*/ 155961 h 364980"/>
              <a:gd name="connsiteX39" fmla="*/ 523568 w 2536723"/>
              <a:gd name="connsiteY39" fmla="*/ 170710 h 364980"/>
              <a:gd name="connsiteX40" fmla="*/ 530942 w 2536723"/>
              <a:gd name="connsiteY40" fmla="*/ 126465 h 364980"/>
              <a:gd name="connsiteX41" fmla="*/ 553065 w 2536723"/>
              <a:gd name="connsiteY41" fmla="*/ 111716 h 364980"/>
              <a:gd name="connsiteX42" fmla="*/ 560439 w 2536723"/>
              <a:gd name="connsiteY42" fmla="*/ 163335 h 364980"/>
              <a:gd name="connsiteX43" fmla="*/ 567813 w 2536723"/>
              <a:gd name="connsiteY43" fmla="*/ 200206 h 364980"/>
              <a:gd name="connsiteX44" fmla="*/ 575187 w 2536723"/>
              <a:gd name="connsiteY44" fmla="*/ 170710 h 364980"/>
              <a:gd name="connsiteX45" fmla="*/ 582562 w 2536723"/>
              <a:gd name="connsiteY45" fmla="*/ 148587 h 364980"/>
              <a:gd name="connsiteX46" fmla="*/ 589936 w 2536723"/>
              <a:gd name="connsiteY46" fmla="*/ 104342 h 364980"/>
              <a:gd name="connsiteX47" fmla="*/ 604684 w 2536723"/>
              <a:gd name="connsiteY47" fmla="*/ 155961 h 364980"/>
              <a:gd name="connsiteX48" fmla="*/ 612058 w 2536723"/>
              <a:gd name="connsiteY48" fmla="*/ 214955 h 364980"/>
              <a:gd name="connsiteX49" fmla="*/ 626807 w 2536723"/>
              <a:gd name="connsiteY49" fmla="*/ 155961 h 364980"/>
              <a:gd name="connsiteX50" fmla="*/ 641555 w 2536723"/>
              <a:gd name="connsiteY50" fmla="*/ 141213 h 364980"/>
              <a:gd name="connsiteX51" fmla="*/ 648929 w 2536723"/>
              <a:gd name="connsiteY51" fmla="*/ 237077 h 364980"/>
              <a:gd name="connsiteX52" fmla="*/ 656303 w 2536723"/>
              <a:gd name="connsiteY52" fmla="*/ 259200 h 364980"/>
              <a:gd name="connsiteX53" fmla="*/ 671052 w 2536723"/>
              <a:gd name="connsiteY53" fmla="*/ 82219 h 364980"/>
              <a:gd name="connsiteX54" fmla="*/ 678426 w 2536723"/>
              <a:gd name="connsiteY54" fmla="*/ 133839 h 364980"/>
              <a:gd name="connsiteX55" fmla="*/ 685800 w 2536723"/>
              <a:gd name="connsiteY55" fmla="*/ 200206 h 364980"/>
              <a:gd name="connsiteX56" fmla="*/ 693174 w 2536723"/>
              <a:gd name="connsiteY56" fmla="*/ 133839 h 364980"/>
              <a:gd name="connsiteX57" fmla="*/ 707923 w 2536723"/>
              <a:gd name="connsiteY57" fmla="*/ 74845 h 364980"/>
              <a:gd name="connsiteX58" fmla="*/ 715297 w 2536723"/>
              <a:gd name="connsiteY58" fmla="*/ 119090 h 364980"/>
              <a:gd name="connsiteX59" fmla="*/ 737420 w 2536723"/>
              <a:gd name="connsiteY59" fmla="*/ 141213 h 364980"/>
              <a:gd name="connsiteX60" fmla="*/ 744794 w 2536723"/>
              <a:gd name="connsiteY60" fmla="*/ 244452 h 364980"/>
              <a:gd name="connsiteX61" fmla="*/ 752168 w 2536723"/>
              <a:gd name="connsiteY61" fmla="*/ 266574 h 364980"/>
              <a:gd name="connsiteX62" fmla="*/ 774291 w 2536723"/>
              <a:gd name="connsiteY62" fmla="*/ 119090 h 364980"/>
              <a:gd name="connsiteX63" fmla="*/ 789039 w 2536723"/>
              <a:gd name="connsiteY63" fmla="*/ 288697 h 364980"/>
              <a:gd name="connsiteX64" fmla="*/ 796413 w 2536723"/>
              <a:gd name="connsiteY64" fmla="*/ 251826 h 364980"/>
              <a:gd name="connsiteX65" fmla="*/ 818536 w 2536723"/>
              <a:gd name="connsiteY65" fmla="*/ 207581 h 364980"/>
              <a:gd name="connsiteX66" fmla="*/ 825910 w 2536723"/>
              <a:gd name="connsiteY66" fmla="*/ 163335 h 364980"/>
              <a:gd name="connsiteX67" fmla="*/ 840658 w 2536723"/>
              <a:gd name="connsiteY67" fmla="*/ 126465 h 364980"/>
              <a:gd name="connsiteX68" fmla="*/ 848032 w 2536723"/>
              <a:gd name="connsiteY68" fmla="*/ 96968 h 364980"/>
              <a:gd name="connsiteX69" fmla="*/ 862781 w 2536723"/>
              <a:gd name="connsiteY69" fmla="*/ 126465 h 364980"/>
              <a:gd name="connsiteX70" fmla="*/ 884903 w 2536723"/>
              <a:gd name="connsiteY70" fmla="*/ 237077 h 364980"/>
              <a:gd name="connsiteX71" fmla="*/ 892278 w 2536723"/>
              <a:gd name="connsiteY71" fmla="*/ 185458 h 364980"/>
              <a:gd name="connsiteX72" fmla="*/ 914400 w 2536723"/>
              <a:gd name="connsiteY72" fmla="*/ 178084 h 364980"/>
              <a:gd name="connsiteX73" fmla="*/ 921774 w 2536723"/>
              <a:gd name="connsiteY73" fmla="*/ 244452 h 364980"/>
              <a:gd name="connsiteX74" fmla="*/ 929149 w 2536723"/>
              <a:gd name="connsiteY74" fmla="*/ 200206 h 364980"/>
              <a:gd name="connsiteX75" fmla="*/ 943897 w 2536723"/>
              <a:gd name="connsiteY75" fmla="*/ 148587 h 364980"/>
              <a:gd name="connsiteX76" fmla="*/ 958645 w 2536723"/>
              <a:gd name="connsiteY76" fmla="*/ 170710 h 364980"/>
              <a:gd name="connsiteX77" fmla="*/ 966020 w 2536723"/>
              <a:gd name="connsiteY77" fmla="*/ 222329 h 364980"/>
              <a:gd name="connsiteX78" fmla="*/ 988142 w 2536723"/>
              <a:gd name="connsiteY78" fmla="*/ 119090 h 364980"/>
              <a:gd name="connsiteX79" fmla="*/ 1002891 w 2536723"/>
              <a:gd name="connsiteY79" fmla="*/ 148587 h 364980"/>
              <a:gd name="connsiteX80" fmla="*/ 1010265 w 2536723"/>
              <a:gd name="connsiteY80" fmla="*/ 237077 h 364980"/>
              <a:gd name="connsiteX81" fmla="*/ 1017639 w 2536723"/>
              <a:gd name="connsiteY81" fmla="*/ 288697 h 364980"/>
              <a:gd name="connsiteX82" fmla="*/ 1025013 w 2536723"/>
              <a:gd name="connsiteY82" fmla="*/ 192832 h 364980"/>
              <a:gd name="connsiteX83" fmla="*/ 1032387 w 2536723"/>
              <a:gd name="connsiteY83" fmla="*/ 163335 h 364980"/>
              <a:gd name="connsiteX84" fmla="*/ 1039762 w 2536723"/>
              <a:gd name="connsiteY84" fmla="*/ 74845 h 364980"/>
              <a:gd name="connsiteX85" fmla="*/ 1054510 w 2536723"/>
              <a:gd name="connsiteY85" fmla="*/ 104342 h 364980"/>
              <a:gd name="connsiteX86" fmla="*/ 1069258 w 2536723"/>
              <a:gd name="connsiteY86" fmla="*/ 185458 h 364980"/>
              <a:gd name="connsiteX87" fmla="*/ 1084007 w 2536723"/>
              <a:gd name="connsiteY87" fmla="*/ 141213 h 364980"/>
              <a:gd name="connsiteX88" fmla="*/ 1091381 w 2536723"/>
              <a:gd name="connsiteY88" fmla="*/ 170710 h 364980"/>
              <a:gd name="connsiteX89" fmla="*/ 1106129 w 2536723"/>
              <a:gd name="connsiteY89" fmla="*/ 207581 h 364980"/>
              <a:gd name="connsiteX90" fmla="*/ 1120878 w 2536723"/>
              <a:gd name="connsiteY90" fmla="*/ 296071 h 364980"/>
              <a:gd name="connsiteX91" fmla="*/ 1128252 w 2536723"/>
              <a:gd name="connsiteY91" fmla="*/ 273948 h 364980"/>
              <a:gd name="connsiteX92" fmla="*/ 1143000 w 2536723"/>
              <a:gd name="connsiteY92" fmla="*/ 185458 h 364980"/>
              <a:gd name="connsiteX93" fmla="*/ 1157749 w 2536723"/>
              <a:gd name="connsiteY93" fmla="*/ 155961 h 364980"/>
              <a:gd name="connsiteX94" fmla="*/ 1172497 w 2536723"/>
              <a:gd name="connsiteY94" fmla="*/ 244452 h 364980"/>
              <a:gd name="connsiteX95" fmla="*/ 1179871 w 2536723"/>
              <a:gd name="connsiteY95" fmla="*/ 266574 h 364980"/>
              <a:gd name="connsiteX96" fmla="*/ 1201994 w 2536723"/>
              <a:gd name="connsiteY96" fmla="*/ 148587 h 364980"/>
              <a:gd name="connsiteX97" fmla="*/ 1224116 w 2536723"/>
              <a:gd name="connsiteY97" fmla="*/ 163335 h 364980"/>
              <a:gd name="connsiteX98" fmla="*/ 1231491 w 2536723"/>
              <a:gd name="connsiteY98" fmla="*/ 207581 h 364980"/>
              <a:gd name="connsiteX99" fmla="*/ 1238865 w 2536723"/>
              <a:gd name="connsiteY99" fmla="*/ 237077 h 364980"/>
              <a:gd name="connsiteX100" fmla="*/ 1246239 w 2536723"/>
              <a:gd name="connsiteY100" fmla="*/ 133839 h 364980"/>
              <a:gd name="connsiteX101" fmla="*/ 1268362 w 2536723"/>
              <a:gd name="connsiteY101" fmla="*/ 141213 h 364980"/>
              <a:gd name="connsiteX102" fmla="*/ 1275736 w 2536723"/>
              <a:gd name="connsiteY102" fmla="*/ 185458 h 364980"/>
              <a:gd name="connsiteX103" fmla="*/ 1283110 w 2536723"/>
              <a:gd name="connsiteY103" fmla="*/ 82219 h 364980"/>
              <a:gd name="connsiteX104" fmla="*/ 1290484 w 2536723"/>
              <a:gd name="connsiteY104" fmla="*/ 37974 h 364980"/>
              <a:gd name="connsiteX105" fmla="*/ 1305232 w 2536723"/>
              <a:gd name="connsiteY105" fmla="*/ 67471 h 364980"/>
              <a:gd name="connsiteX106" fmla="*/ 1327355 w 2536723"/>
              <a:gd name="connsiteY106" fmla="*/ 67471 h 364980"/>
              <a:gd name="connsiteX107" fmla="*/ 1349478 w 2536723"/>
              <a:gd name="connsiteY107" fmla="*/ 82219 h 364980"/>
              <a:gd name="connsiteX108" fmla="*/ 1356852 w 2536723"/>
              <a:gd name="connsiteY108" fmla="*/ 170710 h 364980"/>
              <a:gd name="connsiteX109" fmla="*/ 1364226 w 2536723"/>
              <a:gd name="connsiteY109" fmla="*/ 111716 h 364980"/>
              <a:gd name="connsiteX110" fmla="*/ 1378974 w 2536723"/>
              <a:gd name="connsiteY110" fmla="*/ 133839 h 364980"/>
              <a:gd name="connsiteX111" fmla="*/ 1386349 w 2536723"/>
              <a:gd name="connsiteY111" fmla="*/ 207581 h 364980"/>
              <a:gd name="connsiteX112" fmla="*/ 1393723 w 2536723"/>
              <a:gd name="connsiteY112" fmla="*/ 170710 h 364980"/>
              <a:gd name="connsiteX113" fmla="*/ 1408471 w 2536723"/>
              <a:gd name="connsiteY113" fmla="*/ 126465 h 364980"/>
              <a:gd name="connsiteX114" fmla="*/ 1430594 w 2536723"/>
              <a:gd name="connsiteY114" fmla="*/ 148587 h 364980"/>
              <a:gd name="connsiteX115" fmla="*/ 1437968 w 2536723"/>
              <a:gd name="connsiteY115" fmla="*/ 207581 h 364980"/>
              <a:gd name="connsiteX116" fmla="*/ 1445342 w 2536723"/>
              <a:gd name="connsiteY116" fmla="*/ 229703 h 364980"/>
              <a:gd name="connsiteX117" fmla="*/ 1452716 w 2536723"/>
              <a:gd name="connsiteY117" fmla="*/ 207581 h 364980"/>
              <a:gd name="connsiteX118" fmla="*/ 1467465 w 2536723"/>
              <a:gd name="connsiteY118" fmla="*/ 163335 h 364980"/>
              <a:gd name="connsiteX119" fmla="*/ 1474839 w 2536723"/>
              <a:gd name="connsiteY119" fmla="*/ 362439 h 364980"/>
              <a:gd name="connsiteX120" fmla="*/ 1482213 w 2536723"/>
              <a:gd name="connsiteY120" fmla="*/ 325568 h 364980"/>
              <a:gd name="connsiteX121" fmla="*/ 1504336 w 2536723"/>
              <a:gd name="connsiteY121" fmla="*/ 82219 h 364980"/>
              <a:gd name="connsiteX122" fmla="*/ 1526458 w 2536723"/>
              <a:gd name="connsiteY122" fmla="*/ 96968 h 364980"/>
              <a:gd name="connsiteX123" fmla="*/ 1541207 w 2536723"/>
              <a:gd name="connsiteY123" fmla="*/ 237077 h 364980"/>
              <a:gd name="connsiteX124" fmla="*/ 1548581 w 2536723"/>
              <a:gd name="connsiteY124" fmla="*/ 207581 h 364980"/>
              <a:gd name="connsiteX125" fmla="*/ 1555955 w 2536723"/>
              <a:gd name="connsiteY125" fmla="*/ 148587 h 364980"/>
              <a:gd name="connsiteX126" fmla="*/ 1563329 w 2536723"/>
              <a:gd name="connsiteY126" fmla="*/ 96968 h 364980"/>
              <a:gd name="connsiteX127" fmla="*/ 1578078 w 2536723"/>
              <a:gd name="connsiteY127" fmla="*/ 126465 h 364980"/>
              <a:gd name="connsiteX128" fmla="*/ 1585452 w 2536723"/>
              <a:gd name="connsiteY128" fmla="*/ 200206 h 364980"/>
              <a:gd name="connsiteX129" fmla="*/ 1592826 w 2536723"/>
              <a:gd name="connsiteY129" fmla="*/ 170710 h 364980"/>
              <a:gd name="connsiteX130" fmla="*/ 1607574 w 2536723"/>
              <a:gd name="connsiteY130" fmla="*/ 192832 h 364980"/>
              <a:gd name="connsiteX131" fmla="*/ 1614949 w 2536723"/>
              <a:gd name="connsiteY131" fmla="*/ 163335 h 364980"/>
              <a:gd name="connsiteX132" fmla="*/ 1629697 w 2536723"/>
              <a:gd name="connsiteY132" fmla="*/ 178084 h 364980"/>
              <a:gd name="connsiteX133" fmla="*/ 1637071 w 2536723"/>
              <a:gd name="connsiteY133" fmla="*/ 104342 h 364980"/>
              <a:gd name="connsiteX134" fmla="*/ 1651820 w 2536723"/>
              <a:gd name="connsiteY134" fmla="*/ 126465 h 364980"/>
              <a:gd name="connsiteX135" fmla="*/ 1659194 w 2536723"/>
              <a:gd name="connsiteY135" fmla="*/ 170710 h 364980"/>
              <a:gd name="connsiteX136" fmla="*/ 1666568 w 2536723"/>
              <a:gd name="connsiteY136" fmla="*/ 45348 h 364980"/>
              <a:gd name="connsiteX137" fmla="*/ 1673942 w 2536723"/>
              <a:gd name="connsiteY137" fmla="*/ 67471 h 364980"/>
              <a:gd name="connsiteX138" fmla="*/ 1688691 w 2536723"/>
              <a:gd name="connsiteY138" fmla="*/ 126465 h 364980"/>
              <a:gd name="connsiteX139" fmla="*/ 1696065 w 2536723"/>
              <a:gd name="connsiteY139" fmla="*/ 52723 h 364980"/>
              <a:gd name="connsiteX140" fmla="*/ 1703439 w 2536723"/>
              <a:gd name="connsiteY140" fmla="*/ 74845 h 364980"/>
              <a:gd name="connsiteX141" fmla="*/ 1725562 w 2536723"/>
              <a:gd name="connsiteY141" fmla="*/ 148587 h 364980"/>
              <a:gd name="connsiteX142" fmla="*/ 1732936 w 2536723"/>
              <a:gd name="connsiteY142" fmla="*/ 119090 h 364980"/>
              <a:gd name="connsiteX143" fmla="*/ 1740310 w 2536723"/>
              <a:gd name="connsiteY143" fmla="*/ 141213 h 364980"/>
              <a:gd name="connsiteX144" fmla="*/ 1755058 w 2536723"/>
              <a:gd name="connsiteY144" fmla="*/ 133839 h 364980"/>
              <a:gd name="connsiteX145" fmla="*/ 1769807 w 2536723"/>
              <a:gd name="connsiteY145" fmla="*/ 148587 h 364980"/>
              <a:gd name="connsiteX146" fmla="*/ 1784555 w 2536723"/>
              <a:gd name="connsiteY146" fmla="*/ 155961 h 364980"/>
              <a:gd name="connsiteX147" fmla="*/ 1791929 w 2536723"/>
              <a:gd name="connsiteY147" fmla="*/ 178084 h 364980"/>
              <a:gd name="connsiteX148" fmla="*/ 1799303 w 2536723"/>
              <a:gd name="connsiteY148" fmla="*/ 244452 h 364980"/>
              <a:gd name="connsiteX149" fmla="*/ 1814052 w 2536723"/>
              <a:gd name="connsiteY149" fmla="*/ 155961 h 364980"/>
              <a:gd name="connsiteX150" fmla="*/ 1821426 w 2536723"/>
              <a:gd name="connsiteY150" fmla="*/ 244452 h 364980"/>
              <a:gd name="connsiteX151" fmla="*/ 1836174 w 2536723"/>
              <a:gd name="connsiteY151" fmla="*/ 141213 h 364980"/>
              <a:gd name="connsiteX152" fmla="*/ 1843549 w 2536723"/>
              <a:gd name="connsiteY152" fmla="*/ 185458 h 364980"/>
              <a:gd name="connsiteX153" fmla="*/ 1850923 w 2536723"/>
              <a:gd name="connsiteY153" fmla="*/ 288697 h 364980"/>
              <a:gd name="connsiteX154" fmla="*/ 1865671 w 2536723"/>
              <a:gd name="connsiteY154" fmla="*/ 325568 h 364980"/>
              <a:gd name="connsiteX155" fmla="*/ 1880420 w 2536723"/>
              <a:gd name="connsiteY155" fmla="*/ 222329 h 364980"/>
              <a:gd name="connsiteX156" fmla="*/ 1887794 w 2536723"/>
              <a:gd name="connsiteY156" fmla="*/ 82219 h 364980"/>
              <a:gd name="connsiteX157" fmla="*/ 1895168 w 2536723"/>
              <a:gd name="connsiteY157" fmla="*/ 104342 h 364980"/>
              <a:gd name="connsiteX158" fmla="*/ 1902542 w 2536723"/>
              <a:gd name="connsiteY158" fmla="*/ 192832 h 364980"/>
              <a:gd name="connsiteX159" fmla="*/ 1909916 w 2536723"/>
              <a:gd name="connsiteY159" fmla="*/ 74845 h 364980"/>
              <a:gd name="connsiteX160" fmla="*/ 1924665 w 2536723"/>
              <a:gd name="connsiteY160" fmla="*/ 89594 h 364980"/>
              <a:gd name="connsiteX161" fmla="*/ 1939413 w 2536723"/>
              <a:gd name="connsiteY161" fmla="*/ 192832 h 364980"/>
              <a:gd name="connsiteX162" fmla="*/ 1961536 w 2536723"/>
              <a:gd name="connsiteY162" fmla="*/ 104342 h 364980"/>
              <a:gd name="connsiteX163" fmla="*/ 1968910 w 2536723"/>
              <a:gd name="connsiteY163" fmla="*/ 133839 h 364980"/>
              <a:gd name="connsiteX164" fmla="*/ 1976284 w 2536723"/>
              <a:gd name="connsiteY164" fmla="*/ 155961 h 364980"/>
              <a:gd name="connsiteX165" fmla="*/ 1983658 w 2536723"/>
              <a:gd name="connsiteY165" fmla="*/ 133839 h 364980"/>
              <a:gd name="connsiteX166" fmla="*/ 2020529 w 2536723"/>
              <a:gd name="connsiteY166" fmla="*/ 60097 h 364980"/>
              <a:gd name="connsiteX167" fmla="*/ 2042652 w 2536723"/>
              <a:gd name="connsiteY167" fmla="*/ 141213 h 364980"/>
              <a:gd name="connsiteX168" fmla="*/ 2057400 w 2536723"/>
              <a:gd name="connsiteY168" fmla="*/ 119090 h 364980"/>
              <a:gd name="connsiteX169" fmla="*/ 2064774 w 2536723"/>
              <a:gd name="connsiteY169" fmla="*/ 82219 h 364980"/>
              <a:gd name="connsiteX170" fmla="*/ 2072149 w 2536723"/>
              <a:gd name="connsiteY170" fmla="*/ 119090 h 364980"/>
              <a:gd name="connsiteX171" fmla="*/ 2079523 w 2536723"/>
              <a:gd name="connsiteY171" fmla="*/ 141213 h 364980"/>
              <a:gd name="connsiteX172" fmla="*/ 2086897 w 2536723"/>
              <a:gd name="connsiteY172" fmla="*/ 185458 h 364980"/>
              <a:gd name="connsiteX173" fmla="*/ 2101645 w 2536723"/>
              <a:gd name="connsiteY173" fmla="*/ 244452 h 364980"/>
              <a:gd name="connsiteX174" fmla="*/ 2109020 w 2536723"/>
              <a:gd name="connsiteY174" fmla="*/ 273948 h 364980"/>
              <a:gd name="connsiteX175" fmla="*/ 2131142 w 2536723"/>
              <a:gd name="connsiteY175" fmla="*/ 207581 h 364980"/>
              <a:gd name="connsiteX176" fmla="*/ 2138516 w 2536723"/>
              <a:gd name="connsiteY176" fmla="*/ 126465 h 364980"/>
              <a:gd name="connsiteX177" fmla="*/ 2153265 w 2536723"/>
              <a:gd name="connsiteY177" fmla="*/ 37974 h 364980"/>
              <a:gd name="connsiteX178" fmla="*/ 2175387 w 2536723"/>
              <a:gd name="connsiteY178" fmla="*/ 89594 h 364980"/>
              <a:gd name="connsiteX179" fmla="*/ 2190136 w 2536723"/>
              <a:gd name="connsiteY179" fmla="*/ 237077 h 364980"/>
              <a:gd name="connsiteX180" fmla="*/ 2197510 w 2536723"/>
              <a:gd name="connsiteY180" fmla="*/ 200206 h 364980"/>
              <a:gd name="connsiteX181" fmla="*/ 2204884 w 2536723"/>
              <a:gd name="connsiteY181" fmla="*/ 148587 h 364980"/>
              <a:gd name="connsiteX182" fmla="*/ 2212258 w 2536723"/>
              <a:gd name="connsiteY182" fmla="*/ 126465 h 364980"/>
              <a:gd name="connsiteX183" fmla="*/ 2219632 w 2536723"/>
              <a:gd name="connsiteY183" fmla="*/ 67471 h 364980"/>
              <a:gd name="connsiteX184" fmla="*/ 2234381 w 2536723"/>
              <a:gd name="connsiteY184" fmla="*/ 82219 h 364980"/>
              <a:gd name="connsiteX185" fmla="*/ 2241755 w 2536723"/>
              <a:gd name="connsiteY185" fmla="*/ 170710 h 364980"/>
              <a:gd name="connsiteX186" fmla="*/ 2249129 w 2536723"/>
              <a:gd name="connsiteY186" fmla="*/ 89594 h 364980"/>
              <a:gd name="connsiteX187" fmla="*/ 2263878 w 2536723"/>
              <a:gd name="connsiteY187" fmla="*/ 119090 h 364980"/>
              <a:gd name="connsiteX188" fmla="*/ 2271252 w 2536723"/>
              <a:gd name="connsiteY188" fmla="*/ 141213 h 364980"/>
              <a:gd name="connsiteX189" fmla="*/ 2293374 w 2536723"/>
              <a:gd name="connsiteY189" fmla="*/ 200206 h 364980"/>
              <a:gd name="connsiteX190" fmla="*/ 2308123 w 2536723"/>
              <a:gd name="connsiteY190" fmla="*/ 185458 h 364980"/>
              <a:gd name="connsiteX191" fmla="*/ 2322871 w 2536723"/>
              <a:gd name="connsiteY191" fmla="*/ 126465 h 364980"/>
              <a:gd name="connsiteX192" fmla="*/ 2337620 w 2536723"/>
              <a:gd name="connsiteY192" fmla="*/ 141213 h 364980"/>
              <a:gd name="connsiteX193" fmla="*/ 2344994 w 2536723"/>
              <a:gd name="connsiteY193" fmla="*/ 178084 h 364980"/>
              <a:gd name="connsiteX194" fmla="*/ 2367116 w 2536723"/>
              <a:gd name="connsiteY194" fmla="*/ 89594 h 364980"/>
              <a:gd name="connsiteX195" fmla="*/ 2381865 w 2536723"/>
              <a:gd name="connsiteY195" fmla="*/ 133839 h 364980"/>
              <a:gd name="connsiteX196" fmla="*/ 2411362 w 2536723"/>
              <a:gd name="connsiteY196" fmla="*/ 185458 h 364980"/>
              <a:gd name="connsiteX197" fmla="*/ 2426110 w 2536723"/>
              <a:gd name="connsiteY197" fmla="*/ 96968 h 364980"/>
              <a:gd name="connsiteX198" fmla="*/ 2440858 w 2536723"/>
              <a:gd name="connsiteY198" fmla="*/ 74845 h 364980"/>
              <a:gd name="connsiteX199" fmla="*/ 2448232 w 2536723"/>
              <a:gd name="connsiteY199" fmla="*/ 52723 h 364980"/>
              <a:gd name="connsiteX200" fmla="*/ 2455607 w 2536723"/>
              <a:gd name="connsiteY200" fmla="*/ 82219 h 364980"/>
              <a:gd name="connsiteX201" fmla="*/ 2470355 w 2536723"/>
              <a:gd name="connsiteY201" fmla="*/ 119090 h 364980"/>
              <a:gd name="connsiteX202" fmla="*/ 2485103 w 2536723"/>
              <a:gd name="connsiteY202" fmla="*/ 178084 h 364980"/>
              <a:gd name="connsiteX203" fmla="*/ 2492478 w 2536723"/>
              <a:gd name="connsiteY203" fmla="*/ 148587 h 364980"/>
              <a:gd name="connsiteX204" fmla="*/ 2507226 w 2536723"/>
              <a:gd name="connsiteY204" fmla="*/ 104342 h 364980"/>
              <a:gd name="connsiteX205" fmla="*/ 2521974 w 2536723"/>
              <a:gd name="connsiteY205" fmla="*/ 126465 h 364980"/>
              <a:gd name="connsiteX206" fmla="*/ 2536723 w 2536723"/>
              <a:gd name="connsiteY206" fmla="*/ 163335 h 3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2536723" h="364980">
                <a:moveTo>
                  <a:pt x="0" y="178084"/>
                </a:moveTo>
                <a:cubicBezTo>
                  <a:pt x="16274" y="96720"/>
                  <a:pt x="6822" y="128123"/>
                  <a:pt x="22123" y="82219"/>
                </a:cubicBezTo>
                <a:cubicBezTo>
                  <a:pt x="32295" y="143252"/>
                  <a:pt x="20409" y="134137"/>
                  <a:pt x="44245" y="104342"/>
                </a:cubicBezTo>
                <a:cubicBezTo>
                  <a:pt x="48588" y="98913"/>
                  <a:pt x="54078" y="94510"/>
                  <a:pt x="58994" y="89594"/>
                </a:cubicBezTo>
                <a:cubicBezTo>
                  <a:pt x="61452" y="104342"/>
                  <a:pt x="58075" y="146280"/>
                  <a:pt x="66368" y="133839"/>
                </a:cubicBezTo>
                <a:cubicBezTo>
                  <a:pt x="78715" y="115318"/>
                  <a:pt x="53833" y="57517"/>
                  <a:pt x="73742" y="67471"/>
                </a:cubicBezTo>
                <a:cubicBezTo>
                  <a:pt x="95837" y="78519"/>
                  <a:pt x="78658" y="116632"/>
                  <a:pt x="81116" y="141213"/>
                </a:cubicBezTo>
                <a:cubicBezTo>
                  <a:pt x="88490" y="133839"/>
                  <a:pt x="96563" y="127102"/>
                  <a:pt x="103239" y="119090"/>
                </a:cubicBezTo>
                <a:cubicBezTo>
                  <a:pt x="108913" y="112282"/>
                  <a:pt x="110613" y="92052"/>
                  <a:pt x="117987" y="96968"/>
                </a:cubicBezTo>
                <a:cubicBezTo>
                  <a:pt x="128416" y="103921"/>
                  <a:pt x="122322" y="121679"/>
                  <a:pt x="125362" y="133839"/>
                </a:cubicBezTo>
                <a:cubicBezTo>
                  <a:pt x="131744" y="159366"/>
                  <a:pt x="130094" y="153319"/>
                  <a:pt x="147484" y="170710"/>
                </a:cubicBezTo>
                <a:cubicBezTo>
                  <a:pt x="166412" y="94996"/>
                  <a:pt x="140685" y="188840"/>
                  <a:pt x="169607" y="111716"/>
                </a:cubicBezTo>
                <a:cubicBezTo>
                  <a:pt x="173166" y="102226"/>
                  <a:pt x="174523" y="92051"/>
                  <a:pt x="176981" y="82219"/>
                </a:cubicBezTo>
                <a:cubicBezTo>
                  <a:pt x="179439" y="94509"/>
                  <a:pt x="181636" y="106855"/>
                  <a:pt x="184355" y="119090"/>
                </a:cubicBezTo>
                <a:cubicBezTo>
                  <a:pt x="186554" y="128984"/>
                  <a:pt x="182664" y="144054"/>
                  <a:pt x="191729" y="148587"/>
                </a:cubicBezTo>
                <a:cubicBezTo>
                  <a:pt x="198681" y="152064"/>
                  <a:pt x="195104" y="133130"/>
                  <a:pt x="199103" y="126465"/>
                </a:cubicBezTo>
                <a:cubicBezTo>
                  <a:pt x="202680" y="120503"/>
                  <a:pt x="208936" y="116632"/>
                  <a:pt x="213852" y="111716"/>
                </a:cubicBezTo>
                <a:cubicBezTo>
                  <a:pt x="225389" y="180939"/>
                  <a:pt x="215907" y="160311"/>
                  <a:pt x="228600" y="126465"/>
                </a:cubicBezTo>
                <a:cubicBezTo>
                  <a:pt x="232460" y="116172"/>
                  <a:pt x="238433" y="106800"/>
                  <a:pt x="243349" y="96968"/>
                </a:cubicBezTo>
                <a:cubicBezTo>
                  <a:pt x="245807" y="84678"/>
                  <a:pt x="240295" y="67050"/>
                  <a:pt x="250723" y="60097"/>
                </a:cubicBezTo>
                <a:cubicBezTo>
                  <a:pt x="258097" y="55181"/>
                  <a:pt x="263478" y="73584"/>
                  <a:pt x="265471" y="82219"/>
                </a:cubicBezTo>
                <a:cubicBezTo>
                  <a:pt x="271026" y="106290"/>
                  <a:pt x="270387" y="131380"/>
                  <a:pt x="272845" y="155961"/>
                </a:cubicBezTo>
                <a:cubicBezTo>
                  <a:pt x="290101" y="69689"/>
                  <a:pt x="267680" y="152517"/>
                  <a:pt x="294968" y="170710"/>
                </a:cubicBezTo>
                <a:cubicBezTo>
                  <a:pt x="305396" y="177663"/>
                  <a:pt x="300282" y="146202"/>
                  <a:pt x="302342" y="133839"/>
                </a:cubicBezTo>
                <a:cubicBezTo>
                  <a:pt x="305199" y="116694"/>
                  <a:pt x="307258" y="99426"/>
                  <a:pt x="309716" y="82219"/>
                </a:cubicBezTo>
                <a:cubicBezTo>
                  <a:pt x="312174" y="119090"/>
                  <a:pt x="305405" y="157776"/>
                  <a:pt x="317091" y="192832"/>
                </a:cubicBezTo>
                <a:cubicBezTo>
                  <a:pt x="324130" y="213948"/>
                  <a:pt x="321523" y="148528"/>
                  <a:pt x="324465" y="126465"/>
                </a:cubicBezTo>
                <a:cubicBezTo>
                  <a:pt x="326441" y="111644"/>
                  <a:pt x="329381" y="96968"/>
                  <a:pt x="331839" y="82219"/>
                </a:cubicBezTo>
                <a:cubicBezTo>
                  <a:pt x="336755" y="94509"/>
                  <a:pt x="340667" y="107250"/>
                  <a:pt x="346587" y="119090"/>
                </a:cubicBezTo>
                <a:cubicBezTo>
                  <a:pt x="350551" y="127017"/>
                  <a:pt x="352738" y="143363"/>
                  <a:pt x="361336" y="141213"/>
                </a:cubicBezTo>
                <a:cubicBezTo>
                  <a:pt x="372001" y="138547"/>
                  <a:pt x="372224" y="122009"/>
                  <a:pt x="376084" y="111716"/>
                </a:cubicBezTo>
                <a:cubicBezTo>
                  <a:pt x="379643" y="102226"/>
                  <a:pt x="380253" y="91834"/>
                  <a:pt x="383458" y="82219"/>
                </a:cubicBezTo>
                <a:cubicBezTo>
                  <a:pt x="387644" y="69661"/>
                  <a:pt x="393291" y="57638"/>
                  <a:pt x="398207" y="45348"/>
                </a:cubicBezTo>
                <a:cubicBezTo>
                  <a:pt x="418271" y="-75039"/>
                  <a:pt x="390372" y="73156"/>
                  <a:pt x="412955" y="155961"/>
                </a:cubicBezTo>
                <a:cubicBezTo>
                  <a:pt x="419551" y="180145"/>
                  <a:pt x="427703" y="82219"/>
                  <a:pt x="427703" y="82219"/>
                </a:cubicBezTo>
                <a:cubicBezTo>
                  <a:pt x="456079" y="124782"/>
                  <a:pt x="430873" y="82769"/>
                  <a:pt x="457200" y="148587"/>
                </a:cubicBezTo>
                <a:cubicBezTo>
                  <a:pt x="493652" y="239716"/>
                  <a:pt x="455585" y="128993"/>
                  <a:pt x="479323" y="200206"/>
                </a:cubicBezTo>
                <a:cubicBezTo>
                  <a:pt x="481561" y="189018"/>
                  <a:pt x="495598" y="113665"/>
                  <a:pt x="501445" y="111716"/>
                </a:cubicBezTo>
                <a:cubicBezTo>
                  <a:pt x="515630" y="106988"/>
                  <a:pt x="503570" y="141961"/>
                  <a:pt x="508820" y="155961"/>
                </a:cubicBezTo>
                <a:cubicBezTo>
                  <a:pt x="511261" y="162471"/>
                  <a:pt x="518652" y="165794"/>
                  <a:pt x="523568" y="170710"/>
                </a:cubicBezTo>
                <a:cubicBezTo>
                  <a:pt x="526026" y="155962"/>
                  <a:pt x="524255" y="139838"/>
                  <a:pt x="530942" y="126465"/>
                </a:cubicBezTo>
                <a:cubicBezTo>
                  <a:pt x="534906" y="118538"/>
                  <a:pt x="547528" y="104795"/>
                  <a:pt x="553065" y="111716"/>
                </a:cubicBezTo>
                <a:cubicBezTo>
                  <a:pt x="563923" y="125288"/>
                  <a:pt x="557582" y="146190"/>
                  <a:pt x="560439" y="163335"/>
                </a:cubicBezTo>
                <a:cubicBezTo>
                  <a:pt x="562499" y="175698"/>
                  <a:pt x="565355" y="187916"/>
                  <a:pt x="567813" y="200206"/>
                </a:cubicBezTo>
                <a:cubicBezTo>
                  <a:pt x="570271" y="190374"/>
                  <a:pt x="572403" y="180455"/>
                  <a:pt x="575187" y="170710"/>
                </a:cubicBezTo>
                <a:cubicBezTo>
                  <a:pt x="577323" y="163236"/>
                  <a:pt x="580876" y="156175"/>
                  <a:pt x="582562" y="148587"/>
                </a:cubicBezTo>
                <a:cubicBezTo>
                  <a:pt x="585806" y="133991"/>
                  <a:pt x="587478" y="119090"/>
                  <a:pt x="589936" y="104342"/>
                </a:cubicBezTo>
                <a:cubicBezTo>
                  <a:pt x="595780" y="121874"/>
                  <a:pt x="601598" y="137445"/>
                  <a:pt x="604684" y="155961"/>
                </a:cubicBezTo>
                <a:cubicBezTo>
                  <a:pt x="607942" y="175509"/>
                  <a:pt x="609600" y="195290"/>
                  <a:pt x="612058" y="214955"/>
                </a:cubicBezTo>
                <a:cubicBezTo>
                  <a:pt x="616974" y="195290"/>
                  <a:pt x="623071" y="175884"/>
                  <a:pt x="626807" y="155961"/>
                </a:cubicBezTo>
                <a:cubicBezTo>
                  <a:pt x="638207" y="95162"/>
                  <a:pt x="629285" y="67589"/>
                  <a:pt x="641555" y="141213"/>
                </a:cubicBezTo>
                <a:cubicBezTo>
                  <a:pt x="644013" y="173168"/>
                  <a:pt x="644954" y="205275"/>
                  <a:pt x="648929" y="237077"/>
                </a:cubicBezTo>
                <a:cubicBezTo>
                  <a:pt x="649893" y="244790"/>
                  <a:pt x="654418" y="266741"/>
                  <a:pt x="656303" y="259200"/>
                </a:cubicBezTo>
                <a:cubicBezTo>
                  <a:pt x="658588" y="250059"/>
                  <a:pt x="671029" y="82515"/>
                  <a:pt x="671052" y="82219"/>
                </a:cubicBezTo>
                <a:cubicBezTo>
                  <a:pt x="673510" y="99426"/>
                  <a:pt x="676270" y="116592"/>
                  <a:pt x="678426" y="133839"/>
                </a:cubicBezTo>
                <a:cubicBezTo>
                  <a:pt x="681187" y="155926"/>
                  <a:pt x="663542" y="200206"/>
                  <a:pt x="685800" y="200206"/>
                </a:cubicBezTo>
                <a:cubicBezTo>
                  <a:pt x="708058" y="200206"/>
                  <a:pt x="689306" y="155759"/>
                  <a:pt x="693174" y="133839"/>
                </a:cubicBezTo>
                <a:cubicBezTo>
                  <a:pt x="696697" y="113878"/>
                  <a:pt x="703007" y="94510"/>
                  <a:pt x="707923" y="74845"/>
                </a:cubicBezTo>
                <a:cubicBezTo>
                  <a:pt x="710381" y="89593"/>
                  <a:pt x="709224" y="105427"/>
                  <a:pt x="715297" y="119090"/>
                </a:cubicBezTo>
                <a:cubicBezTo>
                  <a:pt x="719533" y="128620"/>
                  <a:pt x="735031" y="131061"/>
                  <a:pt x="737420" y="141213"/>
                </a:cubicBezTo>
                <a:cubicBezTo>
                  <a:pt x="745322" y="174797"/>
                  <a:pt x="740763" y="210188"/>
                  <a:pt x="744794" y="244452"/>
                </a:cubicBezTo>
                <a:cubicBezTo>
                  <a:pt x="745702" y="252172"/>
                  <a:pt x="749710" y="259200"/>
                  <a:pt x="752168" y="266574"/>
                </a:cubicBezTo>
                <a:cubicBezTo>
                  <a:pt x="769030" y="148533"/>
                  <a:pt x="761200" y="197624"/>
                  <a:pt x="774291" y="119090"/>
                </a:cubicBezTo>
                <a:cubicBezTo>
                  <a:pt x="779207" y="175626"/>
                  <a:pt x="779710" y="232720"/>
                  <a:pt x="789039" y="288697"/>
                </a:cubicBezTo>
                <a:cubicBezTo>
                  <a:pt x="791099" y="301060"/>
                  <a:pt x="792130" y="263605"/>
                  <a:pt x="796413" y="251826"/>
                </a:cubicBezTo>
                <a:cubicBezTo>
                  <a:pt x="802048" y="236330"/>
                  <a:pt x="811162" y="222329"/>
                  <a:pt x="818536" y="207581"/>
                </a:cubicBezTo>
                <a:cubicBezTo>
                  <a:pt x="820994" y="192832"/>
                  <a:pt x="821976" y="177760"/>
                  <a:pt x="825910" y="163335"/>
                </a:cubicBezTo>
                <a:cubicBezTo>
                  <a:pt x="829393" y="150565"/>
                  <a:pt x="836472" y="139022"/>
                  <a:pt x="840658" y="126465"/>
                </a:cubicBezTo>
                <a:cubicBezTo>
                  <a:pt x="843863" y="116850"/>
                  <a:pt x="845574" y="106800"/>
                  <a:pt x="848032" y="96968"/>
                </a:cubicBezTo>
                <a:cubicBezTo>
                  <a:pt x="852948" y="106800"/>
                  <a:pt x="860815" y="115649"/>
                  <a:pt x="862781" y="126465"/>
                </a:cubicBezTo>
                <a:cubicBezTo>
                  <a:pt x="884814" y="247645"/>
                  <a:pt x="862330" y="304800"/>
                  <a:pt x="884903" y="237077"/>
                </a:cubicBezTo>
                <a:cubicBezTo>
                  <a:pt x="887361" y="219871"/>
                  <a:pt x="884505" y="201004"/>
                  <a:pt x="892278" y="185458"/>
                </a:cubicBezTo>
                <a:cubicBezTo>
                  <a:pt x="895754" y="178506"/>
                  <a:pt x="910924" y="171132"/>
                  <a:pt x="914400" y="178084"/>
                </a:cubicBezTo>
                <a:cubicBezTo>
                  <a:pt x="924354" y="197993"/>
                  <a:pt x="919316" y="222329"/>
                  <a:pt x="921774" y="244452"/>
                </a:cubicBezTo>
                <a:cubicBezTo>
                  <a:pt x="924232" y="229703"/>
                  <a:pt x="926217" y="214868"/>
                  <a:pt x="929149" y="200206"/>
                </a:cubicBezTo>
                <a:cubicBezTo>
                  <a:pt x="933779" y="177058"/>
                  <a:pt x="936869" y="169672"/>
                  <a:pt x="943897" y="148587"/>
                </a:cubicBezTo>
                <a:cubicBezTo>
                  <a:pt x="948813" y="155961"/>
                  <a:pt x="956098" y="162221"/>
                  <a:pt x="958645" y="170710"/>
                </a:cubicBezTo>
                <a:cubicBezTo>
                  <a:pt x="963639" y="187358"/>
                  <a:pt x="949531" y="227826"/>
                  <a:pt x="966020" y="222329"/>
                </a:cubicBezTo>
                <a:cubicBezTo>
                  <a:pt x="972505" y="220167"/>
                  <a:pt x="986206" y="130708"/>
                  <a:pt x="988142" y="119090"/>
                </a:cubicBezTo>
                <a:cubicBezTo>
                  <a:pt x="993058" y="128922"/>
                  <a:pt x="1000865" y="137782"/>
                  <a:pt x="1002891" y="148587"/>
                </a:cubicBezTo>
                <a:cubicBezTo>
                  <a:pt x="1008346" y="177679"/>
                  <a:pt x="1007167" y="207641"/>
                  <a:pt x="1010265" y="237077"/>
                </a:cubicBezTo>
                <a:cubicBezTo>
                  <a:pt x="1012085" y="254363"/>
                  <a:pt x="1015181" y="271490"/>
                  <a:pt x="1017639" y="288697"/>
                </a:cubicBezTo>
                <a:cubicBezTo>
                  <a:pt x="1020097" y="256742"/>
                  <a:pt x="1021268" y="224662"/>
                  <a:pt x="1025013" y="192832"/>
                </a:cubicBezTo>
                <a:cubicBezTo>
                  <a:pt x="1026197" y="182766"/>
                  <a:pt x="1031130" y="173392"/>
                  <a:pt x="1032387" y="163335"/>
                </a:cubicBezTo>
                <a:cubicBezTo>
                  <a:pt x="1036058" y="133965"/>
                  <a:pt x="1037304" y="104342"/>
                  <a:pt x="1039762" y="74845"/>
                </a:cubicBezTo>
                <a:cubicBezTo>
                  <a:pt x="1044678" y="84677"/>
                  <a:pt x="1052955" y="93460"/>
                  <a:pt x="1054510" y="104342"/>
                </a:cubicBezTo>
                <a:cubicBezTo>
                  <a:pt x="1077521" y="265423"/>
                  <a:pt x="1049731" y="263565"/>
                  <a:pt x="1069258" y="185458"/>
                </a:cubicBezTo>
                <a:cubicBezTo>
                  <a:pt x="1073029" y="170376"/>
                  <a:pt x="1079091" y="155961"/>
                  <a:pt x="1084007" y="141213"/>
                </a:cubicBezTo>
                <a:cubicBezTo>
                  <a:pt x="1086465" y="151045"/>
                  <a:pt x="1088176" y="161095"/>
                  <a:pt x="1091381" y="170710"/>
                </a:cubicBezTo>
                <a:cubicBezTo>
                  <a:pt x="1095567" y="183268"/>
                  <a:pt x="1103356" y="194638"/>
                  <a:pt x="1106129" y="207581"/>
                </a:cubicBezTo>
                <a:cubicBezTo>
                  <a:pt x="1135761" y="345867"/>
                  <a:pt x="1098990" y="230414"/>
                  <a:pt x="1120878" y="296071"/>
                </a:cubicBezTo>
                <a:cubicBezTo>
                  <a:pt x="1123336" y="288697"/>
                  <a:pt x="1126728" y="281570"/>
                  <a:pt x="1128252" y="273948"/>
                </a:cubicBezTo>
                <a:cubicBezTo>
                  <a:pt x="1134116" y="244625"/>
                  <a:pt x="1129626" y="212204"/>
                  <a:pt x="1143000" y="185458"/>
                </a:cubicBezTo>
                <a:lnTo>
                  <a:pt x="1157749" y="155961"/>
                </a:lnTo>
                <a:cubicBezTo>
                  <a:pt x="1161911" y="185097"/>
                  <a:pt x="1165309" y="215698"/>
                  <a:pt x="1172497" y="244452"/>
                </a:cubicBezTo>
                <a:cubicBezTo>
                  <a:pt x="1174382" y="251993"/>
                  <a:pt x="1177413" y="259200"/>
                  <a:pt x="1179871" y="266574"/>
                </a:cubicBezTo>
                <a:cubicBezTo>
                  <a:pt x="1199427" y="188355"/>
                  <a:pt x="1192106" y="227694"/>
                  <a:pt x="1201994" y="148587"/>
                </a:cubicBezTo>
                <a:cubicBezTo>
                  <a:pt x="1209368" y="153503"/>
                  <a:pt x="1220153" y="155408"/>
                  <a:pt x="1224116" y="163335"/>
                </a:cubicBezTo>
                <a:cubicBezTo>
                  <a:pt x="1230803" y="176709"/>
                  <a:pt x="1228559" y="192919"/>
                  <a:pt x="1231491" y="207581"/>
                </a:cubicBezTo>
                <a:cubicBezTo>
                  <a:pt x="1233479" y="217519"/>
                  <a:pt x="1236407" y="227245"/>
                  <a:pt x="1238865" y="237077"/>
                </a:cubicBezTo>
                <a:cubicBezTo>
                  <a:pt x="1241323" y="202664"/>
                  <a:pt x="1236093" y="166814"/>
                  <a:pt x="1246239" y="133839"/>
                </a:cubicBezTo>
                <a:cubicBezTo>
                  <a:pt x="1248525" y="126410"/>
                  <a:pt x="1264505" y="134464"/>
                  <a:pt x="1268362" y="141213"/>
                </a:cubicBezTo>
                <a:cubicBezTo>
                  <a:pt x="1275780" y="154195"/>
                  <a:pt x="1273278" y="170710"/>
                  <a:pt x="1275736" y="185458"/>
                </a:cubicBezTo>
                <a:cubicBezTo>
                  <a:pt x="1278194" y="151045"/>
                  <a:pt x="1279677" y="116548"/>
                  <a:pt x="1283110" y="82219"/>
                </a:cubicBezTo>
                <a:cubicBezTo>
                  <a:pt x="1284598" y="67341"/>
                  <a:pt x="1278043" y="46268"/>
                  <a:pt x="1290484" y="37974"/>
                </a:cubicBezTo>
                <a:cubicBezTo>
                  <a:pt x="1299631" y="31876"/>
                  <a:pt x="1300316" y="57639"/>
                  <a:pt x="1305232" y="67471"/>
                </a:cubicBezTo>
                <a:cubicBezTo>
                  <a:pt x="1335439" y="369528"/>
                  <a:pt x="1306993" y="159099"/>
                  <a:pt x="1327355" y="67471"/>
                </a:cubicBezTo>
                <a:cubicBezTo>
                  <a:pt x="1329278" y="58819"/>
                  <a:pt x="1342104" y="77303"/>
                  <a:pt x="1349478" y="82219"/>
                </a:cubicBezTo>
                <a:cubicBezTo>
                  <a:pt x="1351936" y="111716"/>
                  <a:pt x="1343615" y="144235"/>
                  <a:pt x="1356852" y="170710"/>
                </a:cubicBezTo>
                <a:cubicBezTo>
                  <a:pt x="1365715" y="188436"/>
                  <a:pt x="1354030" y="128710"/>
                  <a:pt x="1364226" y="111716"/>
                </a:cubicBezTo>
                <a:cubicBezTo>
                  <a:pt x="1368786" y="104116"/>
                  <a:pt x="1374058" y="126465"/>
                  <a:pt x="1378974" y="133839"/>
                </a:cubicBezTo>
                <a:cubicBezTo>
                  <a:pt x="1381432" y="158420"/>
                  <a:pt x="1377174" y="184645"/>
                  <a:pt x="1386349" y="207581"/>
                </a:cubicBezTo>
                <a:cubicBezTo>
                  <a:pt x="1391004" y="219218"/>
                  <a:pt x="1390425" y="182802"/>
                  <a:pt x="1393723" y="170710"/>
                </a:cubicBezTo>
                <a:cubicBezTo>
                  <a:pt x="1397813" y="155712"/>
                  <a:pt x="1408471" y="126465"/>
                  <a:pt x="1408471" y="126465"/>
                </a:cubicBezTo>
                <a:cubicBezTo>
                  <a:pt x="1415845" y="133839"/>
                  <a:pt x="1427030" y="138786"/>
                  <a:pt x="1430594" y="148587"/>
                </a:cubicBezTo>
                <a:cubicBezTo>
                  <a:pt x="1437367" y="167212"/>
                  <a:pt x="1434423" y="188083"/>
                  <a:pt x="1437968" y="207581"/>
                </a:cubicBezTo>
                <a:cubicBezTo>
                  <a:pt x="1439358" y="215229"/>
                  <a:pt x="1442884" y="222329"/>
                  <a:pt x="1445342" y="229703"/>
                </a:cubicBezTo>
                <a:cubicBezTo>
                  <a:pt x="1447800" y="222329"/>
                  <a:pt x="1451617" y="215276"/>
                  <a:pt x="1452716" y="207581"/>
                </a:cubicBezTo>
                <a:cubicBezTo>
                  <a:pt x="1464062" y="128163"/>
                  <a:pt x="1453457" y="93296"/>
                  <a:pt x="1467465" y="163335"/>
                </a:cubicBezTo>
                <a:cubicBezTo>
                  <a:pt x="1469923" y="229703"/>
                  <a:pt x="1468826" y="296298"/>
                  <a:pt x="1474839" y="362439"/>
                </a:cubicBezTo>
                <a:cubicBezTo>
                  <a:pt x="1475974" y="374921"/>
                  <a:pt x="1480776" y="338019"/>
                  <a:pt x="1482213" y="325568"/>
                </a:cubicBezTo>
                <a:cubicBezTo>
                  <a:pt x="1490116" y="257076"/>
                  <a:pt x="1498166" y="156263"/>
                  <a:pt x="1504336" y="82219"/>
                </a:cubicBezTo>
                <a:cubicBezTo>
                  <a:pt x="1511710" y="87135"/>
                  <a:pt x="1525110" y="88208"/>
                  <a:pt x="1526458" y="96968"/>
                </a:cubicBezTo>
                <a:cubicBezTo>
                  <a:pt x="1550972" y="256314"/>
                  <a:pt x="1518724" y="338247"/>
                  <a:pt x="1541207" y="237077"/>
                </a:cubicBezTo>
                <a:cubicBezTo>
                  <a:pt x="1543406" y="227184"/>
                  <a:pt x="1546123" y="217413"/>
                  <a:pt x="1548581" y="207581"/>
                </a:cubicBezTo>
                <a:cubicBezTo>
                  <a:pt x="1551039" y="187916"/>
                  <a:pt x="1553336" y="168231"/>
                  <a:pt x="1555955" y="148587"/>
                </a:cubicBezTo>
                <a:cubicBezTo>
                  <a:pt x="1558252" y="131358"/>
                  <a:pt x="1551038" y="109258"/>
                  <a:pt x="1563329" y="96968"/>
                </a:cubicBezTo>
                <a:cubicBezTo>
                  <a:pt x="1571102" y="89195"/>
                  <a:pt x="1573162" y="116633"/>
                  <a:pt x="1578078" y="126465"/>
                </a:cubicBezTo>
                <a:cubicBezTo>
                  <a:pt x="1580536" y="151045"/>
                  <a:pt x="1577640" y="176771"/>
                  <a:pt x="1585452" y="200206"/>
                </a:cubicBezTo>
                <a:cubicBezTo>
                  <a:pt x="1588657" y="209821"/>
                  <a:pt x="1583211" y="173915"/>
                  <a:pt x="1592826" y="170710"/>
                </a:cubicBezTo>
                <a:cubicBezTo>
                  <a:pt x="1601234" y="167907"/>
                  <a:pt x="1602658" y="185458"/>
                  <a:pt x="1607574" y="192832"/>
                </a:cubicBezTo>
                <a:cubicBezTo>
                  <a:pt x="1610032" y="183000"/>
                  <a:pt x="1606516" y="168957"/>
                  <a:pt x="1614949" y="163335"/>
                </a:cubicBezTo>
                <a:cubicBezTo>
                  <a:pt x="1620734" y="159479"/>
                  <a:pt x="1627256" y="184594"/>
                  <a:pt x="1629697" y="178084"/>
                </a:cubicBezTo>
                <a:cubicBezTo>
                  <a:pt x="1638371" y="154954"/>
                  <a:pt x="1634613" y="128923"/>
                  <a:pt x="1637071" y="104342"/>
                </a:cubicBezTo>
                <a:cubicBezTo>
                  <a:pt x="1641987" y="111716"/>
                  <a:pt x="1649017" y="118057"/>
                  <a:pt x="1651820" y="126465"/>
                </a:cubicBezTo>
                <a:cubicBezTo>
                  <a:pt x="1656548" y="140649"/>
                  <a:pt x="1656519" y="185421"/>
                  <a:pt x="1659194" y="170710"/>
                </a:cubicBezTo>
                <a:cubicBezTo>
                  <a:pt x="1666682" y="129526"/>
                  <a:pt x="1664110" y="87135"/>
                  <a:pt x="1666568" y="45348"/>
                </a:cubicBezTo>
                <a:cubicBezTo>
                  <a:pt x="1669026" y="52722"/>
                  <a:pt x="1671897" y="59972"/>
                  <a:pt x="1673942" y="67471"/>
                </a:cubicBezTo>
                <a:cubicBezTo>
                  <a:pt x="1679275" y="87027"/>
                  <a:pt x="1671825" y="137708"/>
                  <a:pt x="1688691" y="126465"/>
                </a:cubicBezTo>
                <a:cubicBezTo>
                  <a:pt x="1709246" y="112763"/>
                  <a:pt x="1693607" y="77304"/>
                  <a:pt x="1696065" y="52723"/>
                </a:cubicBezTo>
                <a:cubicBezTo>
                  <a:pt x="1698523" y="60097"/>
                  <a:pt x="1702007" y="67205"/>
                  <a:pt x="1703439" y="74845"/>
                </a:cubicBezTo>
                <a:cubicBezTo>
                  <a:pt x="1717328" y="148922"/>
                  <a:pt x="1708453" y="208467"/>
                  <a:pt x="1725562" y="148587"/>
                </a:cubicBezTo>
                <a:cubicBezTo>
                  <a:pt x="1728346" y="138842"/>
                  <a:pt x="1730478" y="128922"/>
                  <a:pt x="1732936" y="119090"/>
                </a:cubicBezTo>
                <a:cubicBezTo>
                  <a:pt x="1735394" y="126464"/>
                  <a:pt x="1739606" y="133472"/>
                  <a:pt x="1740310" y="141213"/>
                </a:cubicBezTo>
                <a:cubicBezTo>
                  <a:pt x="1752842" y="279065"/>
                  <a:pt x="1742643" y="382144"/>
                  <a:pt x="1755058" y="133839"/>
                </a:cubicBezTo>
                <a:cubicBezTo>
                  <a:pt x="1759974" y="138755"/>
                  <a:pt x="1767366" y="142077"/>
                  <a:pt x="1769807" y="148587"/>
                </a:cubicBezTo>
                <a:cubicBezTo>
                  <a:pt x="1783344" y="184684"/>
                  <a:pt x="1770810" y="224688"/>
                  <a:pt x="1784555" y="155961"/>
                </a:cubicBezTo>
                <a:cubicBezTo>
                  <a:pt x="1787013" y="163335"/>
                  <a:pt x="1790651" y="170417"/>
                  <a:pt x="1791929" y="178084"/>
                </a:cubicBezTo>
                <a:cubicBezTo>
                  <a:pt x="1795588" y="200040"/>
                  <a:pt x="1783564" y="260191"/>
                  <a:pt x="1799303" y="244452"/>
                </a:cubicBezTo>
                <a:cubicBezTo>
                  <a:pt x="1820448" y="223307"/>
                  <a:pt x="1809136" y="185458"/>
                  <a:pt x="1814052" y="155961"/>
                </a:cubicBezTo>
                <a:cubicBezTo>
                  <a:pt x="1816510" y="185458"/>
                  <a:pt x="1813295" y="272912"/>
                  <a:pt x="1821426" y="244452"/>
                </a:cubicBezTo>
                <a:cubicBezTo>
                  <a:pt x="1839866" y="179910"/>
                  <a:pt x="1816839" y="34876"/>
                  <a:pt x="1836174" y="141213"/>
                </a:cubicBezTo>
                <a:cubicBezTo>
                  <a:pt x="1838849" y="155924"/>
                  <a:pt x="1841091" y="170710"/>
                  <a:pt x="1843549" y="185458"/>
                </a:cubicBezTo>
                <a:cubicBezTo>
                  <a:pt x="1846007" y="219871"/>
                  <a:pt x="1845542" y="254618"/>
                  <a:pt x="1850923" y="288697"/>
                </a:cubicBezTo>
                <a:cubicBezTo>
                  <a:pt x="1852987" y="301772"/>
                  <a:pt x="1860295" y="337664"/>
                  <a:pt x="1865671" y="325568"/>
                </a:cubicBezTo>
                <a:cubicBezTo>
                  <a:pt x="1879789" y="293802"/>
                  <a:pt x="1880420" y="222329"/>
                  <a:pt x="1880420" y="222329"/>
                </a:cubicBezTo>
                <a:cubicBezTo>
                  <a:pt x="1882878" y="175626"/>
                  <a:pt x="1881993" y="128626"/>
                  <a:pt x="1887794" y="82219"/>
                </a:cubicBezTo>
                <a:cubicBezTo>
                  <a:pt x="1888758" y="74506"/>
                  <a:pt x="1894141" y="96637"/>
                  <a:pt x="1895168" y="104342"/>
                </a:cubicBezTo>
                <a:cubicBezTo>
                  <a:pt x="1899080" y="133681"/>
                  <a:pt x="1900084" y="163335"/>
                  <a:pt x="1902542" y="192832"/>
                </a:cubicBezTo>
                <a:cubicBezTo>
                  <a:pt x="1905000" y="153503"/>
                  <a:pt x="1901659" y="113376"/>
                  <a:pt x="1909916" y="74845"/>
                </a:cubicBezTo>
                <a:cubicBezTo>
                  <a:pt x="1911373" y="68047"/>
                  <a:pt x="1922979" y="82849"/>
                  <a:pt x="1924665" y="89594"/>
                </a:cubicBezTo>
                <a:cubicBezTo>
                  <a:pt x="1933096" y="123318"/>
                  <a:pt x="1939413" y="192832"/>
                  <a:pt x="1939413" y="192832"/>
                </a:cubicBezTo>
                <a:cubicBezTo>
                  <a:pt x="1958890" y="134403"/>
                  <a:pt x="1951606" y="163922"/>
                  <a:pt x="1961536" y="104342"/>
                </a:cubicBezTo>
                <a:cubicBezTo>
                  <a:pt x="1963994" y="114174"/>
                  <a:pt x="1966126" y="124094"/>
                  <a:pt x="1968910" y="133839"/>
                </a:cubicBezTo>
                <a:cubicBezTo>
                  <a:pt x="1971045" y="141313"/>
                  <a:pt x="1968511" y="155961"/>
                  <a:pt x="1976284" y="155961"/>
                </a:cubicBezTo>
                <a:cubicBezTo>
                  <a:pt x="1984057" y="155961"/>
                  <a:pt x="1981613" y="141338"/>
                  <a:pt x="1983658" y="133839"/>
                </a:cubicBezTo>
                <a:cubicBezTo>
                  <a:pt x="2002434" y="64996"/>
                  <a:pt x="1980721" y="86636"/>
                  <a:pt x="2020529" y="60097"/>
                </a:cubicBezTo>
                <a:cubicBezTo>
                  <a:pt x="2037163" y="126631"/>
                  <a:pt x="2028868" y="99860"/>
                  <a:pt x="2042652" y="141213"/>
                </a:cubicBezTo>
                <a:cubicBezTo>
                  <a:pt x="2047568" y="133839"/>
                  <a:pt x="2054288" y="127388"/>
                  <a:pt x="2057400" y="119090"/>
                </a:cubicBezTo>
                <a:cubicBezTo>
                  <a:pt x="2061801" y="107354"/>
                  <a:pt x="2052240" y="82219"/>
                  <a:pt x="2064774" y="82219"/>
                </a:cubicBezTo>
                <a:cubicBezTo>
                  <a:pt x="2077308" y="82219"/>
                  <a:pt x="2069109" y="106930"/>
                  <a:pt x="2072149" y="119090"/>
                </a:cubicBezTo>
                <a:cubicBezTo>
                  <a:pt x="2074034" y="126631"/>
                  <a:pt x="2077837" y="133625"/>
                  <a:pt x="2079523" y="141213"/>
                </a:cubicBezTo>
                <a:cubicBezTo>
                  <a:pt x="2082766" y="155809"/>
                  <a:pt x="2083764" y="170838"/>
                  <a:pt x="2086897" y="185458"/>
                </a:cubicBezTo>
                <a:cubicBezTo>
                  <a:pt x="2091144" y="205278"/>
                  <a:pt x="2096729" y="224787"/>
                  <a:pt x="2101645" y="244452"/>
                </a:cubicBezTo>
                <a:lnTo>
                  <a:pt x="2109020" y="273948"/>
                </a:lnTo>
                <a:cubicBezTo>
                  <a:pt x="2117854" y="251862"/>
                  <a:pt x="2127967" y="231395"/>
                  <a:pt x="2131142" y="207581"/>
                </a:cubicBezTo>
                <a:cubicBezTo>
                  <a:pt x="2134730" y="180669"/>
                  <a:pt x="2135004" y="153387"/>
                  <a:pt x="2138516" y="126465"/>
                </a:cubicBezTo>
                <a:cubicBezTo>
                  <a:pt x="2142384" y="96812"/>
                  <a:pt x="2153265" y="37974"/>
                  <a:pt x="2153265" y="37974"/>
                </a:cubicBezTo>
                <a:cubicBezTo>
                  <a:pt x="2174070" y="58780"/>
                  <a:pt x="2171708" y="50964"/>
                  <a:pt x="2175387" y="89594"/>
                </a:cubicBezTo>
                <a:cubicBezTo>
                  <a:pt x="2190168" y="244793"/>
                  <a:pt x="2171462" y="162383"/>
                  <a:pt x="2190136" y="237077"/>
                </a:cubicBezTo>
                <a:cubicBezTo>
                  <a:pt x="2192594" y="224787"/>
                  <a:pt x="2195450" y="212569"/>
                  <a:pt x="2197510" y="200206"/>
                </a:cubicBezTo>
                <a:cubicBezTo>
                  <a:pt x="2200367" y="183061"/>
                  <a:pt x="2201475" y="165630"/>
                  <a:pt x="2204884" y="148587"/>
                </a:cubicBezTo>
                <a:cubicBezTo>
                  <a:pt x="2206408" y="140965"/>
                  <a:pt x="2209800" y="133839"/>
                  <a:pt x="2212258" y="126465"/>
                </a:cubicBezTo>
                <a:cubicBezTo>
                  <a:pt x="2214716" y="106800"/>
                  <a:pt x="2210769" y="85196"/>
                  <a:pt x="2219632" y="67471"/>
                </a:cubicBezTo>
                <a:cubicBezTo>
                  <a:pt x="2222741" y="61252"/>
                  <a:pt x="2232924" y="75421"/>
                  <a:pt x="2234381" y="82219"/>
                </a:cubicBezTo>
                <a:cubicBezTo>
                  <a:pt x="2240583" y="111161"/>
                  <a:pt x="2239297" y="141213"/>
                  <a:pt x="2241755" y="170710"/>
                </a:cubicBezTo>
                <a:cubicBezTo>
                  <a:pt x="2244213" y="143671"/>
                  <a:pt x="2238434" y="114549"/>
                  <a:pt x="2249129" y="89594"/>
                </a:cubicBezTo>
                <a:cubicBezTo>
                  <a:pt x="2253459" y="79490"/>
                  <a:pt x="2259548" y="108986"/>
                  <a:pt x="2263878" y="119090"/>
                </a:cubicBezTo>
                <a:cubicBezTo>
                  <a:pt x="2266940" y="126235"/>
                  <a:pt x="2268523" y="133935"/>
                  <a:pt x="2271252" y="141213"/>
                </a:cubicBezTo>
                <a:cubicBezTo>
                  <a:pt x="2297708" y="211764"/>
                  <a:pt x="2276634" y="149987"/>
                  <a:pt x="2293374" y="200206"/>
                </a:cubicBezTo>
                <a:cubicBezTo>
                  <a:pt x="2298290" y="195290"/>
                  <a:pt x="2305541" y="191913"/>
                  <a:pt x="2308123" y="185458"/>
                </a:cubicBezTo>
                <a:cubicBezTo>
                  <a:pt x="2315651" y="166638"/>
                  <a:pt x="2322871" y="126465"/>
                  <a:pt x="2322871" y="126465"/>
                </a:cubicBezTo>
                <a:cubicBezTo>
                  <a:pt x="2327787" y="131381"/>
                  <a:pt x="2334881" y="134823"/>
                  <a:pt x="2337620" y="141213"/>
                </a:cubicBezTo>
                <a:cubicBezTo>
                  <a:pt x="2342557" y="152733"/>
                  <a:pt x="2333103" y="182048"/>
                  <a:pt x="2344994" y="178084"/>
                </a:cubicBezTo>
                <a:cubicBezTo>
                  <a:pt x="2355305" y="174647"/>
                  <a:pt x="2366001" y="96283"/>
                  <a:pt x="2367116" y="89594"/>
                </a:cubicBezTo>
                <a:cubicBezTo>
                  <a:pt x="2372032" y="104342"/>
                  <a:pt x="2374913" y="119934"/>
                  <a:pt x="2381865" y="133839"/>
                </a:cubicBezTo>
                <a:cubicBezTo>
                  <a:pt x="2400577" y="171262"/>
                  <a:pt x="2390515" y="154189"/>
                  <a:pt x="2411362" y="185458"/>
                </a:cubicBezTo>
                <a:cubicBezTo>
                  <a:pt x="2412457" y="177793"/>
                  <a:pt x="2421133" y="110239"/>
                  <a:pt x="2426110" y="96968"/>
                </a:cubicBezTo>
                <a:cubicBezTo>
                  <a:pt x="2429222" y="88670"/>
                  <a:pt x="2436895" y="82772"/>
                  <a:pt x="2440858" y="74845"/>
                </a:cubicBezTo>
                <a:cubicBezTo>
                  <a:pt x="2444334" y="67893"/>
                  <a:pt x="2445774" y="60097"/>
                  <a:pt x="2448232" y="52723"/>
                </a:cubicBezTo>
                <a:cubicBezTo>
                  <a:pt x="2450690" y="62555"/>
                  <a:pt x="2452402" y="72604"/>
                  <a:pt x="2455607" y="82219"/>
                </a:cubicBezTo>
                <a:cubicBezTo>
                  <a:pt x="2459793" y="94777"/>
                  <a:pt x="2466462" y="106438"/>
                  <a:pt x="2470355" y="119090"/>
                </a:cubicBezTo>
                <a:cubicBezTo>
                  <a:pt x="2476316" y="138464"/>
                  <a:pt x="2485103" y="178084"/>
                  <a:pt x="2485103" y="178084"/>
                </a:cubicBezTo>
                <a:cubicBezTo>
                  <a:pt x="2487561" y="168252"/>
                  <a:pt x="2489566" y="158295"/>
                  <a:pt x="2492478" y="148587"/>
                </a:cubicBezTo>
                <a:cubicBezTo>
                  <a:pt x="2496945" y="133697"/>
                  <a:pt x="2507226" y="104342"/>
                  <a:pt x="2507226" y="104342"/>
                </a:cubicBezTo>
                <a:cubicBezTo>
                  <a:pt x="2512142" y="111716"/>
                  <a:pt x="2518483" y="118319"/>
                  <a:pt x="2521974" y="126465"/>
                </a:cubicBezTo>
                <a:cubicBezTo>
                  <a:pt x="2540462" y="169604"/>
                  <a:pt x="2518660" y="145272"/>
                  <a:pt x="2536723" y="163335"/>
                </a:cubicBezTo>
              </a:path>
            </a:pathLst>
          </a:custGeom>
          <a:no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Forme libre 37"/>
          <p:cNvSpPr/>
          <p:nvPr/>
        </p:nvSpPr>
        <p:spPr>
          <a:xfrm>
            <a:off x="3302045" y="4616282"/>
            <a:ext cx="457200" cy="45719"/>
          </a:xfrm>
          <a:custGeom>
            <a:avLst/>
            <a:gdLst>
              <a:gd name="connsiteX0" fmla="*/ 0 w 457200"/>
              <a:gd name="connsiteY0" fmla="*/ 125362 h 225658"/>
              <a:gd name="connsiteX1" fmla="*/ 7374 w 457200"/>
              <a:gd name="connsiteY1" fmla="*/ 88491 h 225658"/>
              <a:gd name="connsiteX2" fmla="*/ 14748 w 457200"/>
              <a:gd name="connsiteY2" fmla="*/ 66368 h 225658"/>
              <a:gd name="connsiteX3" fmla="*/ 22122 w 457200"/>
              <a:gd name="connsiteY3" fmla="*/ 88491 h 225658"/>
              <a:gd name="connsiteX4" fmla="*/ 29496 w 457200"/>
              <a:gd name="connsiteY4" fmla="*/ 147484 h 225658"/>
              <a:gd name="connsiteX5" fmla="*/ 44245 w 457200"/>
              <a:gd name="connsiteY5" fmla="*/ 162233 h 225658"/>
              <a:gd name="connsiteX6" fmla="*/ 51619 w 457200"/>
              <a:gd name="connsiteY6" fmla="*/ 132736 h 225658"/>
              <a:gd name="connsiteX7" fmla="*/ 81116 w 457200"/>
              <a:gd name="connsiteY7" fmla="*/ 58994 h 225658"/>
              <a:gd name="connsiteX8" fmla="*/ 88490 w 457200"/>
              <a:gd name="connsiteY8" fmla="*/ 29497 h 225658"/>
              <a:gd name="connsiteX9" fmla="*/ 103238 w 457200"/>
              <a:gd name="connsiteY9" fmla="*/ 162233 h 225658"/>
              <a:gd name="connsiteX10" fmla="*/ 110613 w 457200"/>
              <a:gd name="connsiteY10" fmla="*/ 191729 h 225658"/>
              <a:gd name="connsiteX11" fmla="*/ 117987 w 457200"/>
              <a:gd name="connsiteY11" fmla="*/ 132736 h 225658"/>
              <a:gd name="connsiteX12" fmla="*/ 125361 w 457200"/>
              <a:gd name="connsiteY12" fmla="*/ 95865 h 225658"/>
              <a:gd name="connsiteX13" fmla="*/ 140109 w 457200"/>
              <a:gd name="connsiteY13" fmla="*/ 14749 h 225658"/>
              <a:gd name="connsiteX14" fmla="*/ 154858 w 457200"/>
              <a:gd name="connsiteY14" fmla="*/ 29497 h 225658"/>
              <a:gd name="connsiteX15" fmla="*/ 169606 w 457200"/>
              <a:gd name="connsiteY15" fmla="*/ 125362 h 225658"/>
              <a:gd name="connsiteX16" fmla="*/ 176980 w 457200"/>
              <a:gd name="connsiteY16" fmla="*/ 103239 h 225658"/>
              <a:gd name="connsiteX17" fmla="*/ 191729 w 457200"/>
              <a:gd name="connsiteY17" fmla="*/ 66368 h 225658"/>
              <a:gd name="connsiteX18" fmla="*/ 199103 w 457200"/>
              <a:gd name="connsiteY18" fmla="*/ 22123 h 225658"/>
              <a:gd name="connsiteX19" fmla="*/ 206477 w 457200"/>
              <a:gd name="connsiteY19" fmla="*/ 0 h 225658"/>
              <a:gd name="connsiteX20" fmla="*/ 221225 w 457200"/>
              <a:gd name="connsiteY20" fmla="*/ 221226 h 225658"/>
              <a:gd name="connsiteX21" fmla="*/ 228600 w 457200"/>
              <a:gd name="connsiteY21" fmla="*/ 154858 h 225658"/>
              <a:gd name="connsiteX22" fmla="*/ 243348 w 457200"/>
              <a:gd name="connsiteY22" fmla="*/ 110613 h 225658"/>
              <a:gd name="connsiteX23" fmla="*/ 258096 w 457200"/>
              <a:gd name="connsiteY23" fmla="*/ 147484 h 225658"/>
              <a:gd name="connsiteX24" fmla="*/ 272845 w 457200"/>
              <a:gd name="connsiteY24" fmla="*/ 103239 h 225658"/>
              <a:gd name="connsiteX25" fmla="*/ 280219 w 457200"/>
              <a:gd name="connsiteY25" fmla="*/ 51620 h 225658"/>
              <a:gd name="connsiteX26" fmla="*/ 287593 w 457200"/>
              <a:gd name="connsiteY26" fmla="*/ 22123 h 225658"/>
              <a:gd name="connsiteX27" fmla="*/ 302342 w 457200"/>
              <a:gd name="connsiteY27" fmla="*/ 58994 h 225658"/>
              <a:gd name="connsiteX28" fmla="*/ 331838 w 457200"/>
              <a:gd name="connsiteY28" fmla="*/ 176981 h 225658"/>
              <a:gd name="connsiteX29" fmla="*/ 339213 w 457200"/>
              <a:gd name="connsiteY29" fmla="*/ 154858 h 225658"/>
              <a:gd name="connsiteX30" fmla="*/ 346587 w 457200"/>
              <a:gd name="connsiteY30" fmla="*/ 125362 h 225658"/>
              <a:gd name="connsiteX31" fmla="*/ 361335 w 457200"/>
              <a:gd name="connsiteY31" fmla="*/ 110613 h 225658"/>
              <a:gd name="connsiteX32" fmla="*/ 376083 w 457200"/>
              <a:gd name="connsiteY32" fmla="*/ 88491 h 225658"/>
              <a:gd name="connsiteX33" fmla="*/ 405580 w 457200"/>
              <a:gd name="connsiteY33" fmla="*/ 95865 h 225658"/>
              <a:gd name="connsiteX34" fmla="*/ 427703 w 457200"/>
              <a:gd name="connsiteY34" fmla="*/ 154858 h 225658"/>
              <a:gd name="connsiteX35" fmla="*/ 442451 w 457200"/>
              <a:gd name="connsiteY35" fmla="*/ 103239 h 225658"/>
              <a:gd name="connsiteX36" fmla="*/ 457200 w 457200"/>
              <a:gd name="connsiteY36" fmla="*/ 88491 h 22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7200" h="225658">
                <a:moveTo>
                  <a:pt x="0" y="125362"/>
                </a:moveTo>
                <a:cubicBezTo>
                  <a:pt x="2458" y="113072"/>
                  <a:pt x="4334" y="100651"/>
                  <a:pt x="7374" y="88491"/>
                </a:cubicBezTo>
                <a:cubicBezTo>
                  <a:pt x="9259" y="80950"/>
                  <a:pt x="6975" y="66368"/>
                  <a:pt x="14748" y="66368"/>
                </a:cubicBezTo>
                <a:cubicBezTo>
                  <a:pt x="22521" y="66368"/>
                  <a:pt x="19664" y="81117"/>
                  <a:pt x="22122" y="88491"/>
                </a:cubicBezTo>
                <a:cubicBezTo>
                  <a:pt x="24580" y="108155"/>
                  <a:pt x="23801" y="128502"/>
                  <a:pt x="29496" y="147484"/>
                </a:cubicBezTo>
                <a:cubicBezTo>
                  <a:pt x="31494" y="154144"/>
                  <a:pt x="38460" y="166090"/>
                  <a:pt x="44245" y="162233"/>
                </a:cubicBezTo>
                <a:cubicBezTo>
                  <a:pt x="52678" y="156611"/>
                  <a:pt x="48835" y="142481"/>
                  <a:pt x="51619" y="132736"/>
                </a:cubicBezTo>
                <a:cubicBezTo>
                  <a:pt x="61861" y="96887"/>
                  <a:pt x="63279" y="108044"/>
                  <a:pt x="81116" y="58994"/>
                </a:cubicBezTo>
                <a:cubicBezTo>
                  <a:pt x="84580" y="49469"/>
                  <a:pt x="86032" y="39329"/>
                  <a:pt x="88490" y="29497"/>
                </a:cubicBezTo>
                <a:cubicBezTo>
                  <a:pt x="108954" y="90892"/>
                  <a:pt x="88668" y="23827"/>
                  <a:pt x="103238" y="162233"/>
                </a:cubicBezTo>
                <a:cubicBezTo>
                  <a:pt x="104299" y="172312"/>
                  <a:pt x="108155" y="181897"/>
                  <a:pt x="110613" y="191729"/>
                </a:cubicBezTo>
                <a:cubicBezTo>
                  <a:pt x="113071" y="172065"/>
                  <a:pt x="114974" y="152323"/>
                  <a:pt x="117987" y="132736"/>
                </a:cubicBezTo>
                <a:cubicBezTo>
                  <a:pt x="119893" y="120348"/>
                  <a:pt x="123455" y="108253"/>
                  <a:pt x="125361" y="95865"/>
                </a:cubicBezTo>
                <a:cubicBezTo>
                  <a:pt x="137272" y="18438"/>
                  <a:pt x="125067" y="59876"/>
                  <a:pt x="140109" y="14749"/>
                </a:cubicBezTo>
                <a:cubicBezTo>
                  <a:pt x="145025" y="19665"/>
                  <a:pt x="152119" y="23107"/>
                  <a:pt x="154858" y="29497"/>
                </a:cubicBezTo>
                <a:cubicBezTo>
                  <a:pt x="160819" y="43406"/>
                  <a:pt x="169056" y="120963"/>
                  <a:pt x="169606" y="125362"/>
                </a:cubicBezTo>
                <a:cubicBezTo>
                  <a:pt x="172064" y="117988"/>
                  <a:pt x="174251" y="110517"/>
                  <a:pt x="176980" y="103239"/>
                </a:cubicBezTo>
                <a:cubicBezTo>
                  <a:pt x="181628" y="90845"/>
                  <a:pt x="188246" y="79139"/>
                  <a:pt x="191729" y="66368"/>
                </a:cubicBezTo>
                <a:cubicBezTo>
                  <a:pt x="195663" y="51943"/>
                  <a:pt x="195860" y="36719"/>
                  <a:pt x="199103" y="22123"/>
                </a:cubicBezTo>
                <a:cubicBezTo>
                  <a:pt x="200789" y="14535"/>
                  <a:pt x="204019" y="7374"/>
                  <a:pt x="206477" y="0"/>
                </a:cubicBezTo>
                <a:cubicBezTo>
                  <a:pt x="234147" y="110686"/>
                  <a:pt x="183265" y="-101421"/>
                  <a:pt x="221225" y="221226"/>
                </a:cubicBezTo>
                <a:cubicBezTo>
                  <a:pt x="223826" y="243332"/>
                  <a:pt x="224235" y="176685"/>
                  <a:pt x="228600" y="154858"/>
                </a:cubicBezTo>
                <a:cubicBezTo>
                  <a:pt x="231649" y="139614"/>
                  <a:pt x="238432" y="125361"/>
                  <a:pt x="243348" y="110613"/>
                </a:cubicBezTo>
                <a:cubicBezTo>
                  <a:pt x="254942" y="238149"/>
                  <a:pt x="244680" y="201146"/>
                  <a:pt x="258096" y="147484"/>
                </a:cubicBezTo>
                <a:cubicBezTo>
                  <a:pt x="261867" y="132402"/>
                  <a:pt x="267929" y="117987"/>
                  <a:pt x="272845" y="103239"/>
                </a:cubicBezTo>
                <a:cubicBezTo>
                  <a:pt x="275303" y="86033"/>
                  <a:pt x="277110" y="68721"/>
                  <a:pt x="280219" y="51620"/>
                </a:cubicBezTo>
                <a:cubicBezTo>
                  <a:pt x="282032" y="41649"/>
                  <a:pt x="277978" y="18918"/>
                  <a:pt x="287593" y="22123"/>
                </a:cubicBezTo>
                <a:cubicBezTo>
                  <a:pt x="300151" y="26309"/>
                  <a:pt x="297694" y="46600"/>
                  <a:pt x="302342" y="58994"/>
                </a:cubicBezTo>
                <a:cubicBezTo>
                  <a:pt x="316603" y="97023"/>
                  <a:pt x="323900" y="137290"/>
                  <a:pt x="331838" y="176981"/>
                </a:cubicBezTo>
                <a:cubicBezTo>
                  <a:pt x="334296" y="169607"/>
                  <a:pt x="337077" y="162332"/>
                  <a:pt x="339213" y="154858"/>
                </a:cubicBezTo>
                <a:cubicBezTo>
                  <a:pt x="341997" y="145113"/>
                  <a:pt x="342055" y="134427"/>
                  <a:pt x="346587" y="125362"/>
                </a:cubicBezTo>
                <a:cubicBezTo>
                  <a:pt x="349696" y="119143"/>
                  <a:pt x="356992" y="116042"/>
                  <a:pt x="361335" y="110613"/>
                </a:cubicBezTo>
                <a:cubicBezTo>
                  <a:pt x="366871" y="103693"/>
                  <a:pt x="371167" y="95865"/>
                  <a:pt x="376083" y="88491"/>
                </a:cubicBezTo>
                <a:cubicBezTo>
                  <a:pt x="385915" y="90949"/>
                  <a:pt x="401682" y="86510"/>
                  <a:pt x="405580" y="95865"/>
                </a:cubicBezTo>
                <a:cubicBezTo>
                  <a:pt x="431787" y="158762"/>
                  <a:pt x="392008" y="208400"/>
                  <a:pt x="427703" y="154858"/>
                </a:cubicBezTo>
                <a:cubicBezTo>
                  <a:pt x="429080" y="149350"/>
                  <a:pt x="437918" y="110794"/>
                  <a:pt x="442451" y="103239"/>
                </a:cubicBezTo>
                <a:cubicBezTo>
                  <a:pt x="446028" y="97277"/>
                  <a:pt x="457200" y="88491"/>
                  <a:pt x="457200" y="88491"/>
                </a:cubicBezTo>
              </a:path>
            </a:pathLst>
          </a:custGeom>
          <a:no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ZoneTexte 38"/>
          <p:cNvSpPr txBox="1"/>
          <p:nvPr/>
        </p:nvSpPr>
        <p:spPr>
          <a:xfrm>
            <a:off x="3167919" y="3981883"/>
            <a:ext cx="1326992" cy="646331"/>
          </a:xfrm>
          <a:prstGeom prst="rect">
            <a:avLst/>
          </a:prstGeom>
          <a:noFill/>
        </p:spPr>
        <p:txBody>
          <a:bodyPr wrap="square" rtlCol="0">
            <a:spAutoFit/>
          </a:bodyPr>
          <a:lstStyle/>
          <a:p>
            <a:pPr algn="ctr"/>
            <a:r>
              <a:rPr lang="fr-FR" dirty="0" smtClean="0">
                <a:latin typeface="Arial" panose="020B0604020202020204" pitchFamily="34" charset="0"/>
                <a:ea typeface="Roboto" pitchFamily="2" charset="0"/>
                <a:cs typeface="Arial" panose="020B0604020202020204" pitchFamily="34" charset="0"/>
              </a:rPr>
              <a:t>Frequency </a:t>
            </a:r>
            <a:r>
              <a:rPr lang="fr-FR" dirty="0" err="1" smtClean="0">
                <a:latin typeface="Arial" panose="020B0604020202020204" pitchFamily="34" charset="0"/>
                <a:ea typeface="Roboto" pitchFamily="2" charset="0"/>
                <a:cs typeface="Arial" panose="020B0604020202020204" pitchFamily="34" charset="0"/>
              </a:rPr>
              <a:t>peak</a:t>
            </a:r>
            <a:endParaRPr lang="fr-FR" dirty="0">
              <a:latin typeface="Arial" panose="020B0604020202020204" pitchFamily="34" charset="0"/>
              <a:ea typeface="Roboto" pitchFamily="2" charset="0"/>
              <a:cs typeface="Arial" panose="020B0604020202020204" pitchFamily="34" charset="0"/>
            </a:endParaRPr>
          </a:p>
        </p:txBody>
      </p:sp>
      <p:sp>
        <p:nvSpPr>
          <p:cNvPr id="40" name="ZoneTexte 39"/>
          <p:cNvSpPr txBox="1"/>
          <p:nvPr/>
        </p:nvSpPr>
        <p:spPr>
          <a:xfrm>
            <a:off x="-124531" y="3871230"/>
            <a:ext cx="1627350" cy="584775"/>
          </a:xfrm>
          <a:prstGeom prst="rect">
            <a:avLst/>
          </a:prstGeom>
          <a:noFill/>
        </p:spPr>
        <p:txBody>
          <a:bodyPr wrap="square" rtlCol="0">
            <a:spAutoFit/>
          </a:bodyPr>
          <a:lstStyle/>
          <a:p>
            <a:pPr algn="ctr"/>
            <a:r>
              <a:rPr lang="fr-FR" sz="1600" dirty="0" err="1" smtClean="0">
                <a:solidFill>
                  <a:srgbClr val="FF6F0D"/>
                </a:solidFill>
                <a:latin typeface="Arial" panose="020B0604020202020204" pitchFamily="34" charset="0"/>
                <a:ea typeface="Roboto" pitchFamily="2" charset="0"/>
                <a:cs typeface="Arial" panose="020B0604020202020204" pitchFamily="34" charset="0"/>
              </a:rPr>
              <a:t>Magnetic</a:t>
            </a:r>
            <a:r>
              <a:rPr lang="fr-FR" sz="1600" dirty="0" smtClean="0">
                <a:solidFill>
                  <a:srgbClr val="FF6F0D"/>
                </a:solidFill>
                <a:latin typeface="Arial" panose="020B0604020202020204" pitchFamily="34" charset="0"/>
                <a:ea typeface="Roboto" pitchFamily="2" charset="0"/>
                <a:cs typeface="Arial" panose="020B0604020202020204" pitchFamily="34" charset="0"/>
              </a:rPr>
              <a:t> </a:t>
            </a:r>
            <a:r>
              <a:rPr lang="fr-FR" sz="1600" dirty="0" err="1" smtClean="0">
                <a:solidFill>
                  <a:srgbClr val="FF6F0D"/>
                </a:solidFill>
                <a:latin typeface="Arial" panose="020B0604020202020204" pitchFamily="34" charset="0"/>
                <a:ea typeface="Roboto" pitchFamily="2" charset="0"/>
                <a:cs typeface="Arial" panose="020B0604020202020204" pitchFamily="34" charset="0"/>
              </a:rPr>
              <a:t>field</a:t>
            </a:r>
            <a:r>
              <a:rPr lang="fr-FR" sz="1600" dirty="0" smtClean="0">
                <a:solidFill>
                  <a:srgbClr val="FF6F0D"/>
                </a:solidFill>
                <a:latin typeface="Arial" panose="020B0604020202020204" pitchFamily="34" charset="0"/>
                <a:ea typeface="Roboto" pitchFamily="2" charset="0"/>
                <a:cs typeface="Arial" panose="020B0604020202020204" pitchFamily="34" charset="0"/>
              </a:rPr>
              <a:t> gradient</a:t>
            </a:r>
            <a:endParaRPr lang="fr-FR" sz="1600" dirty="0">
              <a:solidFill>
                <a:srgbClr val="FF6F0D"/>
              </a:solidFill>
              <a:latin typeface="Arial" panose="020B0604020202020204" pitchFamily="34" charset="0"/>
              <a:ea typeface="Roboto" pitchFamily="2" charset="0"/>
              <a:cs typeface="Arial" panose="020B0604020202020204" pitchFamily="34" charset="0"/>
            </a:endParaRPr>
          </a:p>
        </p:txBody>
      </p:sp>
      <p:pic>
        <p:nvPicPr>
          <p:cNvPr id="41" name="Image 40"/>
          <p:cNvPicPr>
            <a:picLocks noChangeAspect="1"/>
          </p:cNvPicPr>
          <p:nvPr/>
        </p:nvPicPr>
        <p:blipFill rotWithShape="1">
          <a:blip r:embed="rId5"/>
          <a:srcRect r="19955" b="13855"/>
          <a:stretch/>
        </p:blipFill>
        <p:spPr>
          <a:xfrm>
            <a:off x="4596511" y="2208757"/>
            <a:ext cx="3277489" cy="2603468"/>
          </a:xfrm>
          <a:prstGeom prst="rect">
            <a:avLst/>
          </a:prstGeom>
        </p:spPr>
      </p:pic>
      <p:sp>
        <p:nvSpPr>
          <p:cNvPr id="7" name="Rectangle 6"/>
          <p:cNvSpPr/>
          <p:nvPr/>
        </p:nvSpPr>
        <p:spPr>
          <a:xfrm>
            <a:off x="7454900" y="4594954"/>
            <a:ext cx="838200" cy="495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5080" y="2255218"/>
            <a:ext cx="29337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8615080" y="3300521"/>
            <a:ext cx="2574532" cy="1160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4312" y="2019261"/>
            <a:ext cx="1054468" cy="26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984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Interactive interface</a:t>
            </a:r>
            <a:endParaRPr lang="en-US" sz="3200" b="0" dirty="0">
              <a:solidFill>
                <a:srgbClr val="FF660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58182" y="963038"/>
            <a:ext cx="4813300" cy="2788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979" y="3820387"/>
            <a:ext cx="4805503" cy="2802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Résultat de recherche d'images pour &quot;philips log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1175" y="3820387"/>
            <a:ext cx="1300307" cy="27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re 1">
            <a:extLst>
              <a:ext uri="{FF2B5EF4-FFF2-40B4-BE49-F238E27FC236}">
                <a16:creationId xmlns="" xmlns:a16="http://schemas.microsoft.com/office/drawing/2014/main" id="{692403FF-5FAB-43B1-90B0-89CDE8645CB7}"/>
              </a:ext>
            </a:extLst>
          </p:cNvPr>
          <p:cNvSpPr txBox="1">
            <a:spLocks/>
          </p:cNvSpPr>
          <p:nvPr/>
        </p:nvSpPr>
        <p:spPr>
          <a:xfrm>
            <a:off x="155575" y="1806316"/>
            <a:ext cx="10515600" cy="2318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Compatible </a:t>
            </a:r>
            <a:r>
              <a:rPr lang="fr-FR" sz="2000" b="0" dirty="0" err="1" smtClean="0">
                <a:solidFill>
                  <a:schemeClr val="tx1"/>
                </a:solidFill>
                <a:latin typeface="Arial" panose="020B0604020202020204" pitchFamily="34" charset="0"/>
                <a:cs typeface="Arial" panose="020B0604020202020204" pitchFamily="34" charset="0"/>
              </a:rPr>
              <a:t>with</a:t>
            </a:r>
            <a:r>
              <a:rPr lang="fr-FR" sz="2000" b="0" dirty="0" smtClean="0">
                <a:solidFill>
                  <a:schemeClr val="tx1"/>
                </a:solidFill>
                <a:latin typeface="Arial" panose="020B0604020202020204" pitchFamily="34" charset="0"/>
                <a:cs typeface="Arial" panose="020B0604020202020204" pitchFamily="34" charset="0"/>
              </a:rPr>
              <a:t> active and passive </a:t>
            </a:r>
            <a:r>
              <a:rPr lang="fr-FR" sz="2000" b="0" dirty="0" err="1" smtClean="0">
                <a:solidFill>
                  <a:schemeClr val="tx1"/>
                </a:solidFill>
                <a:latin typeface="Arial" panose="020B0604020202020204" pitchFamily="34" charset="0"/>
                <a:cs typeface="Arial" panose="020B0604020202020204" pitchFamily="34" charset="0"/>
              </a:rPr>
              <a:t>tracking</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3D volume and segmentation of </a:t>
            </a:r>
            <a:r>
              <a:rPr lang="fr-FR" sz="2000" b="0" dirty="0" err="1" smtClean="0">
                <a:solidFill>
                  <a:schemeClr val="tx1"/>
                </a:solidFill>
                <a:latin typeface="Arial" panose="020B0604020202020204" pitchFamily="34" charset="0"/>
                <a:cs typeface="Arial" panose="020B0604020202020204" pitchFamily="34" charset="0"/>
              </a:rPr>
              <a:t>heart</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chambers</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Real-time interactive </a:t>
            </a:r>
            <a:r>
              <a:rPr lang="fr-FR" sz="2000" b="0" dirty="0" err="1" smtClean="0">
                <a:solidFill>
                  <a:schemeClr val="tx1"/>
                </a:solidFill>
                <a:latin typeface="Arial" panose="020B0604020202020204" pitchFamily="34" charset="0"/>
                <a:cs typeface="Arial" panose="020B0604020202020204" pitchFamily="34" charset="0"/>
              </a:rPr>
              <a:t>sequence</a:t>
            </a:r>
            <a:r>
              <a:rPr lang="fr-FR" sz="2000" b="0" dirty="0" smtClean="0">
                <a:solidFill>
                  <a:schemeClr val="tx1"/>
                </a:solidFill>
                <a:latin typeface="Arial" panose="020B0604020202020204" pitchFamily="34" charset="0"/>
                <a:cs typeface="Arial" panose="020B0604020202020204" pitchFamily="34" charset="0"/>
              </a:rPr>
              <a:t> (b-SSFP)</a:t>
            </a: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Electro-</a:t>
            </a:r>
            <a:r>
              <a:rPr lang="fr-FR" sz="2000" b="0" dirty="0" err="1" smtClean="0">
                <a:solidFill>
                  <a:schemeClr val="tx1"/>
                </a:solidFill>
                <a:latin typeface="Arial" panose="020B0604020202020204" pitchFamily="34" charset="0"/>
                <a:cs typeface="Arial" panose="020B0604020202020204" pitchFamily="34" charset="0"/>
              </a:rPr>
              <a:t>anatomical</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mapping</a:t>
            </a:r>
            <a:r>
              <a:rPr lang="fr-FR" sz="2000" b="0" dirty="0" smtClean="0">
                <a:solidFill>
                  <a:schemeClr val="tx1"/>
                </a:solidFill>
                <a:latin typeface="Arial" panose="020B0604020202020204" pitchFamily="34" charset="0"/>
                <a:cs typeface="Arial" panose="020B0604020202020204" pitchFamily="34" charset="0"/>
              </a:rPr>
              <a:t> if </a:t>
            </a:r>
            <a:r>
              <a:rPr lang="fr-FR" sz="2000" b="0" dirty="0" err="1" smtClean="0">
                <a:solidFill>
                  <a:schemeClr val="tx1"/>
                </a:solidFill>
                <a:latin typeface="Arial" panose="020B0604020202020204" pitchFamily="34" charset="0"/>
                <a:cs typeface="Arial" panose="020B0604020202020204" pitchFamily="34" charset="0"/>
              </a:rPr>
              <a:t>coupled</a:t>
            </a:r>
            <a:r>
              <a:rPr lang="fr-FR" sz="2000" b="0" dirty="0" smtClean="0">
                <a:solidFill>
                  <a:schemeClr val="tx1"/>
                </a:solidFill>
                <a:latin typeface="Arial" panose="020B0604020202020204" pitchFamily="34" charset="0"/>
                <a:cs typeface="Arial" panose="020B0604020202020204" pitchFamily="34" charset="0"/>
              </a:rPr>
              <a:t> to an EP software</a:t>
            </a: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Markers for </a:t>
            </a:r>
            <a:r>
              <a:rPr lang="fr-FR" sz="2000" b="0" dirty="0" err="1" smtClean="0">
                <a:solidFill>
                  <a:schemeClr val="tx1"/>
                </a:solidFill>
                <a:latin typeface="Arial" panose="020B0604020202020204" pitchFamily="34" charset="0"/>
                <a:cs typeface="Arial" panose="020B0604020202020204" pitchFamily="34" charset="0"/>
              </a:rPr>
              <a:t>mapping</a:t>
            </a:r>
            <a:r>
              <a:rPr lang="fr-FR" sz="2000" b="0" dirty="0" smtClean="0">
                <a:solidFill>
                  <a:schemeClr val="tx1"/>
                </a:solidFill>
                <a:latin typeface="Arial" panose="020B0604020202020204" pitchFamily="34" charset="0"/>
                <a:cs typeface="Arial" panose="020B0604020202020204" pitchFamily="34" charset="0"/>
              </a:rPr>
              <a:t> and ablation spots</a:t>
            </a:r>
          </a:p>
          <a:p>
            <a:pPr marL="432000" indent="-342900">
              <a:spcAft>
                <a:spcPts val="1200"/>
              </a:spcAft>
              <a:buFont typeface="Wingdings" panose="05000000000000000000" pitchFamily="2" charset="2"/>
              <a:buChar char="§"/>
            </a:pPr>
            <a:endParaRPr lang="en-US" sz="2000" b="0" dirty="0">
              <a:solidFill>
                <a:schemeClr val="tx1"/>
              </a:solidFill>
              <a:latin typeface="Arial" panose="020B0604020202020204" pitchFamily="34" charset="0"/>
              <a:cs typeface="Arial" panose="020B0604020202020204" pitchFamily="34" charset="0"/>
            </a:endParaRPr>
          </a:p>
        </p:txBody>
      </p:sp>
      <p:sp>
        <p:nvSpPr>
          <p:cNvPr id="11" name="Text Box 3"/>
          <p:cNvSpPr txBox="1">
            <a:spLocks noChangeArrowheads="1"/>
          </p:cNvSpPr>
          <p:nvPr/>
        </p:nvSpPr>
        <p:spPr bwMode="auto">
          <a:xfrm>
            <a:off x="7158182" y="6622469"/>
            <a:ext cx="32416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e-DE"/>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eaLnBrk="1" hangingPunct="1">
              <a:lnSpc>
                <a:spcPct val="97000"/>
              </a:lnSpc>
              <a:buClr>
                <a:srgbClr val="000000"/>
              </a:buClr>
              <a:buSzPct val="45000"/>
              <a:buFont typeface="StarSymbol" charset="0"/>
              <a:buNone/>
            </a:pPr>
            <a:r>
              <a:rPr lang="en-GB" sz="1200" dirty="0"/>
              <a:t>Gaspar et al., EHJ 2014</a:t>
            </a:r>
          </a:p>
        </p:txBody>
      </p:sp>
      <p:pic>
        <p:nvPicPr>
          <p:cNvPr id="1032" name="Picture 8" descr="Résultat de recherche d'images pour &quot;siemens logo healthineers&qu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953" b="20895"/>
          <a:stretch/>
        </p:blipFill>
        <p:spPr bwMode="auto">
          <a:xfrm>
            <a:off x="10190396" y="963038"/>
            <a:ext cx="1781085" cy="47783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998" y="3919263"/>
            <a:ext cx="2110281" cy="234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3919263"/>
            <a:ext cx="2416096" cy="235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07974" y="6273670"/>
            <a:ext cx="6724421" cy="600164"/>
          </a:xfrm>
          <a:prstGeom prst="rect">
            <a:avLst/>
          </a:prstGeom>
        </p:spPr>
        <p:txBody>
          <a:bodyPr wrap="square">
            <a:spAutoFit/>
          </a:bodyPr>
          <a:lstStyle/>
          <a:p>
            <a:pPr fontAlgn="base"/>
            <a:r>
              <a:rPr lang="en-US" sz="1100" dirty="0" err="1">
                <a:solidFill>
                  <a:schemeClr val="tx1">
                    <a:lumMod val="75000"/>
                    <a:lumOff val="25000"/>
                  </a:schemeClr>
                </a:solidFill>
                <a:latin typeface="Arial" panose="020B0604020202020204" pitchFamily="34" charset="0"/>
                <a:cs typeface="Arial" panose="020B0604020202020204" pitchFamily="34" charset="0"/>
              </a:rPr>
              <a:t>Epicardial</a:t>
            </a:r>
            <a:r>
              <a:rPr lang="en-US" sz="1100" dirty="0">
                <a:solidFill>
                  <a:schemeClr val="tx1">
                    <a:lumMod val="75000"/>
                    <a:lumOff val="25000"/>
                  </a:schemeClr>
                </a:solidFill>
                <a:latin typeface="Arial" panose="020B0604020202020204" pitchFamily="34" charset="0"/>
                <a:cs typeface="Arial" panose="020B0604020202020204" pitchFamily="34" charset="0"/>
              </a:rPr>
              <a:t> </a:t>
            </a:r>
            <a:r>
              <a:rPr lang="en-US" sz="1100" dirty="0" err="1">
                <a:solidFill>
                  <a:schemeClr val="tx1">
                    <a:lumMod val="75000"/>
                    <a:lumOff val="25000"/>
                  </a:schemeClr>
                </a:solidFill>
                <a:latin typeface="Arial" panose="020B0604020202020204" pitchFamily="34" charset="0"/>
                <a:cs typeface="Arial" panose="020B0604020202020204" pitchFamily="34" charset="0"/>
              </a:rPr>
              <a:t>electroanatomical</a:t>
            </a:r>
            <a:r>
              <a:rPr lang="en-US" sz="1100" dirty="0">
                <a:solidFill>
                  <a:schemeClr val="tx1">
                    <a:lumMod val="75000"/>
                    <a:lumOff val="25000"/>
                  </a:schemeClr>
                </a:solidFill>
                <a:latin typeface="Arial" panose="020B0604020202020204" pitchFamily="34" charset="0"/>
                <a:cs typeface="Arial" panose="020B0604020202020204" pitchFamily="34" charset="0"/>
              </a:rPr>
              <a:t> mapping, radiofrequency ablation, and lesion imaging in the porcine left ventricle under real-time magnetic resonance imaging guidance—an </a:t>
            </a:r>
            <a:r>
              <a:rPr lang="en-US" sz="1100" i="1" dirty="0">
                <a:solidFill>
                  <a:schemeClr val="tx1">
                    <a:lumMod val="75000"/>
                    <a:lumOff val="25000"/>
                  </a:schemeClr>
                </a:solidFill>
                <a:latin typeface="Arial" panose="020B0604020202020204" pitchFamily="34" charset="0"/>
                <a:cs typeface="Arial" panose="020B0604020202020204" pitchFamily="34" charset="0"/>
              </a:rPr>
              <a:t>in vivo</a:t>
            </a:r>
            <a:r>
              <a:rPr lang="en-US" sz="1100" dirty="0">
                <a:solidFill>
                  <a:schemeClr val="tx1">
                    <a:lumMod val="75000"/>
                    <a:lumOff val="25000"/>
                  </a:schemeClr>
                </a:solidFill>
                <a:latin typeface="Arial" panose="020B0604020202020204" pitchFamily="34" charset="0"/>
                <a:cs typeface="Arial" panose="020B0604020202020204" pitchFamily="34" charset="0"/>
              </a:rPr>
              <a:t> feasibility </a:t>
            </a:r>
            <a:r>
              <a:rPr lang="en-US" sz="1100" dirty="0" smtClean="0">
                <a:solidFill>
                  <a:schemeClr val="tx1">
                    <a:lumMod val="75000"/>
                    <a:lumOff val="25000"/>
                  </a:schemeClr>
                </a:solidFill>
                <a:latin typeface="Arial" panose="020B0604020202020204" pitchFamily="34" charset="0"/>
                <a:cs typeface="Arial" panose="020B0604020202020204" pitchFamily="34" charset="0"/>
              </a:rPr>
              <a:t>study, R. Mukherjee,</a:t>
            </a:r>
            <a:r>
              <a:rPr lang="en-US" sz="1100" dirty="0">
                <a:solidFill>
                  <a:schemeClr val="tx1">
                    <a:lumMod val="75000"/>
                    <a:lumOff val="25000"/>
                  </a:schemeClr>
                </a:solidFill>
                <a:latin typeface="Arial" panose="020B0604020202020204" pitchFamily="34" charset="0"/>
                <a:cs typeface="Arial" panose="020B0604020202020204" pitchFamily="34" charset="0"/>
              </a:rPr>
              <a:t> </a:t>
            </a:r>
            <a:r>
              <a:rPr lang="en-US" sz="1100" dirty="0" smtClean="0">
                <a:solidFill>
                  <a:schemeClr val="tx1">
                    <a:lumMod val="75000"/>
                    <a:lumOff val="25000"/>
                  </a:schemeClr>
                </a:solidFill>
                <a:latin typeface="Arial" panose="020B0604020202020204" pitchFamily="34" charset="0"/>
                <a:cs typeface="Arial" panose="020B0604020202020204" pitchFamily="34" charset="0"/>
              </a:rPr>
              <a:t>S. </a:t>
            </a:r>
            <a:r>
              <a:rPr lang="en-US" sz="1100" dirty="0" err="1" smtClean="0">
                <a:solidFill>
                  <a:schemeClr val="tx1">
                    <a:lumMod val="75000"/>
                    <a:lumOff val="25000"/>
                  </a:schemeClr>
                </a:solidFill>
                <a:latin typeface="Arial" panose="020B0604020202020204" pitchFamily="34" charset="0"/>
                <a:cs typeface="Arial" panose="020B0604020202020204" pitchFamily="34" charset="0"/>
              </a:rPr>
              <a:t>Roujol</a:t>
            </a:r>
            <a:r>
              <a:rPr lang="en-US" sz="1100" dirty="0" smtClean="0">
                <a:solidFill>
                  <a:schemeClr val="tx1">
                    <a:lumMod val="75000"/>
                    <a:lumOff val="25000"/>
                  </a:schemeClr>
                </a:solidFill>
                <a:latin typeface="Arial" panose="020B0604020202020204" pitchFamily="34" charset="0"/>
                <a:cs typeface="Arial" panose="020B0604020202020204" pitchFamily="34" charset="0"/>
              </a:rPr>
              <a:t> et al, JCMR 2017</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12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Ablation monitoring: </a:t>
            </a:r>
            <a:r>
              <a:rPr lang="fr-FR" sz="3200" b="0" dirty="0" smtClean="0">
                <a:solidFill>
                  <a:schemeClr val="tx1"/>
                </a:solidFill>
                <a:latin typeface="Arial" panose="020B0604020202020204" pitchFamily="34" charset="0"/>
                <a:cs typeface="Arial" panose="020B0604020202020204" pitchFamily="34" charset="0"/>
              </a:rPr>
              <a:t>real-time MR </a:t>
            </a:r>
            <a:r>
              <a:rPr lang="fr-FR" sz="3200" b="0" dirty="0" err="1" smtClean="0">
                <a:solidFill>
                  <a:schemeClr val="tx1"/>
                </a:solidFill>
                <a:latin typeface="Arial" panose="020B0604020202020204" pitchFamily="34" charset="0"/>
                <a:cs typeface="Arial" panose="020B0604020202020204" pitchFamily="34" charset="0"/>
              </a:rPr>
              <a:t>thermometry</a:t>
            </a:r>
            <a:endParaRPr lang="en-US" sz="3200" b="0" dirty="0">
              <a:solidFill>
                <a:schemeClr val="tx1"/>
              </a:solidFill>
              <a:latin typeface="Arial" panose="020B0604020202020204" pitchFamily="34" charset="0"/>
              <a:cs typeface="Arial" panose="020B0604020202020204" pitchFamily="34" charset="0"/>
            </a:endParaRPr>
          </a:p>
        </p:txBody>
      </p:sp>
      <p:pic>
        <p:nvPicPr>
          <p:cNvPr id="17" name="Image 16"/>
          <p:cNvPicPr>
            <a:picLocks noChangeAspect="1"/>
          </p:cNvPicPr>
          <p:nvPr/>
        </p:nvPicPr>
        <p:blipFill rotWithShape="1">
          <a:blip r:embed="rId2"/>
          <a:srcRect r="24483"/>
          <a:stretch/>
        </p:blipFill>
        <p:spPr>
          <a:xfrm>
            <a:off x="211364" y="2016282"/>
            <a:ext cx="5325836" cy="2310081"/>
          </a:xfrm>
          <a:prstGeom prst="rect">
            <a:avLst/>
          </a:prstGeom>
        </p:spPr>
      </p:pic>
      <p:sp>
        <p:nvSpPr>
          <p:cNvPr id="22" name="Titre 1">
            <a:extLst>
              <a:ext uri="{FF2B5EF4-FFF2-40B4-BE49-F238E27FC236}">
                <a16:creationId xmlns="" xmlns:a16="http://schemas.microsoft.com/office/drawing/2014/main" id="{692403FF-5FAB-43B1-90B0-89CDE8645CB7}"/>
              </a:ext>
            </a:extLst>
          </p:cNvPr>
          <p:cNvSpPr txBox="1">
            <a:spLocks/>
          </p:cNvSpPr>
          <p:nvPr/>
        </p:nvSpPr>
        <p:spPr>
          <a:xfrm>
            <a:off x="6227011" y="1451988"/>
            <a:ext cx="10515600" cy="4360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83F88"/>
                </a:solidFill>
                <a:latin typeface="+mj-lt"/>
                <a:ea typeface="+mj-ea"/>
                <a:cs typeface="+mj-cs"/>
              </a:defRPr>
            </a:lvl1pPr>
          </a:lstStyle>
          <a:p>
            <a:pPr marL="89100">
              <a:spcAft>
                <a:spcPts val="1200"/>
              </a:spcAft>
            </a:pPr>
            <a:r>
              <a:rPr lang="fr-FR" sz="2400" b="0" dirty="0" smtClean="0">
                <a:solidFill>
                  <a:srgbClr val="FF6600"/>
                </a:solidFill>
                <a:latin typeface="Arial" panose="020B0604020202020204" pitchFamily="34" charset="0"/>
                <a:cs typeface="Arial" panose="020B0604020202020204" pitchFamily="34" charset="0"/>
              </a:rPr>
              <a:t>Challenges for </a:t>
            </a:r>
            <a:r>
              <a:rPr lang="fr-FR" sz="2400" b="0" dirty="0" err="1" smtClean="0">
                <a:solidFill>
                  <a:srgbClr val="FF6600"/>
                </a:solidFill>
                <a:latin typeface="Arial" panose="020B0604020202020204" pitchFamily="34" charset="0"/>
                <a:cs typeface="Arial" panose="020B0604020202020204" pitchFamily="34" charset="0"/>
              </a:rPr>
              <a:t>iCMR</a:t>
            </a:r>
            <a:r>
              <a:rPr lang="fr-FR" sz="2400" b="0" dirty="0" smtClean="0">
                <a:solidFill>
                  <a:srgbClr val="FF6600"/>
                </a:solidFill>
                <a:latin typeface="Arial" panose="020B0604020202020204" pitchFamily="34" charset="0"/>
                <a:cs typeface="Arial" panose="020B0604020202020204" pitchFamily="34" charset="0"/>
              </a:rPr>
              <a:t> :</a:t>
            </a: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High temporal </a:t>
            </a:r>
            <a:r>
              <a:rPr lang="fr-FR" sz="2000" b="0" dirty="0" err="1" smtClean="0">
                <a:solidFill>
                  <a:schemeClr val="tx1"/>
                </a:solidFill>
                <a:latin typeface="Arial" panose="020B0604020202020204" pitchFamily="34" charset="0"/>
                <a:cs typeface="Arial" panose="020B0604020202020204" pitchFamily="34" charset="0"/>
              </a:rPr>
              <a:t>resolution</a:t>
            </a:r>
            <a:r>
              <a:rPr lang="fr-FR" sz="2000" b="0" dirty="0" smtClean="0">
                <a:solidFill>
                  <a:schemeClr val="tx1"/>
                </a:solidFill>
                <a:latin typeface="Arial" panose="020B0604020202020204" pitchFamily="34" charset="0"/>
                <a:cs typeface="Arial" panose="020B0604020202020204" pitchFamily="34" charset="0"/>
              </a:rPr>
              <a:t> ~1s</a:t>
            </a: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High spatial </a:t>
            </a:r>
            <a:r>
              <a:rPr lang="fr-FR" sz="2000" b="0" dirty="0" err="1" smtClean="0">
                <a:solidFill>
                  <a:schemeClr val="tx1"/>
                </a:solidFill>
                <a:latin typeface="Arial" panose="020B0604020202020204" pitchFamily="34" charset="0"/>
                <a:cs typeface="Arial" panose="020B0604020202020204" pitchFamily="34" charset="0"/>
              </a:rPr>
              <a:t>resolution</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smtClean="0">
                <a:solidFill>
                  <a:schemeClr val="tx1"/>
                </a:solidFill>
                <a:latin typeface="Arial" panose="020B0604020202020204" pitchFamily="34" charset="0"/>
                <a:cs typeface="Arial" panose="020B0604020202020204" pitchFamily="34" charset="0"/>
              </a:rPr>
              <a:t>Motion correction </a:t>
            </a:r>
            <a:r>
              <a:rPr lang="fr-FR" sz="2000" b="0" dirty="0" err="1" smtClean="0">
                <a:solidFill>
                  <a:schemeClr val="tx1"/>
                </a:solidFill>
                <a:latin typeface="Arial" panose="020B0604020202020204" pitchFamily="34" charset="0"/>
                <a:cs typeface="Arial" panose="020B0604020202020204" pitchFamily="34" charset="0"/>
              </a:rPr>
              <a:t>between</a:t>
            </a:r>
            <a:r>
              <a:rPr lang="fr-FR" sz="2000" b="0" dirty="0" smtClean="0">
                <a:solidFill>
                  <a:schemeClr val="tx1"/>
                </a:solidFill>
                <a:latin typeface="Arial" panose="020B0604020202020204" pitchFamily="34" charset="0"/>
                <a:cs typeface="Arial" panose="020B0604020202020204" pitchFamily="34" charset="0"/>
              </a:rPr>
              <a:t> phase </a:t>
            </a:r>
            <a:r>
              <a:rPr lang="fr-FR" sz="2000" b="0" dirty="0" err="1" smtClean="0">
                <a:solidFill>
                  <a:schemeClr val="tx1"/>
                </a:solidFill>
                <a:latin typeface="Arial" panose="020B0604020202020204" pitchFamily="34" charset="0"/>
                <a:cs typeface="Arial" panose="020B0604020202020204" pitchFamily="34" charset="0"/>
              </a:rPr>
              <a:t>maps</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err="1" smtClean="0">
                <a:solidFill>
                  <a:schemeClr val="tx1"/>
                </a:solidFill>
                <a:latin typeface="Arial" panose="020B0604020202020204" pitchFamily="34" charset="0"/>
                <a:cs typeface="Arial" panose="020B0604020202020204" pitchFamily="34" charset="0"/>
              </a:rPr>
              <a:t>Inline</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calculation</a:t>
            </a:r>
            <a:r>
              <a:rPr lang="fr-FR" sz="2000" b="0" dirty="0" smtClean="0">
                <a:solidFill>
                  <a:schemeClr val="tx1"/>
                </a:solidFill>
                <a:latin typeface="Arial" panose="020B0604020202020204" pitchFamily="34" charset="0"/>
                <a:cs typeface="Arial" panose="020B0604020202020204" pitchFamily="34" charset="0"/>
              </a:rPr>
              <a:t> of MR </a:t>
            </a:r>
            <a:r>
              <a:rPr lang="fr-FR" sz="2000" b="0" dirty="0" err="1" smtClean="0">
                <a:solidFill>
                  <a:schemeClr val="tx1"/>
                </a:solidFill>
                <a:latin typeface="Arial" panose="020B0604020202020204" pitchFamily="34" charset="0"/>
                <a:cs typeface="Arial" panose="020B0604020202020204" pitchFamily="34" charset="0"/>
              </a:rPr>
              <a:t>thermometry</a:t>
            </a:r>
            <a:endParaRPr lang="fr-FR" sz="2000" b="0" dirty="0" smtClean="0">
              <a:solidFill>
                <a:schemeClr val="tx1"/>
              </a:solidFill>
              <a:latin typeface="Arial" panose="020B0604020202020204" pitchFamily="34" charset="0"/>
              <a:cs typeface="Arial" panose="020B0604020202020204" pitchFamily="34" charset="0"/>
            </a:endParaRPr>
          </a:p>
          <a:p>
            <a:pPr marL="432000" indent="-342900">
              <a:spcAft>
                <a:spcPts val="1200"/>
              </a:spcAft>
              <a:buFont typeface="Wingdings" panose="05000000000000000000" pitchFamily="2" charset="2"/>
              <a:buChar char="§"/>
            </a:pPr>
            <a:r>
              <a:rPr lang="fr-FR" sz="2000" b="0" dirty="0" err="1" smtClean="0">
                <a:solidFill>
                  <a:schemeClr val="tx1"/>
                </a:solidFill>
                <a:latin typeface="Arial" panose="020B0604020202020204" pitchFamily="34" charset="0"/>
                <a:cs typeface="Arial" panose="020B0604020202020204" pitchFamily="34" charset="0"/>
              </a:rPr>
              <a:t>Temperature</a:t>
            </a:r>
            <a:r>
              <a:rPr lang="fr-FR" sz="2000" b="0" dirty="0" smtClean="0">
                <a:solidFill>
                  <a:schemeClr val="tx1"/>
                </a:solidFill>
                <a:latin typeface="Arial" panose="020B0604020202020204" pitchFamily="34" charset="0"/>
                <a:cs typeface="Arial" panose="020B0604020202020204" pitchFamily="34" charset="0"/>
              </a:rPr>
              <a:t> </a:t>
            </a:r>
            <a:r>
              <a:rPr lang="fr-FR" sz="2000" b="0" dirty="0" err="1" smtClean="0">
                <a:solidFill>
                  <a:schemeClr val="tx1"/>
                </a:solidFill>
                <a:latin typeface="Arial" panose="020B0604020202020204" pitchFamily="34" charset="0"/>
                <a:cs typeface="Arial" panose="020B0604020202020204" pitchFamily="34" charset="0"/>
              </a:rPr>
              <a:t>precision</a:t>
            </a:r>
            <a:r>
              <a:rPr lang="fr-FR" sz="2000" b="0" dirty="0" smtClean="0">
                <a:solidFill>
                  <a:schemeClr val="tx1"/>
                </a:solidFill>
                <a:latin typeface="Arial" panose="020B0604020202020204" pitchFamily="34" charset="0"/>
                <a:cs typeface="Arial" panose="020B0604020202020204" pitchFamily="34" charset="0"/>
              </a:rPr>
              <a:t> &lt; 2°C</a:t>
            </a:r>
            <a:endParaRPr lang="en-US" sz="2000" b="0" dirty="0">
              <a:solidFill>
                <a:schemeClr val="tx1"/>
              </a:solidFill>
              <a:latin typeface="Arial" panose="020B0604020202020204" pitchFamily="34" charset="0"/>
              <a:cs typeface="Arial" panose="020B0604020202020204" pitchFamily="34" charset="0"/>
            </a:endParaRPr>
          </a:p>
        </p:txBody>
      </p:sp>
      <p:pic>
        <p:nvPicPr>
          <p:cNvPr id="23" name="Image 22"/>
          <p:cNvPicPr>
            <a:picLocks noChangeAspect="1"/>
          </p:cNvPicPr>
          <p:nvPr/>
        </p:nvPicPr>
        <p:blipFill rotWithShape="1">
          <a:blip r:embed="rId2"/>
          <a:srcRect l="78757" t="30645" r="-1267" b="11629"/>
          <a:stretch/>
        </p:blipFill>
        <p:spPr>
          <a:xfrm>
            <a:off x="4127499" y="4603817"/>
            <a:ext cx="1587500" cy="1333500"/>
          </a:xfrm>
          <a:prstGeom prst="rect">
            <a:avLst/>
          </a:prstGeom>
        </p:spPr>
      </p:pic>
      <p:cxnSp>
        <p:nvCxnSpPr>
          <p:cNvPr id="25" name="Connecteur droit avec flèche 24"/>
          <p:cNvCxnSpPr/>
          <p:nvPr/>
        </p:nvCxnSpPr>
        <p:spPr>
          <a:xfrm>
            <a:off x="4864099" y="4123163"/>
            <a:ext cx="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949700" y="5207000"/>
            <a:ext cx="177800" cy="48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67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Ablation monitoring : </a:t>
            </a:r>
            <a:r>
              <a:rPr lang="fr-FR" sz="3200" b="0" dirty="0" smtClean="0">
                <a:solidFill>
                  <a:schemeClr val="tx1"/>
                </a:solidFill>
                <a:latin typeface="Arial" panose="020B0604020202020204" pitchFamily="34" charset="0"/>
                <a:cs typeface="Arial" panose="020B0604020202020204" pitchFamily="34" charset="0"/>
              </a:rPr>
              <a:t>real-time MR </a:t>
            </a:r>
            <a:r>
              <a:rPr lang="fr-FR" sz="3200" b="0" dirty="0" err="1" smtClean="0">
                <a:solidFill>
                  <a:schemeClr val="tx1"/>
                </a:solidFill>
                <a:latin typeface="Arial" panose="020B0604020202020204" pitchFamily="34" charset="0"/>
                <a:cs typeface="Arial" panose="020B0604020202020204" pitchFamily="34" charset="0"/>
              </a:rPr>
              <a:t>thermometry</a:t>
            </a:r>
            <a:endParaRPr lang="en-US" sz="3200" b="0" dirty="0">
              <a:solidFill>
                <a:schemeClr val="tx1"/>
              </a:solidFill>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35" y="1766289"/>
            <a:ext cx="8151227" cy="4413114"/>
          </a:xfrm>
          <a:prstGeom prst="rect">
            <a:avLst/>
          </a:prstGeom>
        </p:spPr>
      </p:pic>
      <p:sp>
        <p:nvSpPr>
          <p:cNvPr id="6" name="Rectangle 5"/>
          <p:cNvSpPr/>
          <p:nvPr/>
        </p:nvSpPr>
        <p:spPr>
          <a:xfrm>
            <a:off x="2955886" y="1544804"/>
            <a:ext cx="912429"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Slice #1</a:t>
            </a: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4516672" y="1544804"/>
            <a:ext cx="912429"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Slice #2</a:t>
            </a:r>
            <a:endParaRPr lang="en-US" sz="1600" dirty="0">
              <a:latin typeface="Arial" panose="020B0604020202020204" pitchFamily="34" charset="0"/>
              <a:cs typeface="Arial" panose="020B0604020202020204" pitchFamily="34" charset="0"/>
            </a:endParaRPr>
          </a:p>
        </p:txBody>
      </p:sp>
      <p:sp>
        <p:nvSpPr>
          <p:cNvPr id="8" name="Rectangle 7"/>
          <p:cNvSpPr/>
          <p:nvPr/>
        </p:nvSpPr>
        <p:spPr>
          <a:xfrm>
            <a:off x="6134608" y="1544804"/>
            <a:ext cx="912429"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Slice #3</a:t>
            </a:r>
            <a:endParaRPr lang="en-US" sz="1600" dirty="0">
              <a:latin typeface="Arial" panose="020B0604020202020204" pitchFamily="34" charset="0"/>
              <a:cs typeface="Arial" panose="020B0604020202020204" pitchFamily="34" charset="0"/>
            </a:endParaRPr>
          </a:p>
        </p:txBody>
      </p:sp>
      <p:sp>
        <p:nvSpPr>
          <p:cNvPr id="9" name="Rectangle 8"/>
          <p:cNvSpPr/>
          <p:nvPr/>
        </p:nvSpPr>
        <p:spPr>
          <a:xfrm>
            <a:off x="7697694" y="1553342"/>
            <a:ext cx="912429"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Slice #4</a:t>
            </a:r>
            <a:endParaRPr lang="en-US" sz="1600" dirty="0">
              <a:latin typeface="Arial" panose="020B0604020202020204" pitchFamily="34" charset="0"/>
              <a:cs typeface="Arial" panose="020B0604020202020204" pitchFamily="34" charset="0"/>
            </a:endParaRPr>
          </a:p>
        </p:txBody>
      </p:sp>
      <p:sp>
        <p:nvSpPr>
          <p:cNvPr id="10" name="Rectangle 9"/>
          <p:cNvSpPr/>
          <p:nvPr/>
        </p:nvSpPr>
        <p:spPr>
          <a:xfrm>
            <a:off x="9087843" y="3209925"/>
            <a:ext cx="1732847"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Temperature (°C)</a:t>
            </a:r>
            <a:endParaRPr lang="en-US" sz="1600" dirty="0">
              <a:latin typeface="Arial" panose="020B0604020202020204" pitchFamily="34" charset="0"/>
              <a:cs typeface="Arial" panose="020B0604020202020204" pitchFamily="34" charset="0"/>
            </a:endParaRPr>
          </a:p>
        </p:txBody>
      </p:sp>
      <p:sp>
        <p:nvSpPr>
          <p:cNvPr id="11" name="Rectangle 10"/>
          <p:cNvSpPr/>
          <p:nvPr/>
        </p:nvSpPr>
        <p:spPr>
          <a:xfrm>
            <a:off x="9087843" y="4596262"/>
            <a:ext cx="2452916"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Cumulative thermal dose</a:t>
            </a:r>
            <a:endParaRPr lang="en-US" sz="1600" dirty="0">
              <a:latin typeface="Arial" panose="020B0604020202020204" pitchFamily="34" charset="0"/>
              <a:cs typeface="Arial" panose="020B0604020202020204" pitchFamily="34" charset="0"/>
            </a:endParaRPr>
          </a:p>
        </p:txBody>
      </p:sp>
      <p:sp>
        <p:nvSpPr>
          <p:cNvPr id="12" name="Rectangle 11"/>
          <p:cNvSpPr/>
          <p:nvPr/>
        </p:nvSpPr>
        <p:spPr>
          <a:xfrm>
            <a:off x="8877300" y="5229200"/>
            <a:ext cx="1948755" cy="314783"/>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p:cNvSpPr/>
          <p:nvPr/>
        </p:nvSpPr>
        <p:spPr>
          <a:xfrm>
            <a:off x="9087843" y="5205429"/>
            <a:ext cx="1643399"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err="1" smtClean="0">
                <a:solidFill>
                  <a:srgbClr val="FF0000"/>
                </a:solidFill>
                <a:latin typeface="Arial" panose="020B0604020202020204" pitchFamily="34" charset="0"/>
                <a:cs typeface="Arial" panose="020B0604020202020204" pitchFamily="34" charset="0"/>
              </a:rPr>
              <a:t>Lethal</a:t>
            </a:r>
            <a:r>
              <a:rPr lang="fr-FR" sz="1600" dirty="0" smtClean="0">
                <a:solidFill>
                  <a:srgbClr val="FF0000"/>
                </a:solidFill>
                <a:latin typeface="Arial" panose="020B0604020202020204" pitchFamily="34" charset="0"/>
                <a:cs typeface="Arial" panose="020B0604020202020204" pitchFamily="34" charset="0"/>
              </a:rPr>
              <a:t> </a:t>
            </a:r>
            <a:r>
              <a:rPr lang="fr-FR" sz="1600" dirty="0" err="1" smtClean="0">
                <a:solidFill>
                  <a:srgbClr val="FF0000"/>
                </a:solidFill>
                <a:latin typeface="Arial" panose="020B0604020202020204" pitchFamily="34" charset="0"/>
                <a:cs typeface="Arial" panose="020B0604020202020204" pitchFamily="34" charset="0"/>
              </a:rPr>
              <a:t>threshold</a:t>
            </a:r>
            <a:endParaRPr lang="en-US" sz="1600" dirty="0">
              <a:solidFill>
                <a:srgbClr val="FF0000"/>
              </a:solidFill>
              <a:latin typeface="Arial" panose="020B0604020202020204" pitchFamily="34" charset="0"/>
              <a:cs typeface="Arial" panose="020B0604020202020204" pitchFamily="34" charset="0"/>
            </a:endParaRPr>
          </a:p>
        </p:txBody>
      </p:sp>
      <p:sp>
        <p:nvSpPr>
          <p:cNvPr id="14" name="Rectangle 13"/>
          <p:cNvSpPr/>
          <p:nvPr/>
        </p:nvSpPr>
        <p:spPr>
          <a:xfrm>
            <a:off x="981075" y="4596262"/>
            <a:ext cx="1609725" cy="1553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9087843" y="1736793"/>
            <a:ext cx="1732847" cy="33855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tx1">
                    <a:lumMod val="75000"/>
                    <a:lumOff val="25000"/>
                  </a:schemeClr>
                </a:solidFill>
                <a:latin typeface="Arial" panose="020B0604020202020204" pitchFamily="34" charset="0"/>
                <a:ea typeface="Roboto" pitchFamily="2" charset="0"/>
                <a:cs typeface="Arial" panose="020B0604020202020204" pitchFamily="34" charset="0"/>
              </a:rPr>
              <a:t>Temperature (°C)</a:t>
            </a:r>
            <a:endParaRPr lang="en-US" sz="1600" dirty="0">
              <a:latin typeface="Arial" panose="020B0604020202020204" pitchFamily="34" charset="0"/>
              <a:cs typeface="Arial" panose="020B0604020202020204" pitchFamily="34" charset="0"/>
            </a:endParaRPr>
          </a:p>
        </p:txBody>
      </p:sp>
      <p:sp>
        <p:nvSpPr>
          <p:cNvPr id="18" name="Rectangle 17"/>
          <p:cNvSpPr/>
          <p:nvPr/>
        </p:nvSpPr>
        <p:spPr>
          <a:xfrm>
            <a:off x="2700851" y="6179403"/>
            <a:ext cx="6176450" cy="461665"/>
          </a:xfrm>
          <a:prstGeom prst="rect">
            <a:avLst/>
          </a:prstGeom>
        </p:spPr>
        <p:txBody>
          <a:bodyPr wrap="square">
            <a:spAutoFit/>
          </a:bodyPr>
          <a:lstStyle/>
          <a:p>
            <a:r>
              <a:rPr lang="en-US" sz="1200" dirty="0">
                <a:solidFill>
                  <a:schemeClr val="bg2">
                    <a:lumMod val="25000"/>
                  </a:schemeClr>
                </a:solidFill>
                <a:latin typeface="Arial" panose="020B0604020202020204" pitchFamily="34" charset="0"/>
                <a:cs typeface="Arial" panose="020B0604020202020204" pitchFamily="34" charset="0"/>
              </a:rPr>
              <a:t>Feasibility of real-time MR thermal dose mapping for predicting radiofrequency ablation outcome in the myocardium in </a:t>
            </a:r>
            <a:r>
              <a:rPr lang="en-US" sz="1200" dirty="0" smtClean="0">
                <a:solidFill>
                  <a:schemeClr val="bg2">
                    <a:lumMod val="25000"/>
                  </a:schemeClr>
                </a:solidFill>
                <a:latin typeface="Arial" panose="020B0604020202020204" pitchFamily="34" charset="0"/>
                <a:cs typeface="Arial" panose="020B0604020202020204" pitchFamily="34" charset="0"/>
              </a:rPr>
              <a:t>vivo, S. Toupin, P. Bour et al JCMR 2017</a:t>
            </a:r>
            <a:endParaRPr lang="en-US" sz="12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650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931" y="2082558"/>
            <a:ext cx="9161088" cy="3664435"/>
          </a:xfrm>
          <a:prstGeom prst="rect">
            <a:avLst/>
          </a:prstGeom>
        </p:spPr>
      </p:pic>
      <p:sp>
        <p:nvSpPr>
          <p:cNvPr id="8" name="Titre 1">
            <a:extLst>
              <a:ext uri="{FF2B5EF4-FFF2-40B4-BE49-F238E27FC236}">
                <a16:creationId xmlns="" xmlns:a16="http://schemas.microsoft.com/office/drawing/2014/main" id="{692403FF-5FAB-43B1-90B0-89CDE8645CB7}"/>
              </a:ext>
            </a:extLst>
          </p:cNvPr>
          <p:cNvSpPr>
            <a:spLocks noGrp="1"/>
          </p:cNvSpPr>
          <p:nvPr>
            <p:ph type="title"/>
          </p:nvPr>
        </p:nvSpPr>
        <p:spPr>
          <a:xfrm>
            <a:off x="838200" y="637172"/>
            <a:ext cx="10515600" cy="1191085"/>
          </a:xfrm>
        </p:spPr>
        <p:txBody>
          <a:bodyPr>
            <a:normAutofit/>
          </a:bodyPr>
          <a:lstStyle/>
          <a:p>
            <a:r>
              <a:rPr lang="fr-FR" sz="3200" b="0" dirty="0" smtClean="0">
                <a:solidFill>
                  <a:srgbClr val="FF6600"/>
                </a:solidFill>
                <a:latin typeface="Arial" panose="020B0604020202020204" pitchFamily="34" charset="0"/>
                <a:cs typeface="Arial" panose="020B0604020202020204" pitchFamily="34" charset="0"/>
              </a:rPr>
              <a:t>Ablation monitoring : </a:t>
            </a:r>
            <a:r>
              <a:rPr lang="fr-FR" sz="3200" b="0" dirty="0" smtClean="0">
                <a:solidFill>
                  <a:schemeClr val="tx1"/>
                </a:solidFill>
                <a:latin typeface="Arial" panose="020B0604020202020204" pitchFamily="34" charset="0"/>
                <a:cs typeface="Arial" panose="020B0604020202020204" pitchFamily="34" charset="0"/>
              </a:rPr>
              <a:t>real-time MR </a:t>
            </a:r>
            <a:r>
              <a:rPr lang="fr-FR" sz="3200" b="0" dirty="0" err="1" smtClean="0">
                <a:solidFill>
                  <a:schemeClr val="tx1"/>
                </a:solidFill>
                <a:latin typeface="Arial" panose="020B0604020202020204" pitchFamily="34" charset="0"/>
                <a:cs typeface="Arial" panose="020B0604020202020204" pitchFamily="34" charset="0"/>
              </a:rPr>
              <a:t>thermometry</a:t>
            </a:r>
            <a:endParaRPr lang="en-US" sz="3200" b="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143250" y="1990725"/>
            <a:ext cx="7523769" cy="403860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p:cNvSpPr/>
          <p:nvPr/>
        </p:nvSpPr>
        <p:spPr>
          <a:xfrm>
            <a:off x="2212973" y="4010025"/>
            <a:ext cx="228602" cy="233362"/>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p:cNvSpPr/>
          <p:nvPr/>
        </p:nvSpPr>
        <p:spPr>
          <a:xfrm>
            <a:off x="4566479" y="1590615"/>
            <a:ext cx="4766498" cy="40011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solidFill>
                  <a:srgbClr val="FF6600"/>
                </a:solidFill>
                <a:latin typeface="Arial" panose="020B0604020202020204" pitchFamily="34" charset="0"/>
                <a:ea typeface="Roboto" pitchFamily="2" charset="0"/>
                <a:cs typeface="Arial" panose="020B0604020202020204" pitchFamily="34" charset="0"/>
              </a:rPr>
              <a:t>Temperature evolution (°C) in 5x5 v</a:t>
            </a:r>
            <a:r>
              <a:rPr lang="en-US" sz="2000" dirty="0">
                <a:solidFill>
                  <a:srgbClr val="FF6600"/>
                </a:solidFill>
                <a:latin typeface="Arial" panose="020B0604020202020204" pitchFamily="34" charset="0"/>
                <a:ea typeface="Roboto" pitchFamily="2" charset="0"/>
                <a:cs typeface="Arial" panose="020B0604020202020204" pitchFamily="34" charset="0"/>
              </a:rPr>
              <a:t>o</a:t>
            </a:r>
            <a:r>
              <a:rPr lang="en-US" sz="2000" dirty="0" smtClean="0">
                <a:solidFill>
                  <a:srgbClr val="FF6600"/>
                </a:solidFill>
                <a:latin typeface="Arial" panose="020B0604020202020204" pitchFamily="34" charset="0"/>
                <a:ea typeface="Roboto" pitchFamily="2" charset="0"/>
                <a:cs typeface="Arial" panose="020B0604020202020204" pitchFamily="34" charset="0"/>
              </a:rPr>
              <a:t>xels</a:t>
            </a:r>
            <a:endParaRPr lang="en-US" sz="2000" dirty="0">
              <a:solidFill>
                <a:srgbClr val="FF6600"/>
              </a:solidFill>
              <a:latin typeface="Arial" panose="020B0604020202020204" pitchFamily="34" charset="0"/>
              <a:cs typeface="Arial" panose="020B0604020202020204" pitchFamily="34" charset="0"/>
            </a:endParaRPr>
          </a:p>
        </p:txBody>
      </p:sp>
      <p:sp>
        <p:nvSpPr>
          <p:cNvPr id="12" name="Rectangle 11"/>
          <p:cNvSpPr/>
          <p:nvPr/>
        </p:nvSpPr>
        <p:spPr>
          <a:xfrm>
            <a:off x="6438499" y="5629215"/>
            <a:ext cx="1022459"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ea typeface="Roboto" pitchFamily="2" charset="0"/>
                <a:cs typeface="Arial" panose="020B0604020202020204" pitchFamily="34" charset="0"/>
              </a:rPr>
              <a:t>Time (s)</a:t>
            </a:r>
            <a:endParaRPr lang="en-US" dirty="0">
              <a:latin typeface="Arial" panose="020B0604020202020204" pitchFamily="34" charset="0"/>
              <a:cs typeface="Arial" panose="020B0604020202020204" pitchFamily="34" charset="0"/>
            </a:endParaRPr>
          </a:p>
        </p:txBody>
      </p:sp>
      <p:cxnSp>
        <p:nvCxnSpPr>
          <p:cNvPr id="14" name="Connecteur droit 13"/>
          <p:cNvCxnSpPr/>
          <p:nvPr/>
        </p:nvCxnSpPr>
        <p:spPr>
          <a:xfrm flipV="1">
            <a:off x="2212973" y="1990725"/>
            <a:ext cx="930277" cy="201930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2212973" y="4243387"/>
            <a:ext cx="930277" cy="178593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143250" y="6148011"/>
            <a:ext cx="7600950" cy="461665"/>
          </a:xfrm>
          <a:prstGeom prst="rect">
            <a:avLst/>
          </a:prstGeom>
        </p:spPr>
        <p:txBody>
          <a:bodyPr wrap="square">
            <a:spAutoFit/>
          </a:bodyPr>
          <a:lstStyle/>
          <a:p>
            <a:r>
              <a:rPr lang="en-US" sz="1200" dirty="0">
                <a:solidFill>
                  <a:schemeClr val="bg2">
                    <a:lumMod val="25000"/>
                  </a:schemeClr>
                </a:solidFill>
                <a:latin typeface="Arial" panose="020B0604020202020204" pitchFamily="34" charset="0"/>
                <a:cs typeface="Arial" panose="020B0604020202020204" pitchFamily="34" charset="0"/>
              </a:rPr>
              <a:t>Feasibility of real-time MR thermal dose mapping for predicting radiofrequency ablation outcome in the myocardium in </a:t>
            </a:r>
            <a:r>
              <a:rPr lang="en-US" sz="1200" dirty="0" smtClean="0">
                <a:solidFill>
                  <a:schemeClr val="bg2">
                    <a:lumMod val="25000"/>
                  </a:schemeClr>
                </a:solidFill>
                <a:latin typeface="Arial" panose="020B0604020202020204" pitchFamily="34" charset="0"/>
                <a:cs typeface="Arial" panose="020B0604020202020204" pitchFamily="34" charset="0"/>
              </a:rPr>
              <a:t>vivo, S. Toupin, P. Bour et al, JCMR 2017</a:t>
            </a:r>
            <a:endParaRPr lang="en-US" sz="12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569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584</Words>
  <Application>Microsoft Office PowerPoint</Application>
  <PresentationFormat>Personnalisé</PresentationFormat>
  <Paragraphs>114</Paragraphs>
  <Slides>14</Slides>
  <Notes>8</Notes>
  <HiddenSlides>0</HiddenSlides>
  <MMClips>4</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Thème Office</vt:lpstr>
      <vt:lpstr>MR guided electrophysiology imaging and catheters</vt:lpstr>
      <vt:lpstr>Disclosure</vt:lpstr>
      <vt:lpstr>MR guided electrophysiology imaging and catheters</vt:lpstr>
      <vt:lpstr>Catheter guidance : passive tracking</vt:lpstr>
      <vt:lpstr>Catheter guidance : active tracking</vt:lpstr>
      <vt:lpstr>Interactive interface</vt:lpstr>
      <vt:lpstr>Ablation monitoring: real-time MR thermometry</vt:lpstr>
      <vt:lpstr>Ablation monitoring : real-time MR thermometry</vt:lpstr>
      <vt:lpstr>Ablation monitoring : real-time MR thermometry</vt:lpstr>
      <vt:lpstr>Ablation monitoring : MR dosimetry</vt:lpstr>
      <vt:lpstr>Ablation monitoring : chemoablation</vt:lpstr>
      <vt:lpstr>Post-ablation visualization of lesion</vt:lpstr>
      <vt:lpstr>Post-ablation visualization of lesion</vt:lpstr>
      <vt:lpstr>Acknowlegments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David Noyal</dc:creator>
  <cp:keywords>C_Unrestricted</cp:keywords>
  <cp:lastModifiedBy>Z003C6UX</cp:lastModifiedBy>
  <cp:revision>63</cp:revision>
  <dcterms:created xsi:type="dcterms:W3CDTF">2017-11-22T17:50:41Z</dcterms:created>
  <dcterms:modified xsi:type="dcterms:W3CDTF">2018-02-07T10:10:03Z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onfidentiality">
    <vt:lpwstr>Unrestricted</vt:lpwstr>
  </property>
</Properties>
</file>