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6" r:id="rId2"/>
    <p:sldId id="316" r:id="rId3"/>
    <p:sldId id="317" r:id="rId4"/>
    <p:sldId id="328" r:id="rId5"/>
    <p:sldId id="329" r:id="rId6"/>
    <p:sldId id="318" r:id="rId7"/>
    <p:sldId id="323" r:id="rId8"/>
    <p:sldId id="330" r:id="rId9"/>
    <p:sldId id="327" r:id="rId10"/>
    <p:sldId id="320" r:id="rId11"/>
    <p:sldId id="319" r:id="rId12"/>
    <p:sldId id="324" r:id="rId13"/>
    <p:sldId id="321" r:id="rId14"/>
    <p:sldId id="315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mpbell, Adrienne (NIH/NHLBI) [E]" initials="CA([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F64C"/>
    <a:srgbClr val="FF69EA"/>
    <a:srgbClr val="00B0F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86" autoAdjust="0"/>
    <p:restoredTop sz="85893" autoAdjust="0"/>
  </p:normalViewPr>
  <p:slideViewPr>
    <p:cSldViewPr snapToGrid="0">
      <p:cViewPr varScale="1">
        <p:scale>
          <a:sx n="98" d="100"/>
          <a:sy n="98" d="100"/>
        </p:scale>
        <p:origin x="1176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318B6-C4BA-4A25-88A5-0C069D65F637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F2C74-0409-4D28-A81D-72A2F047C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95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8924A-2155-6C46-9D46-45D13499843A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2576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 we want beat-to-beat?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F2C74-0409-4D28-A81D-72A2F047CF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44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F2C74-0409-4D28-A81D-72A2F047CF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6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9D5C-44FD-2043-B9C2-AB5554CE39A0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425E-2E23-8C45-AD4D-1507537A03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9D5C-44FD-2043-B9C2-AB5554CE39A0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425E-2E23-8C45-AD4D-1507537A03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30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9D5C-44FD-2043-B9C2-AB5554CE39A0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425E-2E23-8C45-AD4D-1507537A03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56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9D5C-44FD-2043-B9C2-AB5554CE39A0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425E-2E23-8C45-AD4D-1507537A03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71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9D5C-44FD-2043-B9C2-AB5554CE39A0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425E-2E23-8C45-AD4D-1507537A03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2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9D5C-44FD-2043-B9C2-AB5554CE39A0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425E-2E23-8C45-AD4D-1507537A03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54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9D5C-44FD-2043-B9C2-AB5554CE39A0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425E-2E23-8C45-AD4D-1507537A03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76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9D5C-44FD-2043-B9C2-AB5554CE39A0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425E-2E23-8C45-AD4D-1507537A03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34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9D5C-44FD-2043-B9C2-AB5554CE39A0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425E-2E23-8C45-AD4D-1507537A03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21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9D5C-44FD-2043-B9C2-AB5554CE39A0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425E-2E23-8C45-AD4D-1507537A03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9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9D5C-44FD-2043-B9C2-AB5554CE39A0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425E-2E23-8C45-AD4D-1507537A03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3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79D5C-44FD-2043-B9C2-AB5554CE39A0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B425E-2E23-8C45-AD4D-1507537A03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33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6.gif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1.png"/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.png"/><Relationship Id="rId5" Type="http://schemas.microsoft.com/office/2007/relationships/hdphoto" Target="../media/hdphoto5.wdp"/><Relationship Id="rId15" Type="http://schemas.openxmlformats.org/officeDocument/2006/relationships/image" Target="../media/image23.png"/><Relationship Id="rId10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ew bgd lrg copy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13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055007"/>
            <a:ext cx="5638800" cy="1197187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Interventional CMR Course</a:t>
            </a:r>
            <a:br>
              <a:rPr lang="en-US" sz="2800" b="1" dirty="0"/>
            </a:br>
            <a:r>
              <a:rPr lang="en-US" sz="2800" b="1" dirty="0"/>
              <a:t>Real-time Phase Contrast MRI: Present &amp; Future</a:t>
            </a:r>
            <a:br>
              <a:rPr lang="en-US" sz="2800" dirty="0"/>
            </a:b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2358010"/>
            <a:ext cx="9144000" cy="2785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52" y="2385245"/>
            <a:ext cx="6013148" cy="1992588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</a:rPr>
              <a:t>Rajiv Ramasawmy, PhD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Laboratory of Cardiac Intervention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National Heart, Lung and Blood Institute</a:t>
            </a:r>
          </a:p>
          <a:p>
            <a:pPr algn="l"/>
            <a:r>
              <a:rPr lang="en-US" sz="2000" dirty="0"/>
              <a:t>Thursday 1</a:t>
            </a:r>
            <a:r>
              <a:rPr lang="en-US" sz="2000" baseline="30000" dirty="0"/>
              <a:t>st</a:t>
            </a:r>
            <a:r>
              <a:rPr lang="en-US" sz="2000" dirty="0"/>
              <a:t> February 2018</a:t>
            </a:r>
          </a:p>
          <a:p>
            <a:pPr algn="l"/>
            <a:r>
              <a:rPr lang="en-US" sz="2000" dirty="0"/>
              <a:t>CMR 2018</a:t>
            </a:r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0" y="2279429"/>
            <a:ext cx="9144000" cy="78581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pitchFamily="48" charset="-128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511215"/>
            <a:ext cx="2139845" cy="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2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181D9A62-D5CF-4871-8C70-05A0462AE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9144000" cy="73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2">
            <a:extLst>
              <a:ext uri="{FF2B5EF4-FFF2-40B4-BE49-F238E27FC236}">
                <a16:creationId xmlns:a16="http://schemas.microsoft.com/office/drawing/2014/main" id="{7CE2B40F-110F-4806-B32E-C8A2E4594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9144000" cy="78581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48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616D6-3DCC-4D29-B8FD-1D9633649966}"/>
              </a:ext>
            </a:extLst>
          </p:cNvPr>
          <p:cNvSpPr/>
          <p:nvPr/>
        </p:nvSpPr>
        <p:spPr>
          <a:xfrm>
            <a:off x="-1" y="69361"/>
            <a:ext cx="9084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Interventional CMR | Real-time Phase Contrast MRI: Present &amp; Future</a:t>
            </a:r>
          </a:p>
          <a:p>
            <a:pPr lvl="0">
              <a:defRPr/>
            </a:pPr>
            <a:r>
              <a:rPr lang="en-US" sz="2000" b="1" kern="0" dirty="0">
                <a:solidFill>
                  <a:prstClr val="white"/>
                </a:solidFill>
                <a:latin typeface="Calibri"/>
              </a:rPr>
              <a:t>“Real-time” image reconstruction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ine 33">
            <a:extLst>
              <a:ext uri="{FF2B5EF4-FFF2-40B4-BE49-F238E27FC236}">
                <a16:creationId xmlns:a16="http://schemas.microsoft.com/office/drawing/2014/main" id="{A1730B32-3911-4E82-87BA-915E7FA2F5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" y="4733925"/>
            <a:ext cx="62611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038B581E-49C4-4B7E-BA52-AEF7C575500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82599" y="4788694"/>
            <a:ext cx="584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0EE74-1F2C-4D2D-91EC-B282DFC749DA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</p:txBody>
      </p:sp>
      <p:pic>
        <p:nvPicPr>
          <p:cNvPr id="7" name="Picture 6" descr="NHLBI_Standard_Sig_Logo_White.png">
            <a:extLst>
              <a:ext uri="{FF2B5EF4-FFF2-40B4-BE49-F238E27FC236}">
                <a16:creationId xmlns:a16="http://schemas.microsoft.com/office/drawing/2014/main" id="{5744D2CF-FDFD-450A-BD85-4B3A1FB241C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601" y="4500358"/>
            <a:ext cx="1882539" cy="438912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B31861F-FE21-452E-A752-C1F009E14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024319"/>
              </p:ext>
            </p:extLst>
          </p:nvPr>
        </p:nvGraphicFramePr>
        <p:xfrm>
          <a:off x="1066799" y="1818482"/>
          <a:ext cx="693053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2574">
                  <a:extLst>
                    <a:ext uri="{9D8B030D-6E8A-4147-A177-3AD203B41FA5}">
                      <a16:colId xmlns:a16="http://schemas.microsoft.com/office/drawing/2014/main" val="487232222"/>
                    </a:ext>
                  </a:extLst>
                </a:gridCol>
                <a:gridCol w="1786861">
                  <a:extLst>
                    <a:ext uri="{9D8B030D-6E8A-4147-A177-3AD203B41FA5}">
                      <a16:colId xmlns:a16="http://schemas.microsoft.com/office/drawing/2014/main" val="4008936769"/>
                    </a:ext>
                  </a:extLst>
                </a:gridCol>
                <a:gridCol w="3461099">
                  <a:extLst>
                    <a:ext uri="{9D8B030D-6E8A-4147-A177-3AD203B41FA5}">
                      <a16:colId xmlns:a16="http://schemas.microsoft.com/office/drawing/2014/main" val="20417187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Temp. res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Recon. latency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Technique (source)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0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44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27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Spiral flow SENSE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Kowalik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2012)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3599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50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48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radial SENSE (Sorenson 2009)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1840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40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160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Radial flow (Joseph 2014)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110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18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116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Spiral GRAPPA (Lingala 2017)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360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9878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60E3FD-E21A-43E0-93F7-377925E01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64" y="2946626"/>
            <a:ext cx="5160392" cy="1679657"/>
          </a:xfrm>
          <a:prstGeom prst="rect">
            <a:avLst/>
          </a:prstGeom>
        </p:spPr>
      </p:pic>
      <p:pic>
        <p:nvPicPr>
          <p:cNvPr id="22" name="Ec6 Gk.mov" descr="Ec6 Gk.mov">
            <a:extLst>
              <a:ext uri="{FF2B5EF4-FFF2-40B4-BE49-F238E27FC236}">
                <a16:creationId xmlns:a16="http://schemas.microsoft.com/office/drawing/2014/main" id="{2C3029CB-0EB1-4161-88AE-A57AAA4FA5ED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943597" y="846607"/>
            <a:ext cx="2743203" cy="2055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30">
            <a:extLst>
              <a:ext uri="{FF2B5EF4-FFF2-40B4-BE49-F238E27FC236}">
                <a16:creationId xmlns:a16="http://schemas.microsoft.com/office/drawing/2014/main" id="{181D9A62-D5CF-4871-8C70-05A0462AE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9144000" cy="73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2">
            <a:extLst>
              <a:ext uri="{FF2B5EF4-FFF2-40B4-BE49-F238E27FC236}">
                <a16:creationId xmlns:a16="http://schemas.microsoft.com/office/drawing/2014/main" id="{7CE2B40F-110F-4806-B32E-C8A2E4594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9144000" cy="78581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48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616D6-3DCC-4D29-B8FD-1D9633649966}"/>
              </a:ext>
            </a:extLst>
          </p:cNvPr>
          <p:cNvSpPr/>
          <p:nvPr/>
        </p:nvSpPr>
        <p:spPr>
          <a:xfrm>
            <a:off x="-1" y="69361"/>
            <a:ext cx="9084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Interventional CMR | Real-time Phase Contrast MRI: Present &amp; Future</a:t>
            </a:r>
          </a:p>
          <a:p>
            <a:pPr lvl="0">
              <a:defRPr/>
            </a:pPr>
            <a:r>
              <a:rPr lang="en-US" sz="2000" b="1" kern="0" dirty="0">
                <a:solidFill>
                  <a:prstClr val="white"/>
                </a:solidFill>
                <a:latin typeface="Calibri"/>
              </a:rPr>
              <a:t>Image Analysis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ine 33">
            <a:extLst>
              <a:ext uri="{FF2B5EF4-FFF2-40B4-BE49-F238E27FC236}">
                <a16:creationId xmlns:a16="http://schemas.microsoft.com/office/drawing/2014/main" id="{A1730B32-3911-4E82-87BA-915E7FA2F5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" y="4733925"/>
            <a:ext cx="62611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038B581E-49C4-4B7E-BA52-AEF7C575500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82599" y="4788694"/>
            <a:ext cx="584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0EE74-1F2C-4D2D-91EC-B282DFC749DA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</p:txBody>
      </p:sp>
      <p:pic>
        <p:nvPicPr>
          <p:cNvPr id="7" name="Picture 6" descr="NHLBI_Standard_Sig_Logo_White.png">
            <a:extLst>
              <a:ext uri="{FF2B5EF4-FFF2-40B4-BE49-F238E27FC236}">
                <a16:creationId xmlns:a16="http://schemas.microsoft.com/office/drawing/2014/main" id="{5744D2CF-FDFD-450A-BD85-4B3A1FB241C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4601" y="4500358"/>
            <a:ext cx="1882539" cy="4389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68DD61-687C-42EA-B00B-D299A1A256B8}"/>
              </a:ext>
            </a:extLst>
          </p:cNvPr>
          <p:cNvSpPr txBox="1"/>
          <p:nvPr/>
        </p:nvSpPr>
        <p:spPr>
          <a:xfrm>
            <a:off x="-36576" y="859215"/>
            <a:ext cx="33033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Segmentation</a:t>
            </a:r>
          </a:p>
          <a:p>
            <a:r>
              <a:rPr lang="en-US" sz="2000" dirty="0"/>
              <a:t>Manual: 12 s/frame</a:t>
            </a:r>
          </a:p>
          <a:p>
            <a:r>
              <a:rPr lang="en-US" sz="2000" dirty="0"/>
              <a:t>Automatic: 70 </a:t>
            </a:r>
            <a:r>
              <a:rPr lang="en-US" sz="2000" dirty="0" err="1"/>
              <a:t>ms</a:t>
            </a:r>
            <a:r>
              <a:rPr lang="en-US" sz="2000" dirty="0"/>
              <a:t>/frame</a:t>
            </a:r>
          </a:p>
          <a:p>
            <a:endParaRPr lang="en-US" sz="2000" dirty="0"/>
          </a:p>
          <a:p>
            <a:r>
              <a:rPr lang="en-US" sz="2000" dirty="0"/>
              <a:t>Real-time data can self-generate bins for registration</a:t>
            </a:r>
          </a:p>
          <a:p>
            <a:endParaRPr lang="en-US" sz="2000" b="1" dirty="0"/>
          </a:p>
          <a:p>
            <a:r>
              <a:rPr lang="en-US" sz="2000" b="1" dirty="0"/>
              <a:t>Motion correction</a:t>
            </a:r>
          </a:p>
          <a:p>
            <a:r>
              <a:rPr lang="en-US" sz="2000" dirty="0"/>
              <a:t>Gadgetron: Open-source and in-line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757984-3959-4948-B916-71C4CDBB77A8}"/>
              </a:ext>
            </a:extLst>
          </p:cNvPr>
          <p:cNvGrpSpPr/>
          <p:nvPr/>
        </p:nvGrpSpPr>
        <p:grpSpPr>
          <a:xfrm>
            <a:off x="3575064" y="867481"/>
            <a:ext cx="2360354" cy="1999229"/>
            <a:chOff x="3612202" y="862775"/>
            <a:chExt cx="1503467" cy="127344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604EF5-669E-4023-B09B-48DB73F54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12204" y="862775"/>
              <a:ext cx="1503465" cy="113496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A66E563-0022-4FA8-892D-D34DB1608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286" t="25350" r="1428" b="2425"/>
            <a:stretch/>
          </p:blipFill>
          <p:spPr>
            <a:xfrm>
              <a:off x="3612202" y="1847004"/>
              <a:ext cx="1503465" cy="28921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0C9008C-A371-4563-AC47-8811D6684E4B}"/>
              </a:ext>
            </a:extLst>
          </p:cNvPr>
          <p:cNvSpPr txBox="1"/>
          <p:nvPr/>
        </p:nvSpPr>
        <p:spPr>
          <a:xfrm>
            <a:off x="3505477" y="2902479"/>
            <a:ext cx="2951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Real-time		      with </a:t>
            </a:r>
            <a:r>
              <a:rPr lang="en-US" sz="1200" b="1" dirty="0" err="1"/>
              <a:t>MoCo</a:t>
            </a:r>
            <a:endParaRPr lang="en-US" sz="12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5D51B3-EF22-43CF-801C-216DAB4E0472}"/>
              </a:ext>
            </a:extLst>
          </p:cNvPr>
          <p:cNvSpPr txBox="1"/>
          <p:nvPr/>
        </p:nvSpPr>
        <p:spPr>
          <a:xfrm>
            <a:off x="3505477" y="812007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Barber 2016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F56857-959C-4B10-A432-E94757EB3CD2}"/>
              </a:ext>
            </a:extLst>
          </p:cNvPr>
          <p:cNvSpPr txBox="1"/>
          <p:nvPr/>
        </p:nvSpPr>
        <p:spPr>
          <a:xfrm>
            <a:off x="5915237" y="768146"/>
            <a:ext cx="1125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/>
              <a:t>Odille</a:t>
            </a:r>
            <a:r>
              <a:rPr lang="en-US" sz="1600" i="1" dirty="0"/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332592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181D9A62-D5CF-4871-8C70-05A0462AE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9144000" cy="73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2">
            <a:extLst>
              <a:ext uri="{FF2B5EF4-FFF2-40B4-BE49-F238E27FC236}">
                <a16:creationId xmlns:a16="http://schemas.microsoft.com/office/drawing/2014/main" id="{7CE2B40F-110F-4806-B32E-C8A2E4594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9144000" cy="78581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48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616D6-3DCC-4D29-B8FD-1D9633649966}"/>
              </a:ext>
            </a:extLst>
          </p:cNvPr>
          <p:cNvSpPr/>
          <p:nvPr/>
        </p:nvSpPr>
        <p:spPr>
          <a:xfrm>
            <a:off x="-1" y="69361"/>
            <a:ext cx="9084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Interventional CMR | Real-time Phase Contrast MRI: Present &amp; Future</a:t>
            </a:r>
          </a:p>
          <a:p>
            <a:pPr lvl="0"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</a:t>
            </a:r>
            <a:r>
              <a:rPr lang="en-US" sz="2000" b="1" kern="0" dirty="0">
                <a:solidFill>
                  <a:prstClr val="white"/>
                </a:solidFill>
                <a:latin typeface="Calibri"/>
              </a:rPr>
              <a:t>-time flow examples: Past and present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ine 33">
            <a:extLst>
              <a:ext uri="{FF2B5EF4-FFF2-40B4-BE49-F238E27FC236}">
                <a16:creationId xmlns:a16="http://schemas.microsoft.com/office/drawing/2014/main" id="{A1730B32-3911-4E82-87BA-915E7FA2F5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8056" y="4697755"/>
            <a:ext cx="62611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038B581E-49C4-4B7E-BA52-AEF7C575500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82599" y="4788694"/>
            <a:ext cx="584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0EE74-1F2C-4D2D-91EC-B282DFC749DA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BB481D-6DB6-43A0-A63F-E989F39A8279}"/>
              </a:ext>
            </a:extLst>
          </p:cNvPr>
          <p:cNvGrpSpPr/>
          <p:nvPr/>
        </p:nvGrpSpPr>
        <p:grpSpPr>
          <a:xfrm>
            <a:off x="7222648" y="885969"/>
            <a:ext cx="1871970" cy="1588010"/>
            <a:chOff x="5487555" y="2140143"/>
            <a:chExt cx="3050305" cy="25876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6B72E5-E6FF-40E7-BAE2-709C65146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96" r="12009"/>
            <a:stretch/>
          </p:blipFill>
          <p:spPr>
            <a:xfrm>
              <a:off x="5572799" y="2140143"/>
              <a:ext cx="2965061" cy="246738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768926-62AA-4A97-A616-601077AB6AE9}"/>
                </a:ext>
              </a:extLst>
            </p:cNvPr>
            <p:cNvSpPr/>
            <p:nvPr/>
          </p:nvSpPr>
          <p:spPr>
            <a:xfrm>
              <a:off x="5487555" y="4176765"/>
              <a:ext cx="1773368" cy="5509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i="1" dirty="0">
                  <a:solidFill>
                    <a:schemeClr val="bg1"/>
                  </a:solidFill>
                </a:rPr>
                <a:t>Sun 2017</a:t>
              </a:r>
              <a:endParaRPr lang="en-US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123EEA-0CBA-4AA8-9042-EB6BD44505A6}"/>
              </a:ext>
            </a:extLst>
          </p:cNvPr>
          <p:cNvGrpSpPr/>
          <p:nvPr/>
        </p:nvGrpSpPr>
        <p:grpSpPr>
          <a:xfrm>
            <a:off x="0" y="2773965"/>
            <a:ext cx="2512209" cy="2010867"/>
            <a:chOff x="2229116" y="2354185"/>
            <a:chExt cx="2800350" cy="22415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376CEB-3EA3-4FCB-A7C3-040082EC9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9116" y="2354185"/>
              <a:ext cx="2800350" cy="220027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4192EFA-DA74-47CA-A9F0-AFE4E8D7F8FF}"/>
                </a:ext>
              </a:extLst>
            </p:cNvPr>
            <p:cNvSpPr/>
            <p:nvPr/>
          </p:nvSpPr>
          <p:spPr>
            <a:xfrm>
              <a:off x="2234258" y="4252612"/>
              <a:ext cx="1218997" cy="3430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>
                  <a:solidFill>
                    <a:schemeClr val="bg1"/>
                  </a:solidFill>
                </a:rPr>
                <a:t>Barber 2016</a:t>
              </a:r>
              <a:endParaRPr lang="en-US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335113-B229-4895-BBB7-E45D180C3A9C}"/>
              </a:ext>
            </a:extLst>
          </p:cNvPr>
          <p:cNvGrpSpPr/>
          <p:nvPr/>
        </p:nvGrpSpPr>
        <p:grpSpPr>
          <a:xfrm>
            <a:off x="4613" y="873073"/>
            <a:ext cx="2533991" cy="1851442"/>
            <a:chOff x="-419781" y="2438687"/>
            <a:chExt cx="2533991" cy="185144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15B208-38B1-459B-A144-15F621F84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19781" y="2438687"/>
              <a:ext cx="2515281" cy="185144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9BF7E1-7EF6-4A7D-88B6-3F8C502831CD}"/>
                </a:ext>
              </a:extLst>
            </p:cNvPr>
            <p:cNvSpPr/>
            <p:nvPr/>
          </p:nvSpPr>
          <p:spPr>
            <a:xfrm>
              <a:off x="723124" y="2482025"/>
              <a:ext cx="139108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>
                  <a:solidFill>
                    <a:schemeClr val="bg1"/>
                  </a:solidFill>
                </a:rPr>
                <a:t>Gatehouse 1994</a:t>
              </a:r>
              <a:endParaRPr lang="en-US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7CB7DC-54FA-4102-AE0F-4629ACE8B2EF}"/>
              </a:ext>
            </a:extLst>
          </p:cNvPr>
          <p:cNvGrpSpPr/>
          <p:nvPr/>
        </p:nvGrpSpPr>
        <p:grpSpPr>
          <a:xfrm>
            <a:off x="4839972" y="2473979"/>
            <a:ext cx="2382984" cy="2313313"/>
            <a:chOff x="4256806" y="2617525"/>
            <a:chExt cx="2463633" cy="247596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B69C3E-624D-449E-A43B-7D81A9EB8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387" t="45771"/>
            <a:stretch/>
          </p:blipFill>
          <p:spPr>
            <a:xfrm>
              <a:off x="4288823" y="2617525"/>
              <a:ext cx="2431616" cy="2432869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DF9640D-E694-4940-8296-222E266521E4}"/>
                </a:ext>
              </a:extLst>
            </p:cNvPr>
            <p:cNvSpPr/>
            <p:nvPr/>
          </p:nvSpPr>
          <p:spPr>
            <a:xfrm>
              <a:off x="4256806" y="4736707"/>
              <a:ext cx="1222702" cy="3567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>
                  <a:solidFill>
                    <a:schemeClr val="bg1"/>
                  </a:solidFill>
                </a:rPr>
                <a:t>Joseph 2012</a:t>
              </a:r>
              <a:endParaRPr lang="en-US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D155FD-9C40-40F0-AE44-A8A140B29E8B}"/>
              </a:ext>
            </a:extLst>
          </p:cNvPr>
          <p:cNvGrpSpPr/>
          <p:nvPr/>
        </p:nvGrpSpPr>
        <p:grpSpPr>
          <a:xfrm>
            <a:off x="2528142" y="884686"/>
            <a:ext cx="2307152" cy="1119850"/>
            <a:chOff x="4968413" y="863005"/>
            <a:chExt cx="2307152" cy="111985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909BC59-0727-4A32-8ECB-9433B8947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03473" y="863005"/>
              <a:ext cx="2272092" cy="111985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B56AFAF-E92C-4485-A719-CC7530F4033B}"/>
                </a:ext>
              </a:extLst>
            </p:cNvPr>
            <p:cNvSpPr/>
            <p:nvPr/>
          </p:nvSpPr>
          <p:spPr>
            <a:xfrm>
              <a:off x="4968413" y="1675078"/>
              <a:ext cx="117077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 err="1"/>
                <a:t>Nezafat</a:t>
              </a:r>
              <a:r>
                <a:rPr lang="en-US" sz="1400" b="1" i="1" dirty="0"/>
                <a:t> 2005</a:t>
              </a:r>
              <a:endParaRPr lang="en-US" sz="1400" i="1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1CA68A7-E20D-4E43-BEB5-73183DFA912C}"/>
              </a:ext>
            </a:extLst>
          </p:cNvPr>
          <p:cNvGrpSpPr/>
          <p:nvPr/>
        </p:nvGrpSpPr>
        <p:grpSpPr>
          <a:xfrm>
            <a:off x="2551072" y="2072548"/>
            <a:ext cx="2262465" cy="2059329"/>
            <a:chOff x="2622450" y="2077017"/>
            <a:chExt cx="2262465" cy="205932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218C854-4499-4C8B-94B6-1AB204E9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3230"/>
            <a:stretch/>
          </p:blipFill>
          <p:spPr>
            <a:xfrm>
              <a:off x="2671343" y="2077017"/>
              <a:ext cx="2213572" cy="2023515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04BB0B1-6822-4D71-A041-B7DFB2E5140E}"/>
                </a:ext>
              </a:extLst>
            </p:cNvPr>
            <p:cNvSpPr/>
            <p:nvPr/>
          </p:nvSpPr>
          <p:spPr>
            <a:xfrm>
              <a:off x="2622450" y="3828569"/>
              <a:ext cx="10310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 err="1">
                  <a:solidFill>
                    <a:schemeClr val="bg1"/>
                  </a:solidFill>
                </a:rPr>
                <a:t>Markl</a:t>
              </a:r>
              <a:r>
                <a:rPr lang="en-US" sz="1400" b="1" i="1" dirty="0">
                  <a:solidFill>
                    <a:schemeClr val="bg1"/>
                  </a:solidFill>
                </a:rPr>
                <a:t> 2015</a:t>
              </a:r>
              <a:endParaRPr lang="en-US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423F7A6-1894-4654-A72D-89A138723F76}"/>
              </a:ext>
            </a:extLst>
          </p:cNvPr>
          <p:cNvGrpSpPr/>
          <p:nvPr/>
        </p:nvGrpSpPr>
        <p:grpSpPr>
          <a:xfrm>
            <a:off x="4886420" y="873943"/>
            <a:ext cx="2336229" cy="1540036"/>
            <a:chOff x="5410200" y="853447"/>
            <a:chExt cx="2390775" cy="157599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81311E4-07AC-4A07-9169-55E76DC19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488"/>
            <a:stretch/>
          </p:blipFill>
          <p:spPr>
            <a:xfrm>
              <a:off x="5410200" y="857482"/>
              <a:ext cx="2390775" cy="1571957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5D82C62-EDBA-4D4E-B679-9C5ACD07A9F4}"/>
                </a:ext>
              </a:extLst>
            </p:cNvPr>
            <p:cNvSpPr/>
            <p:nvPr/>
          </p:nvSpPr>
          <p:spPr>
            <a:xfrm>
              <a:off x="5755412" y="933682"/>
              <a:ext cx="76200" cy="13973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05BE81F-D3E1-4FF2-8270-853583094792}"/>
                </a:ext>
              </a:extLst>
            </p:cNvPr>
            <p:cNvSpPr/>
            <p:nvPr/>
          </p:nvSpPr>
          <p:spPr>
            <a:xfrm>
              <a:off x="6615640" y="853447"/>
              <a:ext cx="973428" cy="242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 err="1">
                  <a:solidFill>
                    <a:schemeClr val="bg1"/>
                  </a:solidFill>
                </a:rPr>
                <a:t>Koperich</a:t>
              </a:r>
              <a:r>
                <a:rPr lang="en-US" sz="1400" b="1" i="1" dirty="0">
                  <a:solidFill>
                    <a:schemeClr val="bg1"/>
                  </a:solidFill>
                </a:rPr>
                <a:t> 2012</a:t>
              </a:r>
              <a:endParaRPr lang="en-US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9EB364-6AFC-427B-A8D6-D5E3C69F8743}"/>
              </a:ext>
            </a:extLst>
          </p:cNvPr>
          <p:cNvGrpSpPr/>
          <p:nvPr/>
        </p:nvGrpSpPr>
        <p:grpSpPr>
          <a:xfrm>
            <a:off x="7288679" y="2481537"/>
            <a:ext cx="1642898" cy="2257932"/>
            <a:chOff x="9372600" y="1392002"/>
            <a:chExt cx="1857375" cy="25527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8D85FE1-06E1-482A-9531-81760D594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72600" y="1392002"/>
              <a:ext cx="1857375" cy="2552700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C5FE53E-7C7C-45B6-83C6-7FBB147784B8}"/>
                </a:ext>
              </a:extLst>
            </p:cNvPr>
            <p:cNvSpPr/>
            <p:nvPr/>
          </p:nvSpPr>
          <p:spPr>
            <a:xfrm>
              <a:off x="10236070" y="1392002"/>
              <a:ext cx="9906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i="1" dirty="0">
                  <a:solidFill>
                    <a:schemeClr val="bg1"/>
                  </a:solidFill>
                </a:rPr>
                <a:t>Jones 2011</a:t>
              </a:r>
              <a:endParaRPr lang="en-US" sz="1400" i="1" dirty="0">
                <a:solidFill>
                  <a:schemeClr val="bg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9A708C9-AAF8-4FE8-AB90-CACA47BDC8C9}"/>
                </a:ext>
              </a:extLst>
            </p:cNvPr>
            <p:cNvSpPr/>
            <p:nvPr/>
          </p:nvSpPr>
          <p:spPr>
            <a:xfrm>
              <a:off x="9386383" y="3738319"/>
              <a:ext cx="159988" cy="1776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/>
            </a:p>
          </p:txBody>
        </p:sp>
      </p:grpSp>
    </p:spTree>
    <p:extLst>
      <p:ext uri="{BB962C8B-B14F-4D97-AF65-F5344CB8AC3E}">
        <p14:creationId xmlns:p14="http://schemas.microsoft.com/office/powerpoint/2010/main" val="105995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181D9A62-D5CF-4871-8C70-05A0462AE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9144000" cy="73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2">
            <a:extLst>
              <a:ext uri="{FF2B5EF4-FFF2-40B4-BE49-F238E27FC236}">
                <a16:creationId xmlns:a16="http://schemas.microsoft.com/office/drawing/2014/main" id="{7CE2B40F-110F-4806-B32E-C8A2E4594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9144000" cy="78581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48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616D6-3DCC-4D29-B8FD-1D9633649966}"/>
              </a:ext>
            </a:extLst>
          </p:cNvPr>
          <p:cNvSpPr/>
          <p:nvPr/>
        </p:nvSpPr>
        <p:spPr>
          <a:xfrm>
            <a:off x="-1" y="69361"/>
            <a:ext cx="9084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Interventional CMR | Real-time Phase Contrast MRI: Present &amp; Future</a:t>
            </a:r>
          </a:p>
          <a:p>
            <a:pPr lvl="0">
              <a:defRPr/>
            </a:pPr>
            <a:r>
              <a:rPr lang="en-US" sz="2000" b="1" kern="0" dirty="0">
                <a:solidFill>
                  <a:prstClr val="white"/>
                </a:solidFill>
                <a:latin typeface="Calibri"/>
              </a:rPr>
              <a:t>Future methods and applications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ine 33">
            <a:extLst>
              <a:ext uri="{FF2B5EF4-FFF2-40B4-BE49-F238E27FC236}">
                <a16:creationId xmlns:a16="http://schemas.microsoft.com/office/drawing/2014/main" id="{A1730B32-3911-4E82-87BA-915E7FA2F5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" y="4733925"/>
            <a:ext cx="62611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038B581E-49C4-4B7E-BA52-AEF7C575500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82599" y="4788694"/>
            <a:ext cx="584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0EE74-1F2C-4D2D-91EC-B282DFC749DA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8DD61-687C-42EA-B00B-D299A1A256B8}"/>
              </a:ext>
            </a:extLst>
          </p:cNvPr>
          <p:cNvSpPr txBox="1"/>
          <p:nvPr/>
        </p:nvSpPr>
        <p:spPr>
          <a:xfrm>
            <a:off x="-15241" y="807471"/>
            <a:ext cx="4267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Methods:</a:t>
            </a:r>
          </a:p>
          <a:p>
            <a:r>
              <a:rPr lang="en-US" b="1" dirty="0"/>
              <a:t>Machine-learning to accelerate reconstruction and analysis</a:t>
            </a:r>
          </a:p>
          <a:p>
            <a:r>
              <a:rPr lang="en-US" b="1" dirty="0"/>
              <a:t>Cloud reconstruction</a:t>
            </a:r>
            <a:endParaRPr lang="en-US" sz="20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4F79EF-8967-425B-B83A-F6FF473F7631}"/>
              </a:ext>
            </a:extLst>
          </p:cNvPr>
          <p:cNvGrpSpPr/>
          <p:nvPr/>
        </p:nvGrpSpPr>
        <p:grpSpPr>
          <a:xfrm>
            <a:off x="304800" y="2227773"/>
            <a:ext cx="3829888" cy="2321638"/>
            <a:chOff x="5240561" y="1493253"/>
            <a:chExt cx="3062353" cy="18563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EF2E40B-D95D-40A5-828F-9C1047F28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2496" b="19418"/>
            <a:stretch/>
          </p:blipFill>
          <p:spPr>
            <a:xfrm>
              <a:off x="5240561" y="1493253"/>
              <a:ext cx="2971800" cy="172773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E6E86A-B234-4D98-AF9A-841525CBA55B}"/>
                </a:ext>
              </a:extLst>
            </p:cNvPr>
            <p:cNvSpPr/>
            <p:nvPr/>
          </p:nvSpPr>
          <p:spPr>
            <a:xfrm>
              <a:off x="7550116" y="3078913"/>
              <a:ext cx="752798" cy="2707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/>
                <a:t>Tan 2018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816817-B8E0-4A2B-80CF-8A46A26D3933}"/>
              </a:ext>
            </a:extLst>
          </p:cNvPr>
          <p:cNvGrpSpPr/>
          <p:nvPr/>
        </p:nvGrpSpPr>
        <p:grpSpPr>
          <a:xfrm>
            <a:off x="4495800" y="2230375"/>
            <a:ext cx="4281467" cy="2134523"/>
            <a:chOff x="4557928" y="2821062"/>
            <a:chExt cx="4281467" cy="21345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2B4F76C-9A9B-4B27-B7AB-72D5C44E8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0950" y="2853220"/>
              <a:ext cx="2178445" cy="19960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D5C8BD-AC0F-481D-919F-0191300C9794}"/>
                </a:ext>
              </a:extLst>
            </p:cNvPr>
            <p:cNvSpPr/>
            <p:nvPr/>
          </p:nvSpPr>
          <p:spPr>
            <a:xfrm>
              <a:off x="7648774" y="2821062"/>
              <a:ext cx="11304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/>
                <a:t>Miller 2016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49D864-5FC3-4786-9795-93B633357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57928" y="2876550"/>
              <a:ext cx="2118262" cy="207903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3AE80CD-61A8-47E7-8829-0648949B4ECF}"/>
                </a:ext>
              </a:extLst>
            </p:cNvPr>
            <p:cNvSpPr/>
            <p:nvPr/>
          </p:nvSpPr>
          <p:spPr>
            <a:xfrm>
              <a:off x="5548958" y="2853220"/>
              <a:ext cx="125707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/>
                <a:t>Sinning 2013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F617C66-2BBA-4423-A74D-FAC5E3E69298}"/>
              </a:ext>
            </a:extLst>
          </p:cNvPr>
          <p:cNvSpPr/>
          <p:nvPr/>
        </p:nvSpPr>
        <p:spPr>
          <a:xfrm>
            <a:off x="4312821" y="80747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err="1"/>
              <a:t>iCMR</a:t>
            </a:r>
            <a:r>
              <a:rPr lang="en-US" sz="2000" b="1" dirty="0"/>
              <a:t> real-time flow applications:</a:t>
            </a:r>
            <a:endParaRPr lang="en-US" b="1" dirty="0"/>
          </a:p>
          <a:p>
            <a:r>
              <a:rPr lang="en-US" b="1" dirty="0"/>
              <a:t>Pressure-Volume loops</a:t>
            </a:r>
          </a:p>
          <a:p>
            <a:r>
              <a:rPr lang="en-US" b="1" dirty="0"/>
              <a:t>Trans-catheter valve replacement assessment </a:t>
            </a:r>
          </a:p>
        </p:txBody>
      </p:sp>
    </p:spTree>
    <p:extLst>
      <p:ext uri="{BB962C8B-B14F-4D97-AF65-F5344CB8AC3E}">
        <p14:creationId xmlns:p14="http://schemas.microsoft.com/office/powerpoint/2010/main" val="327867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ew bgd lrg copy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0" y="7"/>
            <a:ext cx="9144000" cy="78581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ea typeface="ＭＳ Ｐゴシック" pitchFamily="4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23" y="535946"/>
            <a:ext cx="4682980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" lvl="1">
              <a:lnSpc>
                <a:spcPct val="80000"/>
              </a:lnSpc>
              <a:defRPr/>
            </a:pPr>
            <a:r>
              <a:rPr lang="en-US" sz="1600" dirty="0">
                <a:solidFill>
                  <a:srgbClr val="FFFFFF"/>
                </a:solidFill>
              </a:rPr>
              <a:t>Robert J. Lederman, MD</a:t>
            </a:r>
          </a:p>
          <a:p>
            <a:pPr marL="1587" lvl="1" indent="0">
              <a:lnSpc>
                <a:spcPct val="80000"/>
              </a:lnSpc>
              <a:buNone/>
              <a:defRPr/>
            </a:pPr>
            <a:r>
              <a:rPr lang="en-US" sz="1600" dirty="0"/>
              <a:t>Kanishka Ratnayaka, MD</a:t>
            </a:r>
          </a:p>
          <a:p>
            <a:pPr marL="1587" lvl="1" indent="0">
              <a:lnSpc>
                <a:spcPct val="80000"/>
              </a:lnSpc>
              <a:buNone/>
              <a:defRPr/>
            </a:pPr>
            <a:r>
              <a:rPr lang="en-US" sz="1600" dirty="0"/>
              <a:t>Elena Grant, BM </a:t>
            </a:r>
            <a:r>
              <a:rPr lang="en-US" sz="1600" dirty="0" err="1"/>
              <a:t>BCh</a:t>
            </a:r>
            <a:endParaRPr lang="en-US" sz="1600" u="sng" dirty="0"/>
          </a:p>
          <a:p>
            <a:pPr marL="1587" lvl="1" indent="0">
              <a:lnSpc>
                <a:spcPct val="80000"/>
              </a:lnSpc>
              <a:buNone/>
              <a:defRPr/>
            </a:pPr>
            <a:r>
              <a:rPr lang="en-US" sz="1600" dirty="0"/>
              <a:t>Toby Rogers, BM </a:t>
            </a:r>
            <a:r>
              <a:rPr lang="en-US" sz="1600" dirty="0" err="1"/>
              <a:t>BCh</a:t>
            </a:r>
            <a:r>
              <a:rPr lang="en-US" sz="1600" dirty="0"/>
              <a:t> </a:t>
            </a:r>
          </a:p>
          <a:p>
            <a:pPr marL="1587" lvl="1" indent="0">
              <a:lnSpc>
                <a:spcPct val="80000"/>
              </a:lnSpc>
              <a:buNone/>
              <a:defRPr/>
            </a:pPr>
            <a:r>
              <a:rPr lang="en-US" sz="1600" dirty="0"/>
              <a:t>Jaffar Khan, BM </a:t>
            </a:r>
            <a:r>
              <a:rPr lang="en-US" sz="1600" dirty="0" err="1"/>
              <a:t>BCh</a:t>
            </a:r>
            <a:endParaRPr lang="en-US" sz="1600" dirty="0"/>
          </a:p>
          <a:p>
            <a:pPr marL="1587" lvl="1">
              <a:lnSpc>
                <a:spcPct val="80000"/>
              </a:lnSpc>
              <a:defRPr/>
            </a:pPr>
            <a:r>
              <a:rPr lang="en-US" sz="1600" dirty="0">
                <a:solidFill>
                  <a:srgbClr val="FFFFFF"/>
                </a:solidFill>
              </a:rPr>
              <a:t>Dan Herzka, PhD</a:t>
            </a:r>
          </a:p>
          <a:p>
            <a:pPr marL="1587" lvl="1">
              <a:lnSpc>
                <a:spcPct val="80000"/>
              </a:lnSpc>
              <a:defRPr/>
            </a:pPr>
            <a:r>
              <a:rPr lang="en-US" sz="1600" dirty="0">
                <a:solidFill>
                  <a:srgbClr val="FFFFFF"/>
                </a:solidFill>
              </a:rPr>
              <a:t>Anthony Z. Faranesh, PhD</a:t>
            </a:r>
          </a:p>
          <a:p>
            <a:pPr marL="1587" lvl="1">
              <a:lnSpc>
                <a:spcPct val="80000"/>
              </a:lnSpc>
              <a:defRPr/>
            </a:pPr>
            <a:r>
              <a:rPr lang="en-US" sz="1600" dirty="0">
                <a:solidFill>
                  <a:srgbClr val="FFFFFF"/>
                </a:solidFill>
              </a:rPr>
              <a:t>Michael S. Hansen, PhD</a:t>
            </a:r>
          </a:p>
          <a:p>
            <a:pPr marL="1587" lvl="1">
              <a:lnSpc>
                <a:spcPct val="80000"/>
              </a:lnSpc>
              <a:defRPr/>
            </a:pPr>
            <a:r>
              <a:rPr lang="en-US" sz="1600" dirty="0">
                <a:solidFill>
                  <a:srgbClr val="FFFFFF"/>
                </a:solidFill>
              </a:rPr>
              <a:t>Adrienne Campbell-Washburn, PhD</a:t>
            </a:r>
          </a:p>
          <a:p>
            <a:pPr marL="1587" lvl="1">
              <a:lnSpc>
                <a:spcPct val="80000"/>
              </a:lnSpc>
              <a:defRPr/>
            </a:pPr>
            <a:r>
              <a:rPr lang="en-US" sz="1600" dirty="0">
                <a:solidFill>
                  <a:srgbClr val="FFFFFF"/>
                </a:solidFill>
              </a:rPr>
              <a:t>Peter Kellman, PhD</a:t>
            </a:r>
          </a:p>
          <a:p>
            <a:pPr marL="1587" lvl="1" indent="0">
              <a:lnSpc>
                <a:spcPct val="80000"/>
              </a:lnSpc>
              <a:buNone/>
              <a:defRPr/>
            </a:pPr>
            <a:r>
              <a:rPr lang="en-US" sz="1600" dirty="0">
                <a:solidFill>
                  <a:srgbClr val="FFFFFF"/>
                </a:solidFill>
              </a:rPr>
              <a:t>Hui Xue, PhD</a:t>
            </a:r>
          </a:p>
          <a:p>
            <a:pPr marL="1587" lvl="1" indent="0">
              <a:lnSpc>
                <a:spcPct val="80000"/>
              </a:lnSpc>
              <a:buNone/>
              <a:defRPr/>
            </a:pPr>
            <a:r>
              <a:rPr lang="en-US" sz="1600" dirty="0">
                <a:solidFill>
                  <a:srgbClr val="FFFFFF"/>
                </a:solidFill>
              </a:rPr>
              <a:t>Matthew Restivo, PhD</a:t>
            </a:r>
          </a:p>
          <a:p>
            <a:pPr marL="1587" lvl="1" indent="0">
              <a:lnSpc>
                <a:spcPct val="80000"/>
              </a:lnSpc>
              <a:buNone/>
              <a:defRPr/>
            </a:pPr>
            <a:r>
              <a:rPr lang="en-US" sz="1600" dirty="0">
                <a:solidFill>
                  <a:srgbClr val="FFFFFF"/>
                </a:solidFill>
              </a:rPr>
              <a:t>Mahamadou Diakite, PhD</a:t>
            </a:r>
          </a:p>
          <a:p>
            <a:pPr marL="1587" lvl="1" indent="0">
              <a:lnSpc>
                <a:spcPct val="80000"/>
              </a:lnSpc>
              <a:buNone/>
              <a:defRPr/>
            </a:pPr>
            <a:r>
              <a:rPr lang="en-US" sz="1600" dirty="0"/>
              <a:t>Burcu Basar, BSc</a:t>
            </a:r>
          </a:p>
          <a:p>
            <a:pPr marL="1587" lvl="1" indent="0">
              <a:lnSpc>
                <a:spcPct val="80000"/>
              </a:lnSpc>
              <a:buNone/>
              <a:defRPr/>
            </a:pPr>
            <a:r>
              <a:rPr lang="en-US" sz="1600" dirty="0"/>
              <a:t>Delaney McGuirt, BS, RT</a:t>
            </a:r>
          </a:p>
          <a:p>
            <a:pPr marL="1587" lvl="1" indent="0">
              <a:lnSpc>
                <a:spcPct val="80000"/>
              </a:lnSpc>
              <a:buNone/>
              <a:defRPr/>
            </a:pPr>
            <a:r>
              <a:rPr lang="en-US" sz="1600" dirty="0"/>
              <a:t>Jonathan Mazal, MS, RA</a:t>
            </a:r>
          </a:p>
          <a:p>
            <a:pPr marL="1587" lvl="1" indent="0">
              <a:lnSpc>
                <a:spcPct val="80000"/>
              </a:lnSpc>
              <a:buNone/>
              <a:defRPr/>
            </a:pPr>
            <a:r>
              <a:rPr lang="en-US" sz="1600" dirty="0"/>
              <a:t>William H. Schenke, BS</a:t>
            </a:r>
          </a:p>
          <a:p>
            <a:pPr marL="1587" lvl="1" indent="0">
              <a:lnSpc>
                <a:spcPct val="80000"/>
              </a:lnSpc>
              <a:buNone/>
              <a:defRPr/>
            </a:pPr>
            <a:r>
              <a:rPr lang="en-US" sz="1600" dirty="0"/>
              <a:t>Katherine Lucas</a:t>
            </a:r>
          </a:p>
          <a:p>
            <a:pPr marL="1587" lvl="1" indent="0">
              <a:lnSpc>
                <a:spcPct val="80000"/>
              </a:lnSpc>
              <a:buNone/>
              <a:defRPr/>
            </a:pPr>
            <a:r>
              <a:rPr lang="en-US" sz="1600" dirty="0"/>
              <a:t>Laurie P. Grant, RN, NP</a:t>
            </a:r>
          </a:p>
          <a:p>
            <a:pPr marL="1587" lvl="1" indent="0">
              <a:lnSpc>
                <a:spcPct val="80000"/>
              </a:lnSpc>
              <a:buNone/>
              <a:defRPr/>
            </a:pPr>
            <a:r>
              <a:rPr lang="en-US" sz="1600" dirty="0"/>
              <a:t>Annette M. Stine, RN</a:t>
            </a:r>
            <a:endParaRPr lang="en-US" sz="1600" dirty="0">
              <a:solidFill>
                <a:srgbClr val="FFFFFF"/>
              </a:solidFill>
            </a:endParaRPr>
          </a:p>
          <a:p>
            <a:pPr marL="1587" lvl="1" indent="0">
              <a:lnSpc>
                <a:spcPct val="80000"/>
              </a:lnSpc>
              <a:buNone/>
              <a:defRPr/>
            </a:pPr>
            <a:r>
              <a:rPr lang="en-US" sz="1600" dirty="0"/>
              <a:t>Jennifer Steeden, PhD - UCL</a:t>
            </a:r>
          </a:p>
        </p:txBody>
      </p:sp>
      <p:sp>
        <p:nvSpPr>
          <p:cNvPr id="2" name="Rectangle 1"/>
          <p:cNvSpPr/>
          <p:nvPr/>
        </p:nvSpPr>
        <p:spPr>
          <a:xfrm>
            <a:off x="41420" y="140773"/>
            <a:ext cx="2852960" cy="3951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87" lvl="1">
              <a:lnSpc>
                <a:spcPct val="80000"/>
              </a:lnSpc>
              <a:defRPr/>
            </a:pPr>
            <a:r>
              <a:rPr lang="en-US" sz="2400" b="1" u="sng" dirty="0"/>
              <a:t>Acknowledgements: </a:t>
            </a:r>
          </a:p>
        </p:txBody>
      </p:sp>
      <p:pic>
        <p:nvPicPr>
          <p:cNvPr id="10" name="Picture 15" descr="DHHS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6209" y="1091438"/>
            <a:ext cx="1189861" cy="118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593" y="219278"/>
            <a:ext cx="3081722" cy="718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E15FE5-9FDE-4979-AFA3-3ECE4C2D65FD}"/>
              </a:ext>
            </a:extLst>
          </p:cNvPr>
          <p:cNvSpPr txBox="1"/>
          <p:nvPr/>
        </p:nvSpPr>
        <p:spPr>
          <a:xfrm>
            <a:off x="6364721" y="4666332"/>
            <a:ext cx="2646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rajiv.ramasawmy@nih.gov</a:t>
            </a:r>
          </a:p>
        </p:txBody>
      </p:sp>
    </p:spTree>
    <p:extLst>
      <p:ext uri="{BB962C8B-B14F-4D97-AF65-F5344CB8AC3E}">
        <p14:creationId xmlns:p14="http://schemas.microsoft.com/office/powerpoint/2010/main" val="4271884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181D9A62-D5CF-4871-8C70-05A0462AE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9144000" cy="73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2">
            <a:extLst>
              <a:ext uri="{FF2B5EF4-FFF2-40B4-BE49-F238E27FC236}">
                <a16:creationId xmlns:a16="http://schemas.microsoft.com/office/drawing/2014/main" id="{7CE2B40F-110F-4806-B32E-C8A2E4594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9144000" cy="78581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48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616D6-3DCC-4D29-B8FD-1D9633649966}"/>
              </a:ext>
            </a:extLst>
          </p:cNvPr>
          <p:cNvSpPr/>
          <p:nvPr/>
        </p:nvSpPr>
        <p:spPr>
          <a:xfrm>
            <a:off x="-1" y="69361"/>
            <a:ext cx="9084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Interventional CMR | Real-time Phase Contrast MRI: Present &amp; Future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Disclosures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ine 33">
            <a:extLst>
              <a:ext uri="{FF2B5EF4-FFF2-40B4-BE49-F238E27FC236}">
                <a16:creationId xmlns:a16="http://schemas.microsoft.com/office/drawing/2014/main" id="{A1730B32-3911-4E82-87BA-915E7FA2F5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" y="4733925"/>
            <a:ext cx="62611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038B581E-49C4-4B7E-BA52-AEF7C575500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82599" y="4788694"/>
            <a:ext cx="584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0EE74-1F2C-4D2D-91EC-B282DFC749DA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</p:txBody>
      </p:sp>
      <p:pic>
        <p:nvPicPr>
          <p:cNvPr id="7" name="Picture 6" descr="NHLBI_Standard_Sig_Logo_White.png">
            <a:extLst>
              <a:ext uri="{FF2B5EF4-FFF2-40B4-BE49-F238E27FC236}">
                <a16:creationId xmlns:a16="http://schemas.microsoft.com/office/drawing/2014/main" id="{5744D2CF-FDFD-450A-BD85-4B3A1FB241C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601" y="4500358"/>
            <a:ext cx="1882539" cy="4389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68DD61-687C-42EA-B00B-D299A1A256B8}"/>
              </a:ext>
            </a:extLst>
          </p:cNvPr>
          <p:cNvSpPr txBox="1"/>
          <p:nvPr/>
        </p:nvSpPr>
        <p:spPr>
          <a:xfrm>
            <a:off x="-1" y="2113591"/>
            <a:ext cx="5486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1" dirty="0">
                <a:solidFill>
                  <a:prstClr val="white"/>
                </a:solidFill>
              </a:rPr>
              <a:t>I have no financial interests or relationships to disclose with regard to the subject matter of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059134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ine 33">
            <a:extLst>
              <a:ext uri="{FF2B5EF4-FFF2-40B4-BE49-F238E27FC236}">
                <a16:creationId xmlns:a16="http://schemas.microsoft.com/office/drawing/2014/main" id="{B6E06F6F-2E32-49BC-BB20-0534EF0FB1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" y="4733925"/>
            <a:ext cx="62611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295C97-29A2-46EF-8EEE-D5B6E8AEC90C}"/>
              </a:ext>
            </a:extLst>
          </p:cNvPr>
          <p:cNvSpPr/>
          <p:nvPr/>
        </p:nvSpPr>
        <p:spPr>
          <a:xfrm>
            <a:off x="0" y="871062"/>
            <a:ext cx="39604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Fick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Estimated VO</a:t>
            </a:r>
            <a:r>
              <a:rPr lang="en-US" b="1" baseline="-25000" dirty="0">
                <a:solidFill>
                  <a:schemeClr val="tx1">
                    <a:lumMod val="75000"/>
                  </a:schemeClr>
                </a:solidFill>
              </a:rPr>
              <a:t>2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Blood sampling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Thermodilution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Regurgitation/shunt insensitive 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Limited repeats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2" name="Picture 30">
            <a:extLst>
              <a:ext uri="{FF2B5EF4-FFF2-40B4-BE49-F238E27FC236}">
                <a16:creationId xmlns:a16="http://schemas.microsoft.com/office/drawing/2014/main" id="{181D9A62-D5CF-4871-8C70-05A0462AE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9144000" cy="73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2">
            <a:extLst>
              <a:ext uri="{FF2B5EF4-FFF2-40B4-BE49-F238E27FC236}">
                <a16:creationId xmlns:a16="http://schemas.microsoft.com/office/drawing/2014/main" id="{7CE2B40F-110F-4806-B32E-C8A2E4594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9144000" cy="78581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48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616D6-3DCC-4D29-B8FD-1D9633649966}"/>
              </a:ext>
            </a:extLst>
          </p:cNvPr>
          <p:cNvSpPr/>
          <p:nvPr/>
        </p:nvSpPr>
        <p:spPr>
          <a:xfrm>
            <a:off x="-1" y="69361"/>
            <a:ext cx="9084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Interventional CMR | Real-time Phase Contrast MRI: Present &amp; Future</a:t>
            </a:r>
          </a:p>
          <a:p>
            <a:pPr lvl="0">
              <a:defRPr/>
            </a:pPr>
            <a:r>
              <a:rPr lang="en-US" sz="2000" b="1" kern="0" dirty="0">
                <a:solidFill>
                  <a:prstClr val="white"/>
                </a:solidFill>
                <a:latin typeface="Calibri"/>
              </a:rPr>
              <a:t>Measuring cardiac output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038B581E-49C4-4B7E-BA52-AEF7C575500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82599" y="4788694"/>
            <a:ext cx="584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0EE74-1F2C-4D2D-91EC-B282DFC749DA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210BF31-4FB1-4EC1-9A1B-5D8AB62E5532}"/>
                  </a:ext>
                </a:extLst>
              </p:cNvPr>
              <p:cNvSpPr txBox="1"/>
              <p:nvPr/>
            </p:nvSpPr>
            <p:spPr>
              <a:xfrm>
                <a:off x="1940196" y="1603352"/>
                <a:ext cx="1849930" cy="596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𝑪𝑶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𝑭𝒊𝒄𝒌</m:t>
                          </m:r>
                        </m:sub>
                      </m:sSub>
                      <m:r>
                        <a:rPr lang="en-US" sz="1600" b="1" i="1" smtClean="0">
                          <a:latin typeface="Cambria Math"/>
                          <a:ea typeface="Cambria Math"/>
                        </a:rPr>
                        <m:t>= </m:t>
                      </m:r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𝑽</m:t>
                          </m:r>
                          <m:sSub>
                            <m:sSub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𝑶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𝒂</m:t>
                              </m:r>
                            </m:sub>
                          </m:sSub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l-GR" sz="1600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210BF31-4FB1-4EC1-9A1B-5D8AB62E5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196" y="1603352"/>
                <a:ext cx="1849930" cy="5965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6F8EB1C-8301-42B1-8867-E3DCC2A4AE98}"/>
                  </a:ext>
                </a:extLst>
              </p:cNvPr>
              <p:cNvSpPr txBox="1"/>
              <p:nvPr/>
            </p:nvSpPr>
            <p:spPr>
              <a:xfrm>
                <a:off x="1665382" y="3176162"/>
                <a:ext cx="2363659" cy="689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𝑪𝑶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𝑻𝒅</m:t>
                          </m:r>
                        </m:sub>
                      </m:sSub>
                      <m:r>
                        <a:rPr lang="en-US" sz="1600" b="1" i="1" smtClean="0">
                          <a:latin typeface="Cambria Math"/>
                          <a:ea typeface="Cambria Math"/>
                        </a:rPr>
                        <m:t>= </m:t>
                      </m:r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𝒊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1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𝑩</m:t>
                                  </m:r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b="1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𝑲</m:t>
                          </m:r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𝑩</m:t>
                                  </m:r>
                                </m:sub>
                              </m:s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𝒅𝒕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6F8EB1C-8301-42B1-8867-E3DCC2A4A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82" y="3176162"/>
                <a:ext cx="2363659" cy="689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CB6B410-FF85-4577-8AED-CA0FA9A9E1AE}"/>
              </a:ext>
            </a:extLst>
          </p:cNvPr>
          <p:cNvGrpSpPr/>
          <p:nvPr/>
        </p:nvGrpSpPr>
        <p:grpSpPr>
          <a:xfrm>
            <a:off x="4419600" y="871062"/>
            <a:ext cx="4665022" cy="3213905"/>
            <a:chOff x="4419600" y="871062"/>
            <a:chExt cx="4665022" cy="321390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68DD61-687C-42EA-B00B-D299A1A256B8}"/>
                </a:ext>
              </a:extLst>
            </p:cNvPr>
            <p:cNvSpPr txBox="1"/>
            <p:nvPr/>
          </p:nvSpPr>
          <p:spPr>
            <a:xfrm>
              <a:off x="4419600" y="871062"/>
              <a:ext cx="4665022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Ultrasound</a:t>
              </a:r>
            </a:p>
            <a:p>
              <a:r>
                <a:rPr lang="en-US" b="1" dirty="0"/>
                <a:t>- Real-time stroke volume (mL) </a:t>
              </a:r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r>
                <a:rPr lang="en-US" b="1" dirty="0"/>
                <a:t>Cardiac output (L/min)</a:t>
              </a:r>
            </a:p>
            <a:p>
              <a:endParaRPr lang="en-US" b="1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2D96C49-FBBC-4A2D-90F8-48881EFA9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0200" y="1568698"/>
              <a:ext cx="2841895" cy="172572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35F8073-ED7B-4C24-90BF-E6E51C01C3D3}"/>
                </a:ext>
              </a:extLst>
            </p:cNvPr>
            <p:cNvSpPr/>
            <p:nvPr/>
          </p:nvSpPr>
          <p:spPr>
            <a:xfrm>
              <a:off x="5439180" y="3045696"/>
              <a:ext cx="115929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ea typeface="Calibri" panose="020F0502020204030204" pitchFamily="34" charset="0"/>
                  <a:cs typeface="Times New Roman" panose="02020603050405020304" pitchFamily="18" charset="0"/>
                </a:rPr>
                <a:t>Haddad 2009</a:t>
              </a:r>
              <a:endParaRPr 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F42C506-36E9-4118-A1D1-1A31C943CA83}"/>
                    </a:ext>
                  </a:extLst>
                </p:cNvPr>
                <p:cNvSpPr txBox="1"/>
                <p:nvPr/>
              </p:nvSpPr>
              <p:spPr>
                <a:xfrm>
                  <a:off x="5867400" y="3746413"/>
                  <a:ext cx="161454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/>
                          </a:rPr>
                          <m:t>𝑪𝑶</m:t>
                        </m:r>
                        <m:r>
                          <a:rPr lang="en-US" sz="1600" b="1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/>
                          </a:rPr>
                          <m:t>𝑺𝑽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/>
                          </a:rPr>
                          <m:t> ×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𝑯𝑹</m:t>
                        </m:r>
                      </m:oMath>
                    </m:oMathPara>
                  </a14:m>
                  <a:endParaRPr lang="en-US" sz="1600" b="1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F42C506-36E9-4118-A1D1-1A31C943CA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400" y="3746413"/>
                  <a:ext cx="1614545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CA2068B-334E-4DBA-970C-4C4DD06AEBE1}"/>
              </a:ext>
            </a:extLst>
          </p:cNvPr>
          <p:cNvSpPr/>
          <p:nvPr/>
        </p:nvSpPr>
        <p:spPr>
          <a:xfrm>
            <a:off x="1600199" y="4376828"/>
            <a:ext cx="7254168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dirty="0" err="1"/>
              <a:t>iCMR</a:t>
            </a:r>
            <a:r>
              <a:rPr lang="en-US" dirty="0"/>
              <a:t>: 	Beat-to-beat CO to guide provocations </a:t>
            </a:r>
          </a:p>
          <a:p>
            <a:r>
              <a:rPr lang="en-US" dirty="0"/>
              <a:t>	Pulmonary vascular resistance (PVR)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1D51F8A7-F59E-42A5-96C3-AA2FDC67F054}"/>
              </a:ext>
            </a:extLst>
          </p:cNvPr>
          <p:cNvGrpSpPr/>
          <p:nvPr/>
        </p:nvGrpSpPr>
        <p:grpSpPr>
          <a:xfrm>
            <a:off x="1474873" y="4231113"/>
            <a:ext cx="1530823" cy="295479"/>
            <a:chOff x="1288583" y="4134690"/>
            <a:chExt cx="1530823" cy="295479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7F452DD-0A77-4B01-8C0D-F997ABBC7886}"/>
                </a:ext>
              </a:extLst>
            </p:cNvPr>
            <p:cNvSpPr/>
            <p:nvPr/>
          </p:nvSpPr>
          <p:spPr>
            <a:xfrm>
              <a:off x="1288583" y="4178336"/>
              <a:ext cx="216429" cy="21642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C2874AA5-6E0F-4B61-B711-86D51D80F84C}"/>
                </a:ext>
              </a:extLst>
            </p:cNvPr>
            <p:cNvSpPr/>
            <p:nvPr/>
          </p:nvSpPr>
          <p:spPr>
            <a:xfrm>
              <a:off x="1780346" y="4134690"/>
              <a:ext cx="543860" cy="295479"/>
            </a:xfrm>
            <a:prstGeom prst="rightArrow">
              <a:avLst>
                <a:gd name="adj1" fmla="val 72818"/>
                <a:gd name="adj2" fmla="val 97537"/>
              </a:avLst>
            </a:prstGeom>
            <a:gradFill flip="none" rotWithShape="1">
              <a:gsLst>
                <a:gs pos="0">
                  <a:schemeClr val="bg1"/>
                </a:gs>
                <a:gs pos="52000">
                  <a:schemeClr val="tx1"/>
                </a:gs>
                <a:gs pos="95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2530FF5-13BE-4C39-BF60-FBAA3F5006D3}"/>
                </a:ext>
              </a:extLst>
            </p:cNvPr>
            <p:cNvSpPr/>
            <p:nvPr/>
          </p:nvSpPr>
          <p:spPr>
            <a:xfrm>
              <a:off x="2602977" y="4178336"/>
              <a:ext cx="216429" cy="21642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30">
            <a:extLst>
              <a:ext uri="{FF2B5EF4-FFF2-40B4-BE49-F238E27FC236}">
                <a16:creationId xmlns:a16="http://schemas.microsoft.com/office/drawing/2014/main" id="{181D9A62-D5CF-4871-8C70-05A0462AE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9144000" cy="73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2">
            <a:extLst>
              <a:ext uri="{FF2B5EF4-FFF2-40B4-BE49-F238E27FC236}">
                <a16:creationId xmlns:a16="http://schemas.microsoft.com/office/drawing/2014/main" id="{7CE2B40F-110F-4806-B32E-C8A2E4594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9144000" cy="78581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48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616D6-3DCC-4D29-B8FD-1D9633649966}"/>
              </a:ext>
            </a:extLst>
          </p:cNvPr>
          <p:cNvSpPr/>
          <p:nvPr/>
        </p:nvSpPr>
        <p:spPr>
          <a:xfrm>
            <a:off x="-1" y="69361"/>
            <a:ext cx="9084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Interventional CMR | Real-time Phase Contrast MRI: Present &amp; Future</a:t>
            </a:r>
          </a:p>
          <a:p>
            <a:pPr lvl="0">
              <a:defRPr/>
            </a:pPr>
            <a:r>
              <a:rPr lang="en-US" sz="2000" b="1" kern="0" dirty="0">
                <a:solidFill>
                  <a:prstClr val="white"/>
                </a:solidFill>
                <a:latin typeface="Calibri"/>
              </a:rPr>
              <a:t>Phase Contrast MRI 101: Velocity Encoding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ine 33">
            <a:extLst>
              <a:ext uri="{FF2B5EF4-FFF2-40B4-BE49-F238E27FC236}">
                <a16:creationId xmlns:a16="http://schemas.microsoft.com/office/drawing/2014/main" id="{A1730B32-3911-4E82-87BA-915E7FA2F5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" y="4733925"/>
            <a:ext cx="62611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038B581E-49C4-4B7E-BA52-AEF7C575500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82599" y="4788694"/>
            <a:ext cx="584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0EE74-1F2C-4D2D-91EC-B282DFC749DA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</p:txBody>
      </p:sp>
      <p:pic>
        <p:nvPicPr>
          <p:cNvPr id="7" name="Picture 6" descr="NHLBI_Standard_Sig_Logo_White.png">
            <a:extLst>
              <a:ext uri="{FF2B5EF4-FFF2-40B4-BE49-F238E27FC236}">
                <a16:creationId xmlns:a16="http://schemas.microsoft.com/office/drawing/2014/main" id="{5744D2CF-FDFD-450A-BD85-4B3A1FB241C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601" y="4500358"/>
            <a:ext cx="1882539" cy="438912"/>
          </a:xfrm>
          <a:prstGeom prst="rect">
            <a:avLst/>
          </a:prstGeom>
        </p:spPr>
      </p:pic>
      <p:sp>
        <p:nvSpPr>
          <p:cNvPr id="13" name="Trapezoid 12">
            <a:extLst>
              <a:ext uri="{FF2B5EF4-FFF2-40B4-BE49-F238E27FC236}">
                <a16:creationId xmlns:a16="http://schemas.microsoft.com/office/drawing/2014/main" id="{3874E763-EA99-4E25-BD18-F9BB2C73CF99}"/>
              </a:ext>
            </a:extLst>
          </p:cNvPr>
          <p:cNvSpPr/>
          <p:nvPr/>
        </p:nvSpPr>
        <p:spPr>
          <a:xfrm>
            <a:off x="1324997" y="1188166"/>
            <a:ext cx="484578" cy="367616"/>
          </a:xfrm>
          <a:prstGeom prst="trapezoi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apezoid 13">
            <a:extLst>
              <a:ext uri="{FF2B5EF4-FFF2-40B4-BE49-F238E27FC236}">
                <a16:creationId xmlns:a16="http://schemas.microsoft.com/office/drawing/2014/main" id="{02EE0A0C-E53D-43E3-BA86-BCDAB28A9044}"/>
              </a:ext>
            </a:extLst>
          </p:cNvPr>
          <p:cNvSpPr/>
          <p:nvPr/>
        </p:nvSpPr>
        <p:spPr>
          <a:xfrm rot="10800000">
            <a:off x="1818775" y="1554972"/>
            <a:ext cx="484578" cy="367616"/>
          </a:xfrm>
          <a:prstGeom prst="trapezoi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7EBD4F-9F1F-4811-95CB-413A78515BC2}"/>
              </a:ext>
            </a:extLst>
          </p:cNvPr>
          <p:cNvSpPr txBox="1"/>
          <p:nvPr/>
        </p:nvSpPr>
        <p:spPr>
          <a:xfrm>
            <a:off x="1235" y="802577"/>
            <a:ext cx="143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Gradients </a:t>
            </a:r>
            <a:r>
              <a:rPr lang="en-US" dirty="0"/>
              <a:t>(</a:t>
            </a:r>
            <a:r>
              <a:rPr lang="en-US" i="1" dirty="0"/>
              <a:t>G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62A8B0CA-B378-4CCF-BB67-0C5E93CA73B7}"/>
              </a:ext>
            </a:extLst>
          </p:cNvPr>
          <p:cNvSpPr/>
          <p:nvPr/>
        </p:nvSpPr>
        <p:spPr>
          <a:xfrm rot="10800000">
            <a:off x="1324998" y="1554971"/>
            <a:ext cx="484578" cy="367616"/>
          </a:xfrm>
          <a:prstGeom prst="trapezoid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9266345F-5CEC-4DC5-9BB0-637A364E7BAB}"/>
              </a:ext>
            </a:extLst>
          </p:cNvPr>
          <p:cNvSpPr/>
          <p:nvPr/>
        </p:nvSpPr>
        <p:spPr>
          <a:xfrm>
            <a:off x="1818774" y="1191953"/>
            <a:ext cx="484578" cy="367616"/>
          </a:xfrm>
          <a:prstGeom prst="trapezoid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FAA5D9-6C3F-4C85-B835-86A5B5B19346}"/>
              </a:ext>
            </a:extLst>
          </p:cNvPr>
          <p:cNvCxnSpPr>
            <a:cxnSpLocks/>
          </p:cNvCxnSpPr>
          <p:nvPr/>
        </p:nvCxnSpPr>
        <p:spPr>
          <a:xfrm>
            <a:off x="433777" y="1555782"/>
            <a:ext cx="2958111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EE982B-374C-47B4-82F3-3E3057DFC945}"/>
              </a:ext>
            </a:extLst>
          </p:cNvPr>
          <p:cNvCxnSpPr>
            <a:cxnSpLocks/>
          </p:cNvCxnSpPr>
          <p:nvPr/>
        </p:nvCxnSpPr>
        <p:spPr>
          <a:xfrm>
            <a:off x="453853" y="2648958"/>
            <a:ext cx="2948969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2EDB337-A6EE-4DE3-A662-9E6AE33680AB}"/>
              </a:ext>
            </a:extLst>
          </p:cNvPr>
          <p:cNvSpPr txBox="1"/>
          <p:nvPr/>
        </p:nvSpPr>
        <p:spPr>
          <a:xfrm>
            <a:off x="25381" y="1992254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Phase </a:t>
            </a:r>
            <a:r>
              <a:rPr lang="en-US" dirty="0"/>
              <a:t>(</a:t>
            </a:r>
            <a:r>
              <a:rPr lang="el-GR" i="1" dirty="0"/>
              <a:t>φ</a:t>
            </a:r>
            <a:r>
              <a:rPr lang="en-US" dirty="0"/>
              <a:t>)</a:t>
            </a:r>
            <a:endParaRPr lang="en-US" baseline="-250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721B280-8C9F-4E2C-9F9D-297B7486A6CB}"/>
              </a:ext>
            </a:extLst>
          </p:cNvPr>
          <p:cNvCxnSpPr/>
          <p:nvPr/>
        </p:nvCxnSpPr>
        <p:spPr>
          <a:xfrm>
            <a:off x="1324997" y="1035572"/>
            <a:ext cx="0" cy="1899146"/>
          </a:xfrm>
          <a:prstGeom prst="line">
            <a:avLst/>
          </a:prstGeom>
          <a:ln w="63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801B5D-533E-45C7-A75A-1F2C7B13B1D9}"/>
              </a:ext>
            </a:extLst>
          </p:cNvPr>
          <p:cNvCxnSpPr/>
          <p:nvPr/>
        </p:nvCxnSpPr>
        <p:spPr>
          <a:xfrm>
            <a:off x="1818774" y="1035572"/>
            <a:ext cx="0" cy="1899146"/>
          </a:xfrm>
          <a:prstGeom prst="line">
            <a:avLst/>
          </a:prstGeom>
          <a:ln w="63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8205D9-446C-4465-9578-BD851CD11359}"/>
              </a:ext>
            </a:extLst>
          </p:cNvPr>
          <p:cNvCxnSpPr/>
          <p:nvPr/>
        </p:nvCxnSpPr>
        <p:spPr>
          <a:xfrm>
            <a:off x="2325088" y="1054458"/>
            <a:ext cx="0" cy="1899146"/>
          </a:xfrm>
          <a:prstGeom prst="line">
            <a:avLst/>
          </a:prstGeom>
          <a:ln w="63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D9564D-45A2-4E28-BCEB-9DD663D7C6F6}"/>
              </a:ext>
            </a:extLst>
          </p:cNvPr>
          <p:cNvCxnSpPr>
            <a:cxnSpLocks/>
            <a:endCxn id="32" idx="0"/>
          </p:cNvCxnSpPr>
          <p:nvPr/>
        </p:nvCxnSpPr>
        <p:spPr>
          <a:xfrm flipH="1" flipV="1">
            <a:off x="1302275" y="2651726"/>
            <a:ext cx="527434" cy="225832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DD16B46-37B8-4255-B173-21B6AA7C1A56}"/>
              </a:ext>
            </a:extLst>
          </p:cNvPr>
          <p:cNvCxnSpPr>
            <a:cxnSpLocks/>
          </p:cNvCxnSpPr>
          <p:nvPr/>
        </p:nvCxnSpPr>
        <p:spPr>
          <a:xfrm flipH="1">
            <a:off x="1829708" y="2661129"/>
            <a:ext cx="486395" cy="216429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 25">
            <a:extLst>
              <a:ext uri="{FF2B5EF4-FFF2-40B4-BE49-F238E27FC236}">
                <a16:creationId xmlns:a16="http://schemas.microsoft.com/office/drawing/2014/main" id="{1A109A5E-047E-451C-ACD1-5E2957109F70}"/>
              </a:ext>
            </a:extLst>
          </p:cNvPr>
          <p:cNvSpPr/>
          <p:nvPr/>
        </p:nvSpPr>
        <p:spPr>
          <a:xfrm>
            <a:off x="1114925" y="2379783"/>
            <a:ext cx="1221097" cy="1159739"/>
          </a:xfrm>
          <a:prstGeom prst="arc">
            <a:avLst>
              <a:gd name="adj1" fmla="val 16761658"/>
              <a:gd name="adj2" fmla="val 2113178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634B3D2B-A6A8-4C69-8B24-21167598B1B0}"/>
              </a:ext>
            </a:extLst>
          </p:cNvPr>
          <p:cNvSpPr/>
          <p:nvPr/>
        </p:nvSpPr>
        <p:spPr>
          <a:xfrm flipV="1">
            <a:off x="784040" y="2115558"/>
            <a:ext cx="1036470" cy="536168"/>
          </a:xfrm>
          <a:prstGeom prst="arc">
            <a:avLst>
              <a:gd name="adj1" fmla="val 16200000"/>
              <a:gd name="adj2" fmla="val 7305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32084F-118C-4DC8-874D-0FB82DDEFAE6}"/>
              </a:ext>
            </a:extLst>
          </p:cNvPr>
          <p:cNvSpPr txBox="1"/>
          <p:nvPr/>
        </p:nvSpPr>
        <p:spPr>
          <a:xfrm>
            <a:off x="1267309" y="2793095"/>
            <a:ext cx="574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static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0051B85-C899-4ECC-AD6E-06367C6314D4}"/>
              </a:ext>
            </a:extLst>
          </p:cNvPr>
          <p:cNvSpPr txBox="1"/>
          <p:nvPr/>
        </p:nvSpPr>
        <p:spPr>
          <a:xfrm>
            <a:off x="965572" y="2298892"/>
            <a:ext cx="724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moving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44ACE8-7F07-43C2-94D9-34D1C0659B8E}"/>
              </a:ext>
            </a:extLst>
          </p:cNvPr>
          <p:cNvSpPr/>
          <p:nvPr/>
        </p:nvSpPr>
        <p:spPr>
          <a:xfrm>
            <a:off x="572488" y="1246599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Slice exc.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C0EED42-AD12-4AFC-B9A5-AC11A6602933}"/>
              </a:ext>
            </a:extLst>
          </p:cNvPr>
          <p:cNvSpPr/>
          <p:nvPr/>
        </p:nvSpPr>
        <p:spPr>
          <a:xfrm>
            <a:off x="2492328" y="1246599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Imagacq</a:t>
            </a:r>
            <a:r>
              <a:rPr lang="en-US" sz="1600" dirty="0"/>
              <a:t>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EA557B7-9674-4663-BA1C-4DFDABA1A046}"/>
              </a:ext>
            </a:extLst>
          </p:cNvPr>
          <p:cNvGrpSpPr/>
          <p:nvPr/>
        </p:nvGrpSpPr>
        <p:grpSpPr>
          <a:xfrm>
            <a:off x="4615064" y="1755319"/>
            <a:ext cx="1045444" cy="76200"/>
            <a:chOff x="6315476" y="1419962"/>
            <a:chExt cx="1045444" cy="76200"/>
          </a:xfrm>
          <a:solidFill>
            <a:schemeClr val="tx1">
              <a:lumMod val="75000"/>
            </a:schemeClr>
          </a:solidFill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69C7B5B-0322-4918-A37F-90BE1617D066}"/>
                </a:ext>
              </a:extLst>
            </p:cNvPr>
            <p:cNvCxnSpPr/>
            <p:nvPr/>
          </p:nvCxnSpPr>
          <p:spPr>
            <a:xfrm>
              <a:off x="6315476" y="1458062"/>
              <a:ext cx="457200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E4B7027-ED08-40F3-9940-952EDF006C40}"/>
                </a:ext>
              </a:extLst>
            </p:cNvPr>
            <p:cNvCxnSpPr/>
            <p:nvPr/>
          </p:nvCxnSpPr>
          <p:spPr>
            <a:xfrm>
              <a:off x="6903720" y="1458062"/>
              <a:ext cx="457200" cy="0"/>
            </a:xfrm>
            <a:prstGeom prst="line">
              <a:avLst/>
            </a:prstGeom>
            <a:grpFill/>
            <a:ln w="38100">
              <a:solidFill>
                <a:schemeClr val="tx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98F57F-83E5-433D-8A48-072B8C0DE527}"/>
                </a:ext>
              </a:extLst>
            </p:cNvPr>
            <p:cNvSpPr/>
            <p:nvPr/>
          </p:nvSpPr>
          <p:spPr>
            <a:xfrm>
              <a:off x="6865620" y="1419962"/>
              <a:ext cx="76200" cy="76200"/>
            </a:xfrm>
            <a:prstGeom prst="ellipse">
              <a:avLst/>
            </a:prstGeom>
            <a:grpFill/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05D3564-A88F-41C7-AA0E-B90B070C6962}"/>
              </a:ext>
            </a:extLst>
          </p:cNvPr>
          <p:cNvCxnSpPr>
            <a:cxnSpLocks/>
          </p:cNvCxnSpPr>
          <p:nvPr/>
        </p:nvCxnSpPr>
        <p:spPr>
          <a:xfrm>
            <a:off x="5185020" y="1221268"/>
            <a:ext cx="0" cy="1097833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8DD1EA1-8EBC-45C7-9C7C-F4C1EED2FFF3}"/>
              </a:ext>
            </a:extLst>
          </p:cNvPr>
          <p:cNvCxnSpPr/>
          <p:nvPr/>
        </p:nvCxnSpPr>
        <p:spPr>
          <a:xfrm>
            <a:off x="4725915" y="1793419"/>
            <a:ext cx="1045845" cy="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EDB7B4F-447C-492A-98AE-4A3D450E7D94}"/>
              </a:ext>
            </a:extLst>
          </p:cNvPr>
          <p:cNvGrpSpPr/>
          <p:nvPr/>
        </p:nvGrpSpPr>
        <p:grpSpPr>
          <a:xfrm>
            <a:off x="6315635" y="1753333"/>
            <a:ext cx="1045444" cy="76200"/>
            <a:chOff x="6315476" y="1419962"/>
            <a:chExt cx="1045444" cy="76200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1832575-D506-4C7D-8BCD-20C596193097}"/>
                </a:ext>
              </a:extLst>
            </p:cNvPr>
            <p:cNvCxnSpPr/>
            <p:nvPr/>
          </p:nvCxnSpPr>
          <p:spPr>
            <a:xfrm>
              <a:off x="6315476" y="1458062"/>
              <a:ext cx="4572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C9ECCAA-4299-437F-8ED0-8ED57FD1DE92}"/>
                </a:ext>
              </a:extLst>
            </p:cNvPr>
            <p:cNvCxnSpPr/>
            <p:nvPr/>
          </p:nvCxnSpPr>
          <p:spPr>
            <a:xfrm>
              <a:off x="6903720" y="1458062"/>
              <a:ext cx="457200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60DE2F0-222F-4822-931D-ECB77B60524B}"/>
                </a:ext>
              </a:extLst>
            </p:cNvPr>
            <p:cNvSpPr/>
            <p:nvPr/>
          </p:nvSpPr>
          <p:spPr>
            <a:xfrm>
              <a:off x="6865620" y="1419962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53365CC-35A9-41B7-AE73-CB905337AD1F}"/>
              </a:ext>
            </a:extLst>
          </p:cNvPr>
          <p:cNvCxnSpPr>
            <a:cxnSpLocks/>
          </p:cNvCxnSpPr>
          <p:nvPr/>
        </p:nvCxnSpPr>
        <p:spPr>
          <a:xfrm>
            <a:off x="6885591" y="1219282"/>
            <a:ext cx="0" cy="10978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A8689F4-95AA-438F-BCE0-E4F208FD8BAC}"/>
              </a:ext>
            </a:extLst>
          </p:cNvPr>
          <p:cNvCxnSpPr/>
          <p:nvPr/>
        </p:nvCxnSpPr>
        <p:spPr>
          <a:xfrm>
            <a:off x="6426486" y="1791433"/>
            <a:ext cx="10458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Arc 63">
            <a:extLst>
              <a:ext uri="{FF2B5EF4-FFF2-40B4-BE49-F238E27FC236}">
                <a16:creationId xmlns:a16="http://schemas.microsoft.com/office/drawing/2014/main" id="{D9B1F3F0-95AA-4634-B941-3CADC797B540}"/>
              </a:ext>
            </a:extLst>
          </p:cNvPr>
          <p:cNvSpPr/>
          <p:nvPr/>
        </p:nvSpPr>
        <p:spPr>
          <a:xfrm rot="7288848">
            <a:off x="6402125" y="1482979"/>
            <a:ext cx="1003508" cy="1003508"/>
          </a:xfrm>
          <a:prstGeom prst="arc">
            <a:avLst>
              <a:gd name="adj1" fmla="val 12930502"/>
              <a:gd name="adj2" fmla="val 3502164"/>
            </a:avLst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6FC7F11-F727-4FD6-A233-FF069725A2A0}"/>
                  </a:ext>
                </a:extLst>
              </p:cNvPr>
              <p:cNvSpPr/>
              <p:nvPr/>
            </p:nvSpPr>
            <p:spPr>
              <a:xfrm>
                <a:off x="4184929" y="1394095"/>
                <a:ext cx="6849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= 0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6FC7F11-F727-4FD6-A233-FF069725A2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929" y="1394095"/>
                <a:ext cx="684931" cy="369332"/>
              </a:xfrm>
              <a:prstGeom prst="rect">
                <a:avLst/>
              </a:prstGeom>
              <a:blipFill>
                <a:blip r:embed="rId5"/>
                <a:stretch>
                  <a:fillRect l="-2679" t="-10000" r="-625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A3B52F5-95D3-4749-9EC4-6BD8F2CBACA4}"/>
                  </a:ext>
                </a:extLst>
              </p:cNvPr>
              <p:cNvSpPr/>
              <p:nvPr/>
            </p:nvSpPr>
            <p:spPr>
              <a:xfrm>
                <a:off x="6036650" y="1372733"/>
                <a:ext cx="6849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≠ 0</a:t>
                </a: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A3B52F5-95D3-4749-9EC4-6BD8F2CBAC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650" y="1372733"/>
                <a:ext cx="684931" cy="369332"/>
              </a:xfrm>
              <a:prstGeom prst="rect">
                <a:avLst/>
              </a:prstGeom>
              <a:blipFill>
                <a:blip r:embed="rId6"/>
                <a:stretch>
                  <a:fillRect l="-1770" t="-8197" r="-619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07E351B8-2508-4ABB-B6FA-DD364EA643E9}"/>
              </a:ext>
            </a:extLst>
          </p:cNvPr>
          <p:cNvSpPr txBox="1"/>
          <p:nvPr/>
        </p:nvSpPr>
        <p:spPr>
          <a:xfrm>
            <a:off x="5275707" y="757675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Phase world</a:t>
            </a:r>
            <a:endParaRPr lang="en-US" baseline="-25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2EBB3B-5977-4CB1-86FD-8FF2F935E446}"/>
              </a:ext>
            </a:extLst>
          </p:cNvPr>
          <p:cNvSpPr txBox="1"/>
          <p:nvPr/>
        </p:nvSpPr>
        <p:spPr>
          <a:xfrm>
            <a:off x="3855263" y="1199253"/>
            <a:ext cx="574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static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D4F920-FAAF-4241-8176-F58994E5B465}"/>
              </a:ext>
            </a:extLst>
          </p:cNvPr>
          <p:cNvSpPr txBox="1"/>
          <p:nvPr/>
        </p:nvSpPr>
        <p:spPr>
          <a:xfrm>
            <a:off x="5585944" y="1199253"/>
            <a:ext cx="724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moving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156FD13-1188-4259-882E-CF3660257253}"/>
              </a:ext>
            </a:extLst>
          </p:cNvPr>
          <p:cNvGrpSpPr/>
          <p:nvPr/>
        </p:nvGrpSpPr>
        <p:grpSpPr>
          <a:xfrm>
            <a:off x="1291916" y="3389819"/>
            <a:ext cx="1604563" cy="966171"/>
            <a:chOff x="1123794" y="3296448"/>
            <a:chExt cx="1604563" cy="966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0B896CB-5628-4A42-B764-C17BCCE359CB}"/>
                </a:ext>
              </a:extLst>
            </p:cNvPr>
            <p:cNvCxnSpPr/>
            <p:nvPr/>
          </p:nvCxnSpPr>
          <p:spPr>
            <a:xfrm flipV="1">
              <a:off x="2198005" y="3591330"/>
              <a:ext cx="0" cy="19076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635AF79-6DC0-4106-9106-BCA987CEEC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3181" y="3443716"/>
              <a:ext cx="0" cy="338379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578997B1-D734-4891-9666-AB61D2390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8357" y="3296448"/>
              <a:ext cx="0" cy="48052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0808A11E-EF1E-40C9-B309-E4C9E55E0446}"/>
                </a:ext>
              </a:extLst>
            </p:cNvPr>
            <p:cNvCxnSpPr/>
            <p:nvPr/>
          </p:nvCxnSpPr>
          <p:spPr>
            <a:xfrm rot="10800000" flipV="1">
              <a:off x="1654146" y="3776972"/>
              <a:ext cx="0" cy="19076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08B43EDC-F1AA-48F6-8082-E80A908FF16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388970" y="3776972"/>
              <a:ext cx="0" cy="338379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790F9B9-A957-4C4D-A6DE-D8D660052BF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123794" y="3782095"/>
              <a:ext cx="0" cy="48052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06E97146-20B6-4C75-9823-13835BFC2075}"/>
              </a:ext>
            </a:extLst>
          </p:cNvPr>
          <p:cNvSpPr/>
          <p:nvPr/>
        </p:nvSpPr>
        <p:spPr>
          <a:xfrm>
            <a:off x="1448877" y="3477126"/>
            <a:ext cx="216429" cy="216429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A8125C5-816C-42D7-A1FD-06BC9E67B6C0}"/>
              </a:ext>
            </a:extLst>
          </p:cNvPr>
          <p:cNvGrpSpPr/>
          <p:nvPr/>
        </p:nvGrpSpPr>
        <p:grpSpPr>
          <a:xfrm flipH="1">
            <a:off x="1291916" y="3386923"/>
            <a:ext cx="1604563" cy="966171"/>
            <a:chOff x="1123794" y="3296448"/>
            <a:chExt cx="1604563" cy="966171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420DC08-6F73-4BF4-A389-AAA3C941AA74}"/>
                </a:ext>
              </a:extLst>
            </p:cNvPr>
            <p:cNvCxnSpPr/>
            <p:nvPr/>
          </p:nvCxnSpPr>
          <p:spPr>
            <a:xfrm flipV="1">
              <a:off x="2198005" y="3591330"/>
              <a:ext cx="0" cy="19076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1B361D46-0B17-438B-8674-8A407509E1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3181" y="3443716"/>
              <a:ext cx="0" cy="338379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30BC752-5426-4C4C-9008-F6B0038CC9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8357" y="3296448"/>
              <a:ext cx="0" cy="48052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1C11B41B-730C-4210-AF83-26B3431B63A9}"/>
                </a:ext>
              </a:extLst>
            </p:cNvPr>
            <p:cNvCxnSpPr/>
            <p:nvPr/>
          </p:nvCxnSpPr>
          <p:spPr>
            <a:xfrm rot="10800000" flipV="1">
              <a:off x="1654146" y="3776972"/>
              <a:ext cx="0" cy="19076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1923BBEA-D2F9-42D5-B102-CEB9200E255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388970" y="3776972"/>
              <a:ext cx="0" cy="338379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F9287846-F653-440E-8C65-A4673D5D3F2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123794" y="3782095"/>
              <a:ext cx="0" cy="48052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C818CA0-E246-41A6-9DBE-C7BAEB3E03C1}"/>
              </a:ext>
            </a:extLst>
          </p:cNvPr>
          <p:cNvGrpSpPr/>
          <p:nvPr/>
        </p:nvGrpSpPr>
        <p:grpSpPr>
          <a:xfrm>
            <a:off x="184896" y="3310265"/>
            <a:ext cx="3009570" cy="700854"/>
            <a:chOff x="16774" y="3216894"/>
            <a:chExt cx="3009570" cy="700854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B9AAB23-BD93-4263-8166-6215F508CB6F}"/>
                </a:ext>
              </a:extLst>
            </p:cNvPr>
            <p:cNvCxnSpPr>
              <a:cxnSpLocks/>
            </p:cNvCxnSpPr>
            <p:nvPr/>
          </p:nvCxnSpPr>
          <p:spPr>
            <a:xfrm>
              <a:off x="870601" y="3785828"/>
              <a:ext cx="2155743" cy="0"/>
            </a:xfrm>
            <a:prstGeom prst="line">
              <a:avLst/>
            </a:prstGeom>
            <a:ln w="28575">
              <a:solidFill>
                <a:schemeClr val="tx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C4FAFC0-A114-493F-8DBB-B78029B7EDA9}"/>
                </a:ext>
              </a:extLst>
            </p:cNvPr>
            <p:cNvSpPr txBox="1"/>
            <p:nvPr/>
          </p:nvSpPr>
          <p:spPr>
            <a:xfrm>
              <a:off x="28368" y="3640749"/>
              <a:ext cx="8188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solidFill>
                    <a:schemeClr val="tx1">
                      <a:lumMod val="50000"/>
                    </a:schemeClr>
                  </a:solidFill>
                </a:rPr>
                <a:t>Space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1116DCC-0D96-4038-8932-43F0B23D47B1}"/>
                </a:ext>
              </a:extLst>
            </p:cNvPr>
            <p:cNvSpPr txBox="1"/>
            <p:nvPr/>
          </p:nvSpPr>
          <p:spPr>
            <a:xfrm>
              <a:off x="16774" y="3216894"/>
              <a:ext cx="11468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solidFill>
                    <a:srgbClr val="C00000"/>
                  </a:solidFill>
                </a:rPr>
                <a:t>Magnetic field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1C17982-5EF6-45EA-8591-B12034950893}"/>
              </a:ext>
            </a:extLst>
          </p:cNvPr>
          <p:cNvGrpSpPr/>
          <p:nvPr/>
        </p:nvGrpSpPr>
        <p:grpSpPr>
          <a:xfrm>
            <a:off x="7583182" y="1434228"/>
            <a:ext cx="1475232" cy="794581"/>
            <a:chOff x="3717601" y="3440820"/>
            <a:chExt cx="1475232" cy="7945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7457A0-67CB-4AA5-9D9C-A3B256B04281}"/>
                    </a:ext>
                  </a:extLst>
                </p:cNvPr>
                <p:cNvSpPr txBox="1"/>
                <p:nvPr/>
              </p:nvSpPr>
              <p:spPr>
                <a:xfrm>
                  <a:off x="3835378" y="3494597"/>
                  <a:ext cx="1194878" cy="5973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𝑣</m:t>
                        </m:r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= 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16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Δ</m:t>
                            </m:r>
                            <m:r>
                              <a:rPr lang="el-G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num>
                          <m:den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l-GR" sz="1600" i="1">
                                <a:latin typeface="Cambria Math"/>
                                <a:ea typeface="Cambria Math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lang="el-GR" sz="160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7457A0-67CB-4AA5-9D9C-A3B256B042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5378" y="3494597"/>
                  <a:ext cx="1194878" cy="5973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9E828F5-7F5A-4C34-9454-9F09CA90A667}"/>
                </a:ext>
              </a:extLst>
            </p:cNvPr>
            <p:cNvSpPr/>
            <p:nvPr/>
          </p:nvSpPr>
          <p:spPr>
            <a:xfrm>
              <a:off x="3717601" y="3440820"/>
              <a:ext cx="1475232" cy="79458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7E8DD183-516F-4656-8772-B12539401B72}"/>
              </a:ext>
            </a:extLst>
          </p:cNvPr>
          <p:cNvSpPr txBox="1"/>
          <p:nvPr/>
        </p:nvSpPr>
        <p:spPr>
          <a:xfrm>
            <a:off x="3115667" y="1537914"/>
            <a:ext cx="479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time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53BECF6-7444-4C31-A52D-CEF5989929A1}"/>
              </a:ext>
            </a:extLst>
          </p:cNvPr>
          <p:cNvSpPr txBox="1"/>
          <p:nvPr/>
        </p:nvSpPr>
        <p:spPr>
          <a:xfrm>
            <a:off x="3088873" y="2636458"/>
            <a:ext cx="479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time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C144801-A040-4B17-8795-16A2DC03181A}"/>
              </a:ext>
            </a:extLst>
          </p:cNvPr>
          <p:cNvGrpSpPr/>
          <p:nvPr/>
        </p:nvGrpSpPr>
        <p:grpSpPr>
          <a:xfrm>
            <a:off x="4090510" y="2842459"/>
            <a:ext cx="1679306" cy="1287144"/>
            <a:chOff x="4090510" y="2842459"/>
            <a:chExt cx="1679306" cy="1287144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A0FDB5C-3AEB-49A3-8294-3E306F4A6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23559" y="3202931"/>
              <a:ext cx="1213209" cy="926672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FB89044-45E2-4A5A-962C-D6BA3F910715}"/>
                </a:ext>
              </a:extLst>
            </p:cNvPr>
            <p:cNvSpPr txBox="1"/>
            <p:nvPr/>
          </p:nvSpPr>
          <p:spPr>
            <a:xfrm>
              <a:off x="4090510" y="2842459"/>
              <a:ext cx="16793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“flow compensated”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B2B33EC-0010-48AF-8F0F-E1C3CCD0756C}"/>
              </a:ext>
            </a:extLst>
          </p:cNvPr>
          <p:cNvGrpSpPr/>
          <p:nvPr/>
        </p:nvGrpSpPr>
        <p:grpSpPr>
          <a:xfrm>
            <a:off x="5856889" y="2842459"/>
            <a:ext cx="1325427" cy="1296496"/>
            <a:chOff x="5856889" y="2842459"/>
            <a:chExt cx="1325427" cy="1296496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5426A01-B8E8-45FB-9DE5-1649AA72B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12998" y="3212283"/>
              <a:ext cx="1213209" cy="926672"/>
            </a:xfrm>
            <a:prstGeom prst="rect">
              <a:avLst/>
            </a:prstGeom>
            <a:ln w="38100">
              <a:solidFill>
                <a:schemeClr val="tx1"/>
              </a:solidFill>
              <a:prstDash val="sysDot"/>
            </a:ln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A087809-E522-4EF8-A128-A00144AF0545}"/>
                </a:ext>
              </a:extLst>
            </p:cNvPr>
            <p:cNvSpPr txBox="1"/>
            <p:nvPr/>
          </p:nvSpPr>
          <p:spPr>
            <a:xfrm>
              <a:off x="5856889" y="2842459"/>
              <a:ext cx="13254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“flow encoded”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A9E8B62-80D1-4219-88B8-F8F6E3E7244B}"/>
              </a:ext>
            </a:extLst>
          </p:cNvPr>
          <p:cNvGrpSpPr/>
          <p:nvPr/>
        </p:nvGrpSpPr>
        <p:grpSpPr>
          <a:xfrm>
            <a:off x="5660508" y="2842459"/>
            <a:ext cx="3213430" cy="1307902"/>
            <a:chOff x="5660508" y="2842459"/>
            <a:chExt cx="3213430" cy="1307902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B8C1FC6E-53A9-4FA4-8585-AA3626BEF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t="58567" b="2065"/>
            <a:stretch/>
          </p:blipFill>
          <p:spPr>
            <a:xfrm>
              <a:off x="7505510" y="3219041"/>
              <a:ext cx="1187008" cy="931320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3FCC4D8-0CDC-4157-9D23-346D4D1CFF03}"/>
                </a:ext>
              </a:extLst>
            </p:cNvPr>
            <p:cNvSpPr txBox="1"/>
            <p:nvPr/>
          </p:nvSpPr>
          <p:spPr>
            <a:xfrm>
              <a:off x="7324090" y="2842459"/>
              <a:ext cx="15498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“phase difference”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3949D3F-FF87-4D94-A3E9-CD0978E028A3}"/>
                </a:ext>
              </a:extLst>
            </p:cNvPr>
            <p:cNvCxnSpPr/>
            <p:nvPr/>
          </p:nvCxnSpPr>
          <p:spPr>
            <a:xfrm>
              <a:off x="5660508" y="3666267"/>
              <a:ext cx="10930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EC9AB7D-8DC5-4FA7-A7BA-0D96887337F9}"/>
                </a:ext>
              </a:extLst>
            </p:cNvPr>
            <p:cNvCxnSpPr>
              <a:cxnSpLocks/>
            </p:cNvCxnSpPr>
            <p:nvPr/>
          </p:nvCxnSpPr>
          <p:spPr>
            <a:xfrm>
              <a:off x="7233920" y="3675619"/>
              <a:ext cx="180340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DF845598-04C6-49E6-8EDF-144E02125AC5}"/>
              </a:ext>
            </a:extLst>
          </p:cNvPr>
          <p:cNvSpPr txBox="1"/>
          <p:nvPr/>
        </p:nvSpPr>
        <p:spPr>
          <a:xfrm>
            <a:off x="-25333" y="3018330"/>
            <a:ext cx="117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Real world</a:t>
            </a:r>
            <a:endParaRPr lang="en-US" baseline="-2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8AAE90-4167-4685-AC77-239C323D7DC5}"/>
              </a:ext>
            </a:extLst>
          </p:cNvPr>
          <p:cNvSpPr/>
          <p:nvPr/>
        </p:nvSpPr>
        <p:spPr>
          <a:xfrm>
            <a:off x="3588917" y="841448"/>
            <a:ext cx="3957390" cy="1794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46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2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4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accel="3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accel="1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3800000">
                                      <p:cBhvr>
                                        <p:cTn id="8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0" grpId="0" animBg="1"/>
      <p:bldP spid="26" grpId="0" animBg="1"/>
      <p:bldP spid="32" grpId="0" animBg="1"/>
      <p:bldP spid="39" grpId="0"/>
      <p:bldP spid="40" grpId="0"/>
      <p:bldP spid="64" grpId="0" animBg="1"/>
      <p:bldP spid="8" grpId="0"/>
      <p:bldP spid="43" grpId="0"/>
      <p:bldP spid="23" grpId="0" animBg="1"/>
      <p:bldP spid="23" grpId="1" animBg="1"/>
      <p:bldP spid="93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181D9A62-D5CF-4871-8C70-05A0462AE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9144000" cy="73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2">
            <a:extLst>
              <a:ext uri="{FF2B5EF4-FFF2-40B4-BE49-F238E27FC236}">
                <a16:creationId xmlns:a16="http://schemas.microsoft.com/office/drawing/2014/main" id="{7CE2B40F-110F-4806-B32E-C8A2E4594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9144000" cy="78581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48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616D6-3DCC-4D29-B8FD-1D9633649966}"/>
              </a:ext>
            </a:extLst>
          </p:cNvPr>
          <p:cNvSpPr/>
          <p:nvPr/>
        </p:nvSpPr>
        <p:spPr>
          <a:xfrm>
            <a:off x="-1" y="69361"/>
            <a:ext cx="9084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Interventional CMR | Real-time Phase Contrast MRI: Present &amp; Future</a:t>
            </a:r>
          </a:p>
          <a:p>
            <a:pPr lvl="0">
              <a:defRPr/>
            </a:pPr>
            <a:r>
              <a:rPr lang="en-US" sz="2000" b="1" kern="0" dirty="0">
                <a:solidFill>
                  <a:prstClr val="white"/>
                </a:solidFill>
                <a:latin typeface="Calibri"/>
              </a:rPr>
              <a:t>Phase Contrast MRI 101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ine 33">
            <a:extLst>
              <a:ext uri="{FF2B5EF4-FFF2-40B4-BE49-F238E27FC236}">
                <a16:creationId xmlns:a16="http://schemas.microsoft.com/office/drawing/2014/main" id="{A1730B32-3911-4E82-87BA-915E7FA2F5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" y="4733925"/>
            <a:ext cx="62611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038B581E-49C4-4B7E-BA52-AEF7C575500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82599" y="4788694"/>
            <a:ext cx="584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0EE74-1F2C-4D2D-91EC-B282DFC749DA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</p:txBody>
      </p:sp>
      <p:pic>
        <p:nvPicPr>
          <p:cNvPr id="7" name="Picture 6" descr="NHLBI_Standard_Sig_Logo_White.png">
            <a:extLst>
              <a:ext uri="{FF2B5EF4-FFF2-40B4-BE49-F238E27FC236}">
                <a16:creationId xmlns:a16="http://schemas.microsoft.com/office/drawing/2014/main" id="{5744D2CF-FDFD-450A-BD85-4B3A1FB241C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601" y="4500358"/>
            <a:ext cx="1882539" cy="4389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573FAD-F9F2-405A-9C5E-5165DA216E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18" b="1"/>
          <a:stretch/>
        </p:blipFill>
        <p:spPr>
          <a:xfrm>
            <a:off x="4675680" y="1200149"/>
            <a:ext cx="1536894" cy="32248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580E1B-978F-457F-9B14-5B7216F165A7}"/>
              </a:ext>
            </a:extLst>
          </p:cNvPr>
          <p:cNvSpPr/>
          <p:nvPr/>
        </p:nvSpPr>
        <p:spPr>
          <a:xfrm>
            <a:off x="4675680" y="4386039"/>
            <a:ext cx="13844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Dyverfeldt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2015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8B0CF3-583B-4C93-91CE-259DED81BFD7}"/>
              </a:ext>
            </a:extLst>
          </p:cNvPr>
          <p:cNvSpPr txBox="1"/>
          <p:nvPr/>
        </p:nvSpPr>
        <p:spPr>
          <a:xfrm>
            <a:off x="4937079" y="807471"/>
            <a:ext cx="1014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4D flow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62FD681-D896-4DB9-A411-0F08BCE8FF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" y="1116482"/>
            <a:ext cx="1737835" cy="347566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B9025BC-FB53-46BF-ACF7-CD145983B695}"/>
              </a:ext>
            </a:extLst>
          </p:cNvPr>
          <p:cNvSpPr txBox="1"/>
          <p:nvPr/>
        </p:nvSpPr>
        <p:spPr>
          <a:xfrm>
            <a:off x="730158" y="800040"/>
            <a:ext cx="1014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2D flow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48159-44B5-49F1-A6E6-828CF6146258}"/>
              </a:ext>
            </a:extLst>
          </p:cNvPr>
          <p:cNvSpPr txBox="1"/>
          <p:nvPr/>
        </p:nvSpPr>
        <p:spPr>
          <a:xfrm>
            <a:off x="2214397" y="1000095"/>
            <a:ext cx="210078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Robust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Stroke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Cardiac output</a:t>
            </a:r>
          </a:p>
          <a:p>
            <a:endParaRPr lang="en-US" dirty="0"/>
          </a:p>
          <a:p>
            <a:r>
              <a:rPr lang="en-US" sz="1600" dirty="0"/>
              <a:t>Free-breathing, retrospectively ECG-gated acquisition at high spatial resolution ~2-3 minutes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E585D6-9A56-4E8E-BE97-3DED01E1C2D2}"/>
              </a:ext>
            </a:extLst>
          </p:cNvPr>
          <p:cNvSpPr txBox="1"/>
          <p:nvPr/>
        </p:nvSpPr>
        <p:spPr>
          <a:xfrm>
            <a:off x="6266048" y="1026282"/>
            <a:ext cx="270109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Pretty pictures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Visualize abnormal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Wall shear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CFD of intervention outcomes</a:t>
            </a:r>
          </a:p>
          <a:p>
            <a:endParaRPr lang="en-US" dirty="0"/>
          </a:p>
          <a:p>
            <a:r>
              <a:rPr lang="en-US" sz="1600" dirty="0"/>
              <a:t>Free-breathing, retrospectively ECG-gated acquisition ~ 15-20 minutes</a:t>
            </a:r>
          </a:p>
        </p:txBody>
      </p:sp>
    </p:spTree>
    <p:extLst>
      <p:ext uri="{BB962C8B-B14F-4D97-AF65-F5344CB8AC3E}">
        <p14:creationId xmlns:p14="http://schemas.microsoft.com/office/powerpoint/2010/main" val="359530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181D9A62-D5CF-4871-8C70-05A0462AE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9144000" cy="73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2">
            <a:extLst>
              <a:ext uri="{FF2B5EF4-FFF2-40B4-BE49-F238E27FC236}">
                <a16:creationId xmlns:a16="http://schemas.microsoft.com/office/drawing/2014/main" id="{7CE2B40F-110F-4806-B32E-C8A2E4594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9144000" cy="78581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48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616D6-3DCC-4D29-B8FD-1D9633649966}"/>
              </a:ext>
            </a:extLst>
          </p:cNvPr>
          <p:cNvSpPr/>
          <p:nvPr/>
        </p:nvSpPr>
        <p:spPr>
          <a:xfrm>
            <a:off x="-1" y="69361"/>
            <a:ext cx="9084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Interventional CMR | Real-time Phase Contrast MRI: Present &amp; Future</a:t>
            </a:r>
          </a:p>
          <a:p>
            <a:pPr lvl="0">
              <a:defRPr/>
            </a:pPr>
            <a:r>
              <a:rPr lang="en-US" sz="2000" b="1" kern="0" dirty="0">
                <a:solidFill>
                  <a:prstClr val="white"/>
                </a:solidFill>
                <a:latin typeface="Calibri"/>
              </a:rPr>
              <a:t>Real-time flow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ine 33">
            <a:extLst>
              <a:ext uri="{FF2B5EF4-FFF2-40B4-BE49-F238E27FC236}">
                <a16:creationId xmlns:a16="http://schemas.microsoft.com/office/drawing/2014/main" id="{A1730B32-3911-4E82-87BA-915E7FA2F5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" y="4733925"/>
            <a:ext cx="62611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038B581E-49C4-4B7E-BA52-AEF7C575500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82599" y="4788694"/>
            <a:ext cx="584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0EE74-1F2C-4D2D-91EC-B282DFC749DA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</p:txBody>
      </p:sp>
      <p:pic>
        <p:nvPicPr>
          <p:cNvPr id="7" name="Picture 6" descr="NHLBI_Standard_Sig_Logo_White.png">
            <a:extLst>
              <a:ext uri="{FF2B5EF4-FFF2-40B4-BE49-F238E27FC236}">
                <a16:creationId xmlns:a16="http://schemas.microsoft.com/office/drawing/2014/main" id="{5744D2CF-FDFD-450A-BD85-4B3A1FB241C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601" y="4500358"/>
            <a:ext cx="1882539" cy="4389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68DD61-687C-42EA-B00B-D299A1A256B8}"/>
              </a:ext>
            </a:extLst>
          </p:cNvPr>
          <p:cNvSpPr txBox="1"/>
          <p:nvPr/>
        </p:nvSpPr>
        <p:spPr>
          <a:xfrm>
            <a:off x="-1" y="807470"/>
            <a:ext cx="66294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Temporal resolution: 40 </a:t>
            </a:r>
            <a:r>
              <a:rPr lang="en-US" b="1" dirty="0" err="1"/>
              <a:t>ms</a:t>
            </a:r>
            <a:r>
              <a:rPr lang="en-US" b="1" dirty="0"/>
              <a:t>/25 fps</a:t>
            </a:r>
          </a:p>
          <a:p>
            <a:r>
              <a:rPr lang="en-US" b="1" dirty="0"/>
              <a:t>Spatial resolution: 2.5 x 2.5 mm</a:t>
            </a:r>
            <a:r>
              <a:rPr lang="en-US" b="1" baseline="30000" dirty="0"/>
              <a:t>2 </a:t>
            </a:r>
          </a:p>
          <a:p>
            <a:r>
              <a:rPr lang="en-US" sz="1600" b="1" dirty="0"/>
              <a:t>(4D flow CMR consensus statement, </a:t>
            </a:r>
            <a:r>
              <a:rPr lang="en-US" sz="1600" b="1" dirty="0" err="1"/>
              <a:t>Dyverfeldt</a:t>
            </a:r>
            <a:r>
              <a:rPr lang="en-US" sz="1600" b="1" dirty="0"/>
              <a:t> </a:t>
            </a:r>
            <a:r>
              <a:rPr lang="en-US" sz="1600" b="1" i="1" dirty="0"/>
              <a:t>et al</a:t>
            </a:r>
            <a:r>
              <a:rPr lang="en-US" sz="1600" b="1" dirty="0"/>
              <a:t>., 2015)</a:t>
            </a:r>
          </a:p>
          <a:p>
            <a:endParaRPr lang="en-US" b="1" dirty="0"/>
          </a:p>
          <a:p>
            <a:r>
              <a:rPr lang="en-US" b="1" dirty="0"/>
              <a:t>Exercise/pediatric heart rates ~140 bpm (~ 15 </a:t>
            </a:r>
            <a:r>
              <a:rPr lang="en-US" b="1" dirty="0" err="1"/>
              <a:t>ms</a:t>
            </a:r>
            <a:r>
              <a:rPr lang="en-US" b="1" dirty="0"/>
              <a:t>/65 fps temp res)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6C24ED-B51B-4881-93A2-E5AE17FAE703}"/>
              </a:ext>
            </a:extLst>
          </p:cNvPr>
          <p:cNvCxnSpPr>
            <a:cxnSpLocks/>
          </p:cNvCxnSpPr>
          <p:nvPr/>
        </p:nvCxnSpPr>
        <p:spPr>
          <a:xfrm>
            <a:off x="7008831" y="2161846"/>
            <a:ext cx="186647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3F1EEE-83FB-4876-B510-A9AE514308CF}"/>
              </a:ext>
            </a:extLst>
          </p:cNvPr>
          <p:cNvCxnSpPr>
            <a:cxnSpLocks/>
          </p:cNvCxnSpPr>
          <p:nvPr/>
        </p:nvCxnSpPr>
        <p:spPr>
          <a:xfrm flipV="1">
            <a:off x="7026035" y="977733"/>
            <a:ext cx="0" cy="118411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09">
            <a:extLst>
              <a:ext uri="{FF2B5EF4-FFF2-40B4-BE49-F238E27FC236}">
                <a16:creationId xmlns:a16="http://schemas.microsoft.com/office/drawing/2014/main" id="{E9F09477-24F4-408C-AD24-0BA022FB9073}"/>
              </a:ext>
            </a:extLst>
          </p:cNvPr>
          <p:cNvSpPr/>
          <p:nvPr/>
        </p:nvSpPr>
        <p:spPr>
          <a:xfrm>
            <a:off x="7092221" y="988723"/>
            <a:ext cx="795391" cy="1212053"/>
          </a:xfrm>
          <a:custGeom>
            <a:avLst/>
            <a:gdLst>
              <a:gd name="connsiteX0" fmla="*/ 0 w 4641448"/>
              <a:gd name="connsiteY0" fmla="*/ 3120951 h 3230395"/>
              <a:gd name="connsiteX1" fmla="*/ 358815 w 4641448"/>
              <a:gd name="connsiteY1" fmla="*/ 759716 h 3230395"/>
              <a:gd name="connsiteX2" fmla="*/ 451413 w 4641448"/>
              <a:gd name="connsiteY2" fmla="*/ 76809 h 3230395"/>
              <a:gd name="connsiteX3" fmla="*/ 717631 w 4641448"/>
              <a:gd name="connsiteY3" fmla="*/ 53660 h 3230395"/>
              <a:gd name="connsiteX4" fmla="*/ 833377 w 4641448"/>
              <a:gd name="connsiteY4" fmla="*/ 412475 h 3230395"/>
              <a:gd name="connsiteX5" fmla="*/ 1122744 w 4641448"/>
              <a:gd name="connsiteY5" fmla="*/ 1049083 h 3230395"/>
              <a:gd name="connsiteX6" fmla="*/ 1354238 w 4641448"/>
              <a:gd name="connsiteY6" fmla="*/ 1616242 h 3230395"/>
              <a:gd name="connsiteX7" fmla="*/ 1493134 w 4641448"/>
              <a:gd name="connsiteY7" fmla="*/ 2125528 h 3230395"/>
              <a:gd name="connsiteX8" fmla="*/ 1643605 w 4641448"/>
              <a:gd name="connsiteY8" fmla="*/ 2715837 h 3230395"/>
              <a:gd name="connsiteX9" fmla="*/ 1828800 w 4641448"/>
              <a:gd name="connsiteY9" fmla="*/ 3132526 h 3230395"/>
              <a:gd name="connsiteX10" fmla="*/ 2048719 w 4641448"/>
              <a:gd name="connsiteY10" fmla="*/ 3201974 h 3230395"/>
              <a:gd name="connsiteX11" fmla="*/ 2372810 w 4641448"/>
              <a:gd name="connsiteY11" fmla="*/ 2750561 h 3230395"/>
              <a:gd name="connsiteX12" fmla="*/ 2615879 w 4641448"/>
              <a:gd name="connsiteY12" fmla="*/ 2727412 h 3230395"/>
              <a:gd name="connsiteX13" fmla="*/ 2974694 w 4641448"/>
              <a:gd name="connsiteY13" fmla="*/ 2982055 h 3230395"/>
              <a:gd name="connsiteX14" fmla="*/ 3773347 w 4641448"/>
              <a:gd name="connsiteY14" fmla="*/ 3016779 h 3230395"/>
              <a:gd name="connsiteX15" fmla="*/ 4328932 w 4641448"/>
              <a:gd name="connsiteY15" fmla="*/ 2958906 h 3230395"/>
              <a:gd name="connsiteX16" fmla="*/ 4641448 w 4641448"/>
              <a:gd name="connsiteY16" fmla="*/ 2889457 h 3230395"/>
              <a:gd name="connsiteX0" fmla="*/ 0 w 4641448"/>
              <a:gd name="connsiteY0" fmla="*/ 3120951 h 3230395"/>
              <a:gd name="connsiteX1" fmla="*/ 358815 w 4641448"/>
              <a:gd name="connsiteY1" fmla="*/ 759716 h 3230395"/>
              <a:gd name="connsiteX2" fmla="*/ 451413 w 4641448"/>
              <a:gd name="connsiteY2" fmla="*/ 76809 h 3230395"/>
              <a:gd name="connsiteX3" fmla="*/ 717631 w 4641448"/>
              <a:gd name="connsiteY3" fmla="*/ 53660 h 3230395"/>
              <a:gd name="connsiteX4" fmla="*/ 883454 w 4641448"/>
              <a:gd name="connsiteY4" fmla="*/ 412474 h 3230395"/>
              <a:gd name="connsiteX5" fmla="*/ 1122744 w 4641448"/>
              <a:gd name="connsiteY5" fmla="*/ 1049083 h 3230395"/>
              <a:gd name="connsiteX6" fmla="*/ 1354238 w 4641448"/>
              <a:gd name="connsiteY6" fmla="*/ 1616242 h 3230395"/>
              <a:gd name="connsiteX7" fmla="*/ 1493134 w 4641448"/>
              <a:gd name="connsiteY7" fmla="*/ 2125528 h 3230395"/>
              <a:gd name="connsiteX8" fmla="*/ 1643605 w 4641448"/>
              <a:gd name="connsiteY8" fmla="*/ 2715837 h 3230395"/>
              <a:gd name="connsiteX9" fmla="*/ 1828800 w 4641448"/>
              <a:gd name="connsiteY9" fmla="*/ 3132526 h 3230395"/>
              <a:gd name="connsiteX10" fmla="*/ 2048719 w 4641448"/>
              <a:gd name="connsiteY10" fmla="*/ 3201974 h 3230395"/>
              <a:gd name="connsiteX11" fmla="*/ 2372810 w 4641448"/>
              <a:gd name="connsiteY11" fmla="*/ 2750561 h 3230395"/>
              <a:gd name="connsiteX12" fmla="*/ 2615879 w 4641448"/>
              <a:gd name="connsiteY12" fmla="*/ 2727412 h 3230395"/>
              <a:gd name="connsiteX13" fmla="*/ 2974694 w 4641448"/>
              <a:gd name="connsiteY13" fmla="*/ 2982055 h 3230395"/>
              <a:gd name="connsiteX14" fmla="*/ 3773347 w 4641448"/>
              <a:gd name="connsiteY14" fmla="*/ 3016779 h 3230395"/>
              <a:gd name="connsiteX15" fmla="*/ 4328932 w 4641448"/>
              <a:gd name="connsiteY15" fmla="*/ 2958906 h 3230395"/>
              <a:gd name="connsiteX16" fmla="*/ 4641448 w 4641448"/>
              <a:gd name="connsiteY16" fmla="*/ 2889457 h 3230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41448" h="3230395">
                <a:moveTo>
                  <a:pt x="0" y="3120951"/>
                </a:moveTo>
                <a:cubicBezTo>
                  <a:pt x="141789" y="2194012"/>
                  <a:pt x="283579" y="1267073"/>
                  <a:pt x="358815" y="759716"/>
                </a:cubicBezTo>
                <a:cubicBezTo>
                  <a:pt x="434051" y="252359"/>
                  <a:pt x="391610" y="194485"/>
                  <a:pt x="451413" y="76809"/>
                </a:cubicBezTo>
                <a:cubicBezTo>
                  <a:pt x="511216" y="-40867"/>
                  <a:pt x="645624" y="-2284"/>
                  <a:pt x="717631" y="53660"/>
                </a:cubicBezTo>
                <a:cubicBezTo>
                  <a:pt x="789638" y="109604"/>
                  <a:pt x="815935" y="246570"/>
                  <a:pt x="883454" y="412474"/>
                </a:cubicBezTo>
                <a:cubicBezTo>
                  <a:pt x="950973" y="578378"/>
                  <a:pt x="1044280" y="848455"/>
                  <a:pt x="1122744" y="1049083"/>
                </a:cubicBezTo>
                <a:cubicBezTo>
                  <a:pt x="1201208" y="1249711"/>
                  <a:pt x="1292506" y="1436835"/>
                  <a:pt x="1354238" y="1616242"/>
                </a:cubicBezTo>
                <a:cubicBezTo>
                  <a:pt x="1415970" y="1795649"/>
                  <a:pt x="1444906" y="1942262"/>
                  <a:pt x="1493134" y="2125528"/>
                </a:cubicBezTo>
                <a:cubicBezTo>
                  <a:pt x="1541362" y="2308794"/>
                  <a:pt x="1587661" y="2548004"/>
                  <a:pt x="1643605" y="2715837"/>
                </a:cubicBezTo>
                <a:cubicBezTo>
                  <a:pt x="1699549" y="2883670"/>
                  <a:pt x="1761281" y="3051503"/>
                  <a:pt x="1828800" y="3132526"/>
                </a:cubicBezTo>
                <a:cubicBezTo>
                  <a:pt x="1896319" y="3213549"/>
                  <a:pt x="1958051" y="3265635"/>
                  <a:pt x="2048719" y="3201974"/>
                </a:cubicBezTo>
                <a:cubicBezTo>
                  <a:pt x="2139387" y="3138313"/>
                  <a:pt x="2278284" y="2829655"/>
                  <a:pt x="2372810" y="2750561"/>
                </a:cubicBezTo>
                <a:cubicBezTo>
                  <a:pt x="2467336" y="2671467"/>
                  <a:pt x="2515565" y="2688830"/>
                  <a:pt x="2615879" y="2727412"/>
                </a:cubicBezTo>
                <a:cubicBezTo>
                  <a:pt x="2716193" y="2765994"/>
                  <a:pt x="2781783" y="2933827"/>
                  <a:pt x="2974694" y="2982055"/>
                </a:cubicBezTo>
                <a:cubicBezTo>
                  <a:pt x="3167605" y="3030283"/>
                  <a:pt x="3547641" y="3020637"/>
                  <a:pt x="3773347" y="3016779"/>
                </a:cubicBezTo>
                <a:cubicBezTo>
                  <a:pt x="3999053" y="3012921"/>
                  <a:pt x="4184249" y="2980126"/>
                  <a:pt x="4328932" y="2958906"/>
                </a:cubicBezTo>
                <a:cubicBezTo>
                  <a:pt x="4473615" y="2937686"/>
                  <a:pt x="4557531" y="2913571"/>
                  <a:pt x="4641448" y="2889457"/>
                </a:cubicBezTo>
              </a:path>
            </a:pathLst>
          </a:custGeom>
          <a:noFill/>
          <a:ln w="57150" cap="rnd" cmpd="sng" algn="ctr">
            <a:solidFill>
              <a:schemeClr val="tx1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09">
            <a:extLst>
              <a:ext uri="{FF2B5EF4-FFF2-40B4-BE49-F238E27FC236}">
                <a16:creationId xmlns:a16="http://schemas.microsoft.com/office/drawing/2014/main" id="{2F66748A-3024-4240-90DF-F219D843E513}"/>
              </a:ext>
            </a:extLst>
          </p:cNvPr>
          <p:cNvSpPr/>
          <p:nvPr/>
        </p:nvSpPr>
        <p:spPr>
          <a:xfrm>
            <a:off x="7887612" y="981576"/>
            <a:ext cx="795391" cy="1212053"/>
          </a:xfrm>
          <a:custGeom>
            <a:avLst/>
            <a:gdLst>
              <a:gd name="connsiteX0" fmla="*/ 0 w 4641448"/>
              <a:gd name="connsiteY0" fmla="*/ 3120951 h 3230395"/>
              <a:gd name="connsiteX1" fmla="*/ 358815 w 4641448"/>
              <a:gd name="connsiteY1" fmla="*/ 759716 h 3230395"/>
              <a:gd name="connsiteX2" fmla="*/ 451413 w 4641448"/>
              <a:gd name="connsiteY2" fmla="*/ 76809 h 3230395"/>
              <a:gd name="connsiteX3" fmla="*/ 717631 w 4641448"/>
              <a:gd name="connsiteY3" fmla="*/ 53660 h 3230395"/>
              <a:gd name="connsiteX4" fmla="*/ 833377 w 4641448"/>
              <a:gd name="connsiteY4" fmla="*/ 412475 h 3230395"/>
              <a:gd name="connsiteX5" fmla="*/ 1122744 w 4641448"/>
              <a:gd name="connsiteY5" fmla="*/ 1049083 h 3230395"/>
              <a:gd name="connsiteX6" fmla="*/ 1354238 w 4641448"/>
              <a:gd name="connsiteY6" fmla="*/ 1616242 h 3230395"/>
              <a:gd name="connsiteX7" fmla="*/ 1493134 w 4641448"/>
              <a:gd name="connsiteY7" fmla="*/ 2125528 h 3230395"/>
              <a:gd name="connsiteX8" fmla="*/ 1643605 w 4641448"/>
              <a:gd name="connsiteY8" fmla="*/ 2715837 h 3230395"/>
              <a:gd name="connsiteX9" fmla="*/ 1828800 w 4641448"/>
              <a:gd name="connsiteY9" fmla="*/ 3132526 h 3230395"/>
              <a:gd name="connsiteX10" fmla="*/ 2048719 w 4641448"/>
              <a:gd name="connsiteY10" fmla="*/ 3201974 h 3230395"/>
              <a:gd name="connsiteX11" fmla="*/ 2372810 w 4641448"/>
              <a:gd name="connsiteY11" fmla="*/ 2750561 h 3230395"/>
              <a:gd name="connsiteX12" fmla="*/ 2615879 w 4641448"/>
              <a:gd name="connsiteY12" fmla="*/ 2727412 h 3230395"/>
              <a:gd name="connsiteX13" fmla="*/ 2974694 w 4641448"/>
              <a:gd name="connsiteY13" fmla="*/ 2982055 h 3230395"/>
              <a:gd name="connsiteX14" fmla="*/ 3773347 w 4641448"/>
              <a:gd name="connsiteY14" fmla="*/ 3016779 h 3230395"/>
              <a:gd name="connsiteX15" fmla="*/ 4328932 w 4641448"/>
              <a:gd name="connsiteY15" fmla="*/ 2958906 h 3230395"/>
              <a:gd name="connsiteX16" fmla="*/ 4641448 w 4641448"/>
              <a:gd name="connsiteY16" fmla="*/ 2889457 h 3230395"/>
              <a:gd name="connsiteX0" fmla="*/ 0 w 4641448"/>
              <a:gd name="connsiteY0" fmla="*/ 3120951 h 3230395"/>
              <a:gd name="connsiteX1" fmla="*/ 358815 w 4641448"/>
              <a:gd name="connsiteY1" fmla="*/ 759716 h 3230395"/>
              <a:gd name="connsiteX2" fmla="*/ 451413 w 4641448"/>
              <a:gd name="connsiteY2" fmla="*/ 76809 h 3230395"/>
              <a:gd name="connsiteX3" fmla="*/ 717631 w 4641448"/>
              <a:gd name="connsiteY3" fmla="*/ 53660 h 3230395"/>
              <a:gd name="connsiteX4" fmla="*/ 883454 w 4641448"/>
              <a:gd name="connsiteY4" fmla="*/ 412474 h 3230395"/>
              <a:gd name="connsiteX5" fmla="*/ 1122744 w 4641448"/>
              <a:gd name="connsiteY5" fmla="*/ 1049083 h 3230395"/>
              <a:gd name="connsiteX6" fmla="*/ 1354238 w 4641448"/>
              <a:gd name="connsiteY6" fmla="*/ 1616242 h 3230395"/>
              <a:gd name="connsiteX7" fmla="*/ 1493134 w 4641448"/>
              <a:gd name="connsiteY7" fmla="*/ 2125528 h 3230395"/>
              <a:gd name="connsiteX8" fmla="*/ 1643605 w 4641448"/>
              <a:gd name="connsiteY8" fmla="*/ 2715837 h 3230395"/>
              <a:gd name="connsiteX9" fmla="*/ 1828800 w 4641448"/>
              <a:gd name="connsiteY9" fmla="*/ 3132526 h 3230395"/>
              <a:gd name="connsiteX10" fmla="*/ 2048719 w 4641448"/>
              <a:gd name="connsiteY10" fmla="*/ 3201974 h 3230395"/>
              <a:gd name="connsiteX11" fmla="*/ 2372810 w 4641448"/>
              <a:gd name="connsiteY11" fmla="*/ 2750561 h 3230395"/>
              <a:gd name="connsiteX12" fmla="*/ 2615879 w 4641448"/>
              <a:gd name="connsiteY12" fmla="*/ 2727412 h 3230395"/>
              <a:gd name="connsiteX13" fmla="*/ 2974694 w 4641448"/>
              <a:gd name="connsiteY13" fmla="*/ 2982055 h 3230395"/>
              <a:gd name="connsiteX14" fmla="*/ 3773347 w 4641448"/>
              <a:gd name="connsiteY14" fmla="*/ 3016779 h 3230395"/>
              <a:gd name="connsiteX15" fmla="*/ 4328932 w 4641448"/>
              <a:gd name="connsiteY15" fmla="*/ 2958906 h 3230395"/>
              <a:gd name="connsiteX16" fmla="*/ 4641448 w 4641448"/>
              <a:gd name="connsiteY16" fmla="*/ 2889457 h 3230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41448" h="3230395">
                <a:moveTo>
                  <a:pt x="0" y="3120951"/>
                </a:moveTo>
                <a:cubicBezTo>
                  <a:pt x="141789" y="2194012"/>
                  <a:pt x="283579" y="1267073"/>
                  <a:pt x="358815" y="759716"/>
                </a:cubicBezTo>
                <a:cubicBezTo>
                  <a:pt x="434051" y="252359"/>
                  <a:pt x="391610" y="194485"/>
                  <a:pt x="451413" y="76809"/>
                </a:cubicBezTo>
                <a:cubicBezTo>
                  <a:pt x="511216" y="-40867"/>
                  <a:pt x="645624" y="-2284"/>
                  <a:pt x="717631" y="53660"/>
                </a:cubicBezTo>
                <a:cubicBezTo>
                  <a:pt x="789638" y="109604"/>
                  <a:pt x="815935" y="246570"/>
                  <a:pt x="883454" y="412474"/>
                </a:cubicBezTo>
                <a:cubicBezTo>
                  <a:pt x="950973" y="578378"/>
                  <a:pt x="1044280" y="848455"/>
                  <a:pt x="1122744" y="1049083"/>
                </a:cubicBezTo>
                <a:cubicBezTo>
                  <a:pt x="1201208" y="1249711"/>
                  <a:pt x="1292506" y="1436835"/>
                  <a:pt x="1354238" y="1616242"/>
                </a:cubicBezTo>
                <a:cubicBezTo>
                  <a:pt x="1415970" y="1795649"/>
                  <a:pt x="1444906" y="1942262"/>
                  <a:pt x="1493134" y="2125528"/>
                </a:cubicBezTo>
                <a:cubicBezTo>
                  <a:pt x="1541362" y="2308794"/>
                  <a:pt x="1587661" y="2548004"/>
                  <a:pt x="1643605" y="2715837"/>
                </a:cubicBezTo>
                <a:cubicBezTo>
                  <a:pt x="1699549" y="2883670"/>
                  <a:pt x="1761281" y="3051503"/>
                  <a:pt x="1828800" y="3132526"/>
                </a:cubicBezTo>
                <a:cubicBezTo>
                  <a:pt x="1896319" y="3213549"/>
                  <a:pt x="1958051" y="3265635"/>
                  <a:pt x="2048719" y="3201974"/>
                </a:cubicBezTo>
                <a:cubicBezTo>
                  <a:pt x="2139387" y="3138313"/>
                  <a:pt x="2278284" y="2829655"/>
                  <a:pt x="2372810" y="2750561"/>
                </a:cubicBezTo>
                <a:cubicBezTo>
                  <a:pt x="2467336" y="2671467"/>
                  <a:pt x="2515565" y="2688830"/>
                  <a:pt x="2615879" y="2727412"/>
                </a:cubicBezTo>
                <a:cubicBezTo>
                  <a:pt x="2716193" y="2765994"/>
                  <a:pt x="2781783" y="2933827"/>
                  <a:pt x="2974694" y="2982055"/>
                </a:cubicBezTo>
                <a:cubicBezTo>
                  <a:pt x="3167605" y="3030283"/>
                  <a:pt x="3547641" y="3020637"/>
                  <a:pt x="3773347" y="3016779"/>
                </a:cubicBezTo>
                <a:cubicBezTo>
                  <a:pt x="3999053" y="3012921"/>
                  <a:pt x="4184249" y="2980126"/>
                  <a:pt x="4328932" y="2958906"/>
                </a:cubicBezTo>
                <a:cubicBezTo>
                  <a:pt x="4473615" y="2937686"/>
                  <a:pt x="4557531" y="2913571"/>
                  <a:pt x="4641448" y="2889457"/>
                </a:cubicBezTo>
              </a:path>
            </a:pathLst>
          </a:custGeom>
          <a:noFill/>
          <a:ln w="57150" cap="rnd" cmpd="sng" algn="ctr">
            <a:solidFill>
              <a:schemeClr val="tx1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09">
            <a:extLst>
              <a:ext uri="{FF2B5EF4-FFF2-40B4-BE49-F238E27FC236}">
                <a16:creationId xmlns:a16="http://schemas.microsoft.com/office/drawing/2014/main" id="{79970174-E0AA-4931-91F4-F9ED50623F82}"/>
              </a:ext>
            </a:extLst>
          </p:cNvPr>
          <p:cNvSpPr/>
          <p:nvPr/>
        </p:nvSpPr>
        <p:spPr>
          <a:xfrm>
            <a:off x="7092221" y="1010120"/>
            <a:ext cx="795391" cy="1212053"/>
          </a:xfrm>
          <a:custGeom>
            <a:avLst/>
            <a:gdLst>
              <a:gd name="connsiteX0" fmla="*/ 0 w 4641448"/>
              <a:gd name="connsiteY0" fmla="*/ 3120951 h 3230395"/>
              <a:gd name="connsiteX1" fmla="*/ 358815 w 4641448"/>
              <a:gd name="connsiteY1" fmla="*/ 759716 h 3230395"/>
              <a:gd name="connsiteX2" fmla="*/ 451413 w 4641448"/>
              <a:gd name="connsiteY2" fmla="*/ 76809 h 3230395"/>
              <a:gd name="connsiteX3" fmla="*/ 717631 w 4641448"/>
              <a:gd name="connsiteY3" fmla="*/ 53660 h 3230395"/>
              <a:gd name="connsiteX4" fmla="*/ 833377 w 4641448"/>
              <a:gd name="connsiteY4" fmla="*/ 412475 h 3230395"/>
              <a:gd name="connsiteX5" fmla="*/ 1122744 w 4641448"/>
              <a:gd name="connsiteY5" fmla="*/ 1049083 h 3230395"/>
              <a:gd name="connsiteX6" fmla="*/ 1354238 w 4641448"/>
              <a:gd name="connsiteY6" fmla="*/ 1616242 h 3230395"/>
              <a:gd name="connsiteX7" fmla="*/ 1493134 w 4641448"/>
              <a:gd name="connsiteY7" fmla="*/ 2125528 h 3230395"/>
              <a:gd name="connsiteX8" fmla="*/ 1643605 w 4641448"/>
              <a:gd name="connsiteY8" fmla="*/ 2715837 h 3230395"/>
              <a:gd name="connsiteX9" fmla="*/ 1828800 w 4641448"/>
              <a:gd name="connsiteY9" fmla="*/ 3132526 h 3230395"/>
              <a:gd name="connsiteX10" fmla="*/ 2048719 w 4641448"/>
              <a:gd name="connsiteY10" fmla="*/ 3201974 h 3230395"/>
              <a:gd name="connsiteX11" fmla="*/ 2372810 w 4641448"/>
              <a:gd name="connsiteY11" fmla="*/ 2750561 h 3230395"/>
              <a:gd name="connsiteX12" fmla="*/ 2615879 w 4641448"/>
              <a:gd name="connsiteY12" fmla="*/ 2727412 h 3230395"/>
              <a:gd name="connsiteX13" fmla="*/ 2974694 w 4641448"/>
              <a:gd name="connsiteY13" fmla="*/ 2982055 h 3230395"/>
              <a:gd name="connsiteX14" fmla="*/ 3773347 w 4641448"/>
              <a:gd name="connsiteY14" fmla="*/ 3016779 h 3230395"/>
              <a:gd name="connsiteX15" fmla="*/ 4328932 w 4641448"/>
              <a:gd name="connsiteY15" fmla="*/ 2958906 h 3230395"/>
              <a:gd name="connsiteX16" fmla="*/ 4641448 w 4641448"/>
              <a:gd name="connsiteY16" fmla="*/ 2889457 h 3230395"/>
              <a:gd name="connsiteX0" fmla="*/ 0 w 4641448"/>
              <a:gd name="connsiteY0" fmla="*/ 3120951 h 3230395"/>
              <a:gd name="connsiteX1" fmla="*/ 358815 w 4641448"/>
              <a:gd name="connsiteY1" fmla="*/ 759716 h 3230395"/>
              <a:gd name="connsiteX2" fmla="*/ 451413 w 4641448"/>
              <a:gd name="connsiteY2" fmla="*/ 76809 h 3230395"/>
              <a:gd name="connsiteX3" fmla="*/ 717631 w 4641448"/>
              <a:gd name="connsiteY3" fmla="*/ 53660 h 3230395"/>
              <a:gd name="connsiteX4" fmla="*/ 883454 w 4641448"/>
              <a:gd name="connsiteY4" fmla="*/ 412474 h 3230395"/>
              <a:gd name="connsiteX5" fmla="*/ 1122744 w 4641448"/>
              <a:gd name="connsiteY5" fmla="*/ 1049083 h 3230395"/>
              <a:gd name="connsiteX6" fmla="*/ 1354238 w 4641448"/>
              <a:gd name="connsiteY6" fmla="*/ 1616242 h 3230395"/>
              <a:gd name="connsiteX7" fmla="*/ 1493134 w 4641448"/>
              <a:gd name="connsiteY7" fmla="*/ 2125528 h 3230395"/>
              <a:gd name="connsiteX8" fmla="*/ 1643605 w 4641448"/>
              <a:gd name="connsiteY8" fmla="*/ 2715837 h 3230395"/>
              <a:gd name="connsiteX9" fmla="*/ 1828800 w 4641448"/>
              <a:gd name="connsiteY9" fmla="*/ 3132526 h 3230395"/>
              <a:gd name="connsiteX10" fmla="*/ 2048719 w 4641448"/>
              <a:gd name="connsiteY10" fmla="*/ 3201974 h 3230395"/>
              <a:gd name="connsiteX11" fmla="*/ 2372810 w 4641448"/>
              <a:gd name="connsiteY11" fmla="*/ 2750561 h 3230395"/>
              <a:gd name="connsiteX12" fmla="*/ 2615879 w 4641448"/>
              <a:gd name="connsiteY12" fmla="*/ 2727412 h 3230395"/>
              <a:gd name="connsiteX13" fmla="*/ 2974694 w 4641448"/>
              <a:gd name="connsiteY13" fmla="*/ 2982055 h 3230395"/>
              <a:gd name="connsiteX14" fmla="*/ 3773347 w 4641448"/>
              <a:gd name="connsiteY14" fmla="*/ 3016779 h 3230395"/>
              <a:gd name="connsiteX15" fmla="*/ 4328932 w 4641448"/>
              <a:gd name="connsiteY15" fmla="*/ 2958906 h 3230395"/>
              <a:gd name="connsiteX16" fmla="*/ 4641448 w 4641448"/>
              <a:gd name="connsiteY16" fmla="*/ 2889457 h 3230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41448" h="3230395">
                <a:moveTo>
                  <a:pt x="0" y="3120951"/>
                </a:moveTo>
                <a:cubicBezTo>
                  <a:pt x="141789" y="2194012"/>
                  <a:pt x="283579" y="1267073"/>
                  <a:pt x="358815" y="759716"/>
                </a:cubicBezTo>
                <a:cubicBezTo>
                  <a:pt x="434051" y="252359"/>
                  <a:pt x="391610" y="194485"/>
                  <a:pt x="451413" y="76809"/>
                </a:cubicBezTo>
                <a:cubicBezTo>
                  <a:pt x="511216" y="-40867"/>
                  <a:pt x="645624" y="-2284"/>
                  <a:pt x="717631" y="53660"/>
                </a:cubicBezTo>
                <a:cubicBezTo>
                  <a:pt x="789638" y="109604"/>
                  <a:pt x="815935" y="246570"/>
                  <a:pt x="883454" y="412474"/>
                </a:cubicBezTo>
                <a:cubicBezTo>
                  <a:pt x="950973" y="578378"/>
                  <a:pt x="1044280" y="848455"/>
                  <a:pt x="1122744" y="1049083"/>
                </a:cubicBezTo>
                <a:cubicBezTo>
                  <a:pt x="1201208" y="1249711"/>
                  <a:pt x="1292506" y="1436835"/>
                  <a:pt x="1354238" y="1616242"/>
                </a:cubicBezTo>
                <a:cubicBezTo>
                  <a:pt x="1415970" y="1795649"/>
                  <a:pt x="1444906" y="1942262"/>
                  <a:pt x="1493134" y="2125528"/>
                </a:cubicBezTo>
                <a:cubicBezTo>
                  <a:pt x="1541362" y="2308794"/>
                  <a:pt x="1587661" y="2548004"/>
                  <a:pt x="1643605" y="2715837"/>
                </a:cubicBezTo>
                <a:cubicBezTo>
                  <a:pt x="1699549" y="2883670"/>
                  <a:pt x="1761281" y="3051503"/>
                  <a:pt x="1828800" y="3132526"/>
                </a:cubicBezTo>
                <a:cubicBezTo>
                  <a:pt x="1896319" y="3213549"/>
                  <a:pt x="1958051" y="3265635"/>
                  <a:pt x="2048719" y="3201974"/>
                </a:cubicBezTo>
                <a:cubicBezTo>
                  <a:pt x="2139387" y="3138313"/>
                  <a:pt x="2278284" y="2829655"/>
                  <a:pt x="2372810" y="2750561"/>
                </a:cubicBezTo>
                <a:cubicBezTo>
                  <a:pt x="2467336" y="2671467"/>
                  <a:pt x="2515565" y="2688830"/>
                  <a:pt x="2615879" y="2727412"/>
                </a:cubicBezTo>
                <a:cubicBezTo>
                  <a:pt x="2716193" y="2765994"/>
                  <a:pt x="2781783" y="2933827"/>
                  <a:pt x="2974694" y="2982055"/>
                </a:cubicBezTo>
                <a:cubicBezTo>
                  <a:pt x="3167605" y="3030283"/>
                  <a:pt x="3547641" y="3020637"/>
                  <a:pt x="3773347" y="3016779"/>
                </a:cubicBezTo>
                <a:cubicBezTo>
                  <a:pt x="3999053" y="3012921"/>
                  <a:pt x="4184249" y="2980126"/>
                  <a:pt x="4328932" y="2958906"/>
                </a:cubicBezTo>
                <a:cubicBezTo>
                  <a:pt x="4473615" y="2937686"/>
                  <a:pt x="4557531" y="2913571"/>
                  <a:pt x="4641448" y="2889457"/>
                </a:cubicBezTo>
              </a:path>
            </a:pathLst>
          </a:custGeom>
          <a:noFill/>
          <a:ln w="12700" cap="flat" cmpd="sng" algn="ctr">
            <a:solidFill>
              <a:schemeClr val="tx1">
                <a:lumMod val="6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109">
            <a:extLst>
              <a:ext uri="{FF2B5EF4-FFF2-40B4-BE49-F238E27FC236}">
                <a16:creationId xmlns:a16="http://schemas.microsoft.com/office/drawing/2014/main" id="{4FA1FE69-814C-41E6-88E2-5AC85880AAEC}"/>
              </a:ext>
            </a:extLst>
          </p:cNvPr>
          <p:cNvSpPr/>
          <p:nvPr/>
        </p:nvSpPr>
        <p:spPr>
          <a:xfrm>
            <a:off x="7887612" y="971550"/>
            <a:ext cx="795391" cy="1212053"/>
          </a:xfrm>
          <a:custGeom>
            <a:avLst/>
            <a:gdLst>
              <a:gd name="connsiteX0" fmla="*/ 0 w 4641448"/>
              <a:gd name="connsiteY0" fmla="*/ 3120951 h 3230395"/>
              <a:gd name="connsiteX1" fmla="*/ 358815 w 4641448"/>
              <a:gd name="connsiteY1" fmla="*/ 759716 h 3230395"/>
              <a:gd name="connsiteX2" fmla="*/ 451413 w 4641448"/>
              <a:gd name="connsiteY2" fmla="*/ 76809 h 3230395"/>
              <a:gd name="connsiteX3" fmla="*/ 717631 w 4641448"/>
              <a:gd name="connsiteY3" fmla="*/ 53660 h 3230395"/>
              <a:gd name="connsiteX4" fmla="*/ 833377 w 4641448"/>
              <a:gd name="connsiteY4" fmla="*/ 412475 h 3230395"/>
              <a:gd name="connsiteX5" fmla="*/ 1122744 w 4641448"/>
              <a:gd name="connsiteY5" fmla="*/ 1049083 h 3230395"/>
              <a:gd name="connsiteX6" fmla="*/ 1354238 w 4641448"/>
              <a:gd name="connsiteY6" fmla="*/ 1616242 h 3230395"/>
              <a:gd name="connsiteX7" fmla="*/ 1493134 w 4641448"/>
              <a:gd name="connsiteY7" fmla="*/ 2125528 h 3230395"/>
              <a:gd name="connsiteX8" fmla="*/ 1643605 w 4641448"/>
              <a:gd name="connsiteY8" fmla="*/ 2715837 h 3230395"/>
              <a:gd name="connsiteX9" fmla="*/ 1828800 w 4641448"/>
              <a:gd name="connsiteY9" fmla="*/ 3132526 h 3230395"/>
              <a:gd name="connsiteX10" fmla="*/ 2048719 w 4641448"/>
              <a:gd name="connsiteY10" fmla="*/ 3201974 h 3230395"/>
              <a:gd name="connsiteX11" fmla="*/ 2372810 w 4641448"/>
              <a:gd name="connsiteY11" fmla="*/ 2750561 h 3230395"/>
              <a:gd name="connsiteX12" fmla="*/ 2615879 w 4641448"/>
              <a:gd name="connsiteY12" fmla="*/ 2727412 h 3230395"/>
              <a:gd name="connsiteX13" fmla="*/ 2974694 w 4641448"/>
              <a:gd name="connsiteY13" fmla="*/ 2982055 h 3230395"/>
              <a:gd name="connsiteX14" fmla="*/ 3773347 w 4641448"/>
              <a:gd name="connsiteY14" fmla="*/ 3016779 h 3230395"/>
              <a:gd name="connsiteX15" fmla="*/ 4328932 w 4641448"/>
              <a:gd name="connsiteY15" fmla="*/ 2958906 h 3230395"/>
              <a:gd name="connsiteX16" fmla="*/ 4641448 w 4641448"/>
              <a:gd name="connsiteY16" fmla="*/ 2889457 h 3230395"/>
              <a:gd name="connsiteX0" fmla="*/ 0 w 4641448"/>
              <a:gd name="connsiteY0" fmla="*/ 3120951 h 3230395"/>
              <a:gd name="connsiteX1" fmla="*/ 358815 w 4641448"/>
              <a:gd name="connsiteY1" fmla="*/ 759716 h 3230395"/>
              <a:gd name="connsiteX2" fmla="*/ 451413 w 4641448"/>
              <a:gd name="connsiteY2" fmla="*/ 76809 h 3230395"/>
              <a:gd name="connsiteX3" fmla="*/ 717631 w 4641448"/>
              <a:gd name="connsiteY3" fmla="*/ 53660 h 3230395"/>
              <a:gd name="connsiteX4" fmla="*/ 883454 w 4641448"/>
              <a:gd name="connsiteY4" fmla="*/ 412474 h 3230395"/>
              <a:gd name="connsiteX5" fmla="*/ 1122744 w 4641448"/>
              <a:gd name="connsiteY5" fmla="*/ 1049083 h 3230395"/>
              <a:gd name="connsiteX6" fmla="*/ 1354238 w 4641448"/>
              <a:gd name="connsiteY6" fmla="*/ 1616242 h 3230395"/>
              <a:gd name="connsiteX7" fmla="*/ 1493134 w 4641448"/>
              <a:gd name="connsiteY7" fmla="*/ 2125528 h 3230395"/>
              <a:gd name="connsiteX8" fmla="*/ 1643605 w 4641448"/>
              <a:gd name="connsiteY8" fmla="*/ 2715837 h 3230395"/>
              <a:gd name="connsiteX9" fmla="*/ 1828800 w 4641448"/>
              <a:gd name="connsiteY9" fmla="*/ 3132526 h 3230395"/>
              <a:gd name="connsiteX10" fmla="*/ 2048719 w 4641448"/>
              <a:gd name="connsiteY10" fmla="*/ 3201974 h 3230395"/>
              <a:gd name="connsiteX11" fmla="*/ 2372810 w 4641448"/>
              <a:gd name="connsiteY11" fmla="*/ 2750561 h 3230395"/>
              <a:gd name="connsiteX12" fmla="*/ 2615879 w 4641448"/>
              <a:gd name="connsiteY12" fmla="*/ 2727412 h 3230395"/>
              <a:gd name="connsiteX13" fmla="*/ 2974694 w 4641448"/>
              <a:gd name="connsiteY13" fmla="*/ 2982055 h 3230395"/>
              <a:gd name="connsiteX14" fmla="*/ 3773347 w 4641448"/>
              <a:gd name="connsiteY14" fmla="*/ 3016779 h 3230395"/>
              <a:gd name="connsiteX15" fmla="*/ 4328932 w 4641448"/>
              <a:gd name="connsiteY15" fmla="*/ 2958906 h 3230395"/>
              <a:gd name="connsiteX16" fmla="*/ 4641448 w 4641448"/>
              <a:gd name="connsiteY16" fmla="*/ 2889457 h 3230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41448" h="3230395">
                <a:moveTo>
                  <a:pt x="0" y="3120951"/>
                </a:moveTo>
                <a:cubicBezTo>
                  <a:pt x="141789" y="2194012"/>
                  <a:pt x="283579" y="1267073"/>
                  <a:pt x="358815" y="759716"/>
                </a:cubicBezTo>
                <a:cubicBezTo>
                  <a:pt x="434051" y="252359"/>
                  <a:pt x="391610" y="194485"/>
                  <a:pt x="451413" y="76809"/>
                </a:cubicBezTo>
                <a:cubicBezTo>
                  <a:pt x="511216" y="-40867"/>
                  <a:pt x="645624" y="-2284"/>
                  <a:pt x="717631" y="53660"/>
                </a:cubicBezTo>
                <a:cubicBezTo>
                  <a:pt x="789638" y="109604"/>
                  <a:pt x="815935" y="246570"/>
                  <a:pt x="883454" y="412474"/>
                </a:cubicBezTo>
                <a:cubicBezTo>
                  <a:pt x="950973" y="578378"/>
                  <a:pt x="1044280" y="848455"/>
                  <a:pt x="1122744" y="1049083"/>
                </a:cubicBezTo>
                <a:cubicBezTo>
                  <a:pt x="1201208" y="1249711"/>
                  <a:pt x="1292506" y="1436835"/>
                  <a:pt x="1354238" y="1616242"/>
                </a:cubicBezTo>
                <a:cubicBezTo>
                  <a:pt x="1415970" y="1795649"/>
                  <a:pt x="1444906" y="1942262"/>
                  <a:pt x="1493134" y="2125528"/>
                </a:cubicBezTo>
                <a:cubicBezTo>
                  <a:pt x="1541362" y="2308794"/>
                  <a:pt x="1587661" y="2548004"/>
                  <a:pt x="1643605" y="2715837"/>
                </a:cubicBezTo>
                <a:cubicBezTo>
                  <a:pt x="1699549" y="2883670"/>
                  <a:pt x="1761281" y="3051503"/>
                  <a:pt x="1828800" y="3132526"/>
                </a:cubicBezTo>
                <a:cubicBezTo>
                  <a:pt x="1896319" y="3213549"/>
                  <a:pt x="1958051" y="3265635"/>
                  <a:pt x="2048719" y="3201974"/>
                </a:cubicBezTo>
                <a:cubicBezTo>
                  <a:pt x="2139387" y="3138313"/>
                  <a:pt x="2278284" y="2829655"/>
                  <a:pt x="2372810" y="2750561"/>
                </a:cubicBezTo>
                <a:cubicBezTo>
                  <a:pt x="2467336" y="2671467"/>
                  <a:pt x="2515565" y="2688830"/>
                  <a:pt x="2615879" y="2727412"/>
                </a:cubicBezTo>
                <a:cubicBezTo>
                  <a:pt x="2716193" y="2765994"/>
                  <a:pt x="2781783" y="2933827"/>
                  <a:pt x="2974694" y="2982055"/>
                </a:cubicBezTo>
                <a:cubicBezTo>
                  <a:pt x="3167605" y="3030283"/>
                  <a:pt x="3547641" y="3020637"/>
                  <a:pt x="3773347" y="3016779"/>
                </a:cubicBezTo>
                <a:cubicBezTo>
                  <a:pt x="3999053" y="3012921"/>
                  <a:pt x="4184249" y="2980126"/>
                  <a:pt x="4328932" y="2958906"/>
                </a:cubicBezTo>
                <a:cubicBezTo>
                  <a:pt x="4473615" y="2937686"/>
                  <a:pt x="4557531" y="2913571"/>
                  <a:pt x="4641448" y="2889457"/>
                </a:cubicBezTo>
              </a:path>
            </a:pathLst>
          </a:custGeom>
          <a:noFill/>
          <a:ln w="12700" cap="flat" cmpd="sng" algn="ctr">
            <a:solidFill>
              <a:schemeClr val="tx1">
                <a:lumMod val="6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60B60DD-EC66-4329-BEA0-90F7D5442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741" y="2696708"/>
            <a:ext cx="1842275" cy="16738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9C132C4-2D9D-400A-8D34-7FF5D34A87D4}"/>
              </a:ext>
            </a:extLst>
          </p:cNvPr>
          <p:cNvSpPr/>
          <p:nvPr/>
        </p:nvSpPr>
        <p:spPr>
          <a:xfrm>
            <a:off x="7868328" y="2629816"/>
            <a:ext cx="10911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Rogers 2017</a:t>
            </a:r>
            <a:endParaRPr lang="en-US" sz="1400" dirty="0"/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5DEC04C7-574B-4C9C-83C7-F3872C36D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586172"/>
              </p:ext>
            </p:extLst>
          </p:nvPr>
        </p:nvGraphicFramePr>
        <p:xfrm>
          <a:off x="152400" y="2929378"/>
          <a:ext cx="5188062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5709">
                  <a:extLst>
                    <a:ext uri="{9D8B030D-6E8A-4147-A177-3AD203B41FA5}">
                      <a16:colId xmlns:a16="http://schemas.microsoft.com/office/drawing/2014/main" val="3766119171"/>
                    </a:ext>
                  </a:extLst>
                </a:gridCol>
                <a:gridCol w="1483553">
                  <a:extLst>
                    <a:ext uri="{9D8B030D-6E8A-4147-A177-3AD203B41FA5}">
                      <a16:colId xmlns:a16="http://schemas.microsoft.com/office/drawing/2014/main" val="130791837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396485341"/>
                    </a:ext>
                  </a:extLst>
                </a:gridCol>
              </a:tblGrid>
              <a:tr h="313358">
                <a:tc>
                  <a:txBody>
                    <a:bodyPr/>
                    <a:lstStyle/>
                    <a:p>
                      <a:r>
                        <a:rPr lang="en-US" sz="1600" dirty="0"/>
                        <a:t>Non-</a:t>
                      </a:r>
                      <a:r>
                        <a:rPr lang="en-US" sz="1600" dirty="0" err="1"/>
                        <a:t>acc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Acq</a:t>
                      </a:r>
                      <a:r>
                        <a:rPr lang="en-US" sz="1600" dirty="0"/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Temp res.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Frames/sec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2790744"/>
                  </a:ext>
                </a:extLst>
              </a:tr>
              <a:tr h="31335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Cartesian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200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2.5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4221508"/>
                  </a:ext>
                </a:extLst>
              </a:tr>
              <a:tr h="31335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EPI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100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2358739"/>
                  </a:ext>
                </a:extLst>
              </a:tr>
              <a:tr h="31335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Radial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350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2.9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8219470"/>
                  </a:ext>
                </a:extLst>
              </a:tr>
              <a:tr h="3133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Spiral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100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437491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E19096B-0AE8-4580-8CD1-2FD7D8BAABE7}"/>
              </a:ext>
            </a:extLst>
          </p:cNvPr>
          <p:cNvSpPr txBox="1"/>
          <p:nvPr/>
        </p:nvSpPr>
        <p:spPr>
          <a:xfrm rot="16200000">
            <a:off x="6542523" y="1015293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Flow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FBD303-A8D9-406B-B1AD-9D329A9F597F}"/>
              </a:ext>
            </a:extLst>
          </p:cNvPr>
          <p:cNvSpPr txBox="1"/>
          <p:nvPr/>
        </p:nvSpPr>
        <p:spPr>
          <a:xfrm>
            <a:off x="8237261" y="2128692"/>
            <a:ext cx="734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395DAA-E15F-410A-AD55-4646A6307771}"/>
              </a:ext>
            </a:extLst>
          </p:cNvPr>
          <p:cNvSpPr/>
          <p:nvPr/>
        </p:nvSpPr>
        <p:spPr>
          <a:xfrm>
            <a:off x="-1" y="2338893"/>
            <a:ext cx="4218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Catheter-guiding real-time ~10 frames/sec</a:t>
            </a:r>
          </a:p>
        </p:txBody>
      </p:sp>
    </p:spTree>
    <p:extLst>
      <p:ext uri="{BB962C8B-B14F-4D97-AF65-F5344CB8AC3E}">
        <p14:creationId xmlns:p14="http://schemas.microsoft.com/office/powerpoint/2010/main" val="10812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" descr="Image">
            <a:extLst>
              <a:ext uri="{FF2B5EF4-FFF2-40B4-BE49-F238E27FC236}">
                <a16:creationId xmlns:a16="http://schemas.microsoft.com/office/drawing/2014/main" id="{3E533DD2-9381-4A5B-82CC-A7BA9E3CC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9013" y="2892057"/>
            <a:ext cx="1967886" cy="1952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" descr="Image">
            <a:extLst>
              <a:ext uri="{FF2B5EF4-FFF2-40B4-BE49-F238E27FC236}">
                <a16:creationId xmlns:a16="http://schemas.microsoft.com/office/drawing/2014/main" id="{0ABB419C-1F9E-4631-A930-F57862C53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9970" y="2959894"/>
            <a:ext cx="1836028" cy="182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" descr="Image">
            <a:extLst>
              <a:ext uri="{FF2B5EF4-FFF2-40B4-BE49-F238E27FC236}">
                <a16:creationId xmlns:a16="http://schemas.microsoft.com/office/drawing/2014/main" id="{35212BE1-B950-4D16-BE7F-EB82155E6E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l="1" r="78956"/>
          <a:stretch/>
        </p:blipFill>
        <p:spPr>
          <a:xfrm>
            <a:off x="178644" y="891911"/>
            <a:ext cx="1863634" cy="2014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HEART.jpg" descr="HEART.jpg">
            <a:extLst>
              <a:ext uri="{FF2B5EF4-FFF2-40B4-BE49-F238E27FC236}">
                <a16:creationId xmlns:a16="http://schemas.microsoft.com/office/drawing/2014/main" id="{9F2D5A35-7E81-4F41-B5BD-7058BC3D49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467" r="12519" b="7782"/>
          <a:stretch/>
        </p:blipFill>
        <p:spPr>
          <a:xfrm>
            <a:off x="132191" y="2892057"/>
            <a:ext cx="1822762" cy="1751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" descr="Image">
            <a:extLst>
              <a:ext uri="{FF2B5EF4-FFF2-40B4-BE49-F238E27FC236}">
                <a16:creationId xmlns:a16="http://schemas.microsoft.com/office/drawing/2014/main" id="{EF947137-844B-4C43-A446-F5FE17C18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2628" y="2948464"/>
            <a:ext cx="1835971" cy="1828800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piral">
            <a:extLst>
              <a:ext uri="{FF2B5EF4-FFF2-40B4-BE49-F238E27FC236}">
                <a16:creationId xmlns:a16="http://schemas.microsoft.com/office/drawing/2014/main" id="{C1C08793-77E9-4885-9ABD-96F55FDA6C09}"/>
              </a:ext>
            </a:extLst>
          </p:cNvPr>
          <p:cNvSpPr txBox="1"/>
          <p:nvPr/>
        </p:nvSpPr>
        <p:spPr>
          <a:xfrm>
            <a:off x="4355699" y="385622"/>
            <a:ext cx="2729161" cy="421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821531" hangingPunct="0"/>
            <a:r>
              <a:rPr kern="0" dirty="0">
                <a:latin typeface="Gill Sans"/>
                <a:sym typeface="Gill Sans"/>
              </a:rPr>
              <a:t>Spiral</a:t>
            </a:r>
          </a:p>
        </p:txBody>
      </p:sp>
      <p:sp>
        <p:nvSpPr>
          <p:cNvPr id="44" name="EPI">
            <a:extLst>
              <a:ext uri="{FF2B5EF4-FFF2-40B4-BE49-F238E27FC236}">
                <a16:creationId xmlns:a16="http://schemas.microsoft.com/office/drawing/2014/main" id="{2996F619-19F6-4AE0-B254-024F8E1615B7}"/>
              </a:ext>
            </a:extLst>
          </p:cNvPr>
          <p:cNvSpPr txBox="1"/>
          <p:nvPr/>
        </p:nvSpPr>
        <p:spPr>
          <a:xfrm>
            <a:off x="2099864" y="385622"/>
            <a:ext cx="1651763" cy="421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821531" hangingPunct="0"/>
            <a:r>
              <a:rPr kern="0" dirty="0">
                <a:latin typeface="Gill Sans"/>
                <a:sym typeface="Gill Sans"/>
              </a:rPr>
              <a:t>EPI</a:t>
            </a:r>
          </a:p>
        </p:txBody>
      </p:sp>
      <p:sp>
        <p:nvSpPr>
          <p:cNvPr id="45" name="Radial">
            <a:extLst>
              <a:ext uri="{FF2B5EF4-FFF2-40B4-BE49-F238E27FC236}">
                <a16:creationId xmlns:a16="http://schemas.microsoft.com/office/drawing/2014/main" id="{1BEF3FF2-3368-425B-B874-1CDDC202F088}"/>
              </a:ext>
            </a:extLst>
          </p:cNvPr>
          <p:cNvSpPr txBox="1"/>
          <p:nvPr/>
        </p:nvSpPr>
        <p:spPr>
          <a:xfrm>
            <a:off x="6647020" y="385622"/>
            <a:ext cx="2938607" cy="421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821531" hangingPunct="0"/>
            <a:r>
              <a:rPr kern="0" dirty="0">
                <a:latin typeface="Gill Sans"/>
                <a:sym typeface="Gill Sans"/>
              </a:rPr>
              <a:t>Radial</a:t>
            </a:r>
          </a:p>
        </p:txBody>
      </p:sp>
      <p:pic>
        <p:nvPicPr>
          <p:cNvPr id="60" name="Picture 30">
            <a:extLst>
              <a:ext uri="{FF2B5EF4-FFF2-40B4-BE49-F238E27FC236}">
                <a16:creationId xmlns:a16="http://schemas.microsoft.com/office/drawing/2014/main" id="{2204DF08-EBCF-42A1-9185-C5C51C2A6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9144000" cy="73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Rectangle 32">
            <a:extLst>
              <a:ext uri="{FF2B5EF4-FFF2-40B4-BE49-F238E27FC236}">
                <a16:creationId xmlns:a16="http://schemas.microsoft.com/office/drawing/2014/main" id="{564E40EE-2095-4DB3-B466-5B08EB063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9144000" cy="78581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48" charset="-128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14158BE-2A50-4D99-8F8A-0580615572C3}"/>
              </a:ext>
            </a:extLst>
          </p:cNvPr>
          <p:cNvSpPr/>
          <p:nvPr/>
        </p:nvSpPr>
        <p:spPr>
          <a:xfrm>
            <a:off x="-1" y="69361"/>
            <a:ext cx="9084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Interventional CMR | Real-time Phase Contrast MRI: Present &amp; Future</a:t>
            </a:r>
          </a:p>
          <a:p>
            <a:pPr lvl="0">
              <a:defRPr/>
            </a:pPr>
            <a:r>
              <a:rPr lang="en-US" sz="2000" b="1" kern="0" dirty="0">
                <a:solidFill>
                  <a:prstClr val="white"/>
                </a:solidFill>
              </a:rPr>
              <a:t>Real-time flow – MRI acquisition methods</a:t>
            </a:r>
            <a:endParaRPr lang="en-US" sz="2000" kern="0" dirty="0">
              <a:solidFill>
                <a:prstClr val="white"/>
              </a:solidFill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5CA7890C-BBB9-4E96-BF29-9A8F6A3E93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0">
            <a:off x="2281718" y="909713"/>
            <a:ext cx="1870978" cy="191095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540870B5-D9C6-48B8-B2D1-566B69E847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0371" y="875231"/>
            <a:ext cx="2044628" cy="192024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EE281E3-FF7C-49FB-826C-54AD4140DC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675" y="899797"/>
            <a:ext cx="1830229" cy="192024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1BB45EE6-33C6-43F0-A97D-98F553A5F6BE}"/>
              </a:ext>
            </a:extLst>
          </p:cNvPr>
          <p:cNvSpPr txBox="1"/>
          <p:nvPr/>
        </p:nvSpPr>
        <p:spPr>
          <a:xfrm>
            <a:off x="129027" y="745335"/>
            <a:ext cx="106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Cartesian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98071B7-32D0-4DB0-9112-5360EFD04501}"/>
              </a:ext>
            </a:extLst>
          </p:cNvPr>
          <p:cNvSpPr txBox="1"/>
          <p:nvPr/>
        </p:nvSpPr>
        <p:spPr>
          <a:xfrm>
            <a:off x="4383045" y="745335"/>
            <a:ext cx="70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Spiral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71530DC-5240-49D5-9694-46DAEE774CE5}"/>
              </a:ext>
            </a:extLst>
          </p:cNvPr>
          <p:cNvSpPr txBox="1"/>
          <p:nvPr/>
        </p:nvSpPr>
        <p:spPr>
          <a:xfrm>
            <a:off x="6765667" y="74533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67E5F17-5CD3-4CF7-A273-6AC1C397361C}"/>
              </a:ext>
            </a:extLst>
          </p:cNvPr>
          <p:cNvSpPr txBox="1"/>
          <p:nvPr/>
        </p:nvSpPr>
        <p:spPr>
          <a:xfrm>
            <a:off x="2238693" y="745335"/>
            <a:ext cx="1292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Accelerated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A4300D4-5C5D-4884-8713-102191A0EDED}"/>
              </a:ext>
            </a:extLst>
          </p:cNvPr>
          <p:cNvSpPr/>
          <p:nvPr/>
        </p:nvSpPr>
        <p:spPr>
          <a:xfrm>
            <a:off x="77584" y="4643795"/>
            <a:ext cx="8953375" cy="285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28">
            <a:extLst>
              <a:ext uri="{FF2B5EF4-FFF2-40B4-BE49-F238E27FC236}">
                <a16:creationId xmlns:a16="http://schemas.microsoft.com/office/drawing/2014/main" id="{AADAE56A-AD90-4243-9199-181DBA09F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99" y="4788694"/>
            <a:ext cx="584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9C0EE74-1F2C-4D2D-91EC-B282DFC749DA}" type="slidenum">
              <a:rPr lang="en-US" kern="0" smtClean="0"/>
              <a:pPr>
                <a:defRPr/>
              </a:pPr>
              <a:t>7</a:t>
            </a:fld>
            <a:endParaRPr lang="en-US" kern="0" dirty="0"/>
          </a:p>
        </p:txBody>
      </p:sp>
      <p:sp>
        <p:nvSpPr>
          <p:cNvPr id="75" name="Line 33">
            <a:extLst>
              <a:ext uri="{FF2B5EF4-FFF2-40B4-BE49-F238E27FC236}">
                <a16:creationId xmlns:a16="http://schemas.microsoft.com/office/drawing/2014/main" id="{98D25A69-3FCE-4883-9C65-B09C005CA9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" y="4733925"/>
            <a:ext cx="62611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9618C1-A778-407B-9783-39ABA5414162}"/>
              </a:ext>
            </a:extLst>
          </p:cNvPr>
          <p:cNvSpPr txBox="1"/>
          <p:nvPr/>
        </p:nvSpPr>
        <p:spPr>
          <a:xfrm>
            <a:off x="4423670" y="2839644"/>
            <a:ext cx="859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“Swirl”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86F496-3A59-4780-9D27-9DBC880B4FC5}"/>
              </a:ext>
            </a:extLst>
          </p:cNvPr>
          <p:cNvSpPr txBox="1"/>
          <p:nvPr/>
        </p:nvSpPr>
        <p:spPr>
          <a:xfrm>
            <a:off x="2222183" y="2839644"/>
            <a:ext cx="905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“Wrap”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6B8A71-5EE3-40F2-BB6F-B65818779EDF}"/>
              </a:ext>
            </a:extLst>
          </p:cNvPr>
          <p:cNvSpPr txBox="1"/>
          <p:nvPr/>
        </p:nvSpPr>
        <p:spPr>
          <a:xfrm>
            <a:off x="6765667" y="2839644"/>
            <a:ext cx="994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“Streak”</a:t>
            </a:r>
          </a:p>
        </p:txBody>
      </p:sp>
    </p:spTree>
    <p:extLst>
      <p:ext uri="{BB962C8B-B14F-4D97-AF65-F5344CB8AC3E}">
        <p14:creationId xmlns:p14="http://schemas.microsoft.com/office/powerpoint/2010/main" val="13196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2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181D9A62-D5CF-4871-8C70-05A0462AE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9144000" cy="73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2">
            <a:extLst>
              <a:ext uri="{FF2B5EF4-FFF2-40B4-BE49-F238E27FC236}">
                <a16:creationId xmlns:a16="http://schemas.microsoft.com/office/drawing/2014/main" id="{7CE2B40F-110F-4806-B32E-C8A2E4594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9144000" cy="78581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48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616D6-3DCC-4D29-B8FD-1D9633649966}"/>
              </a:ext>
            </a:extLst>
          </p:cNvPr>
          <p:cNvSpPr/>
          <p:nvPr/>
        </p:nvSpPr>
        <p:spPr>
          <a:xfrm>
            <a:off x="-1" y="69361"/>
            <a:ext cx="9084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Interventional CMR | Real-time Phase Contrast MRI: Present &amp; Future</a:t>
            </a:r>
          </a:p>
          <a:p>
            <a:pPr lvl="0">
              <a:defRPr/>
            </a:pPr>
            <a:r>
              <a:rPr lang="en-US" sz="2000" b="1" kern="0" dirty="0">
                <a:solidFill>
                  <a:prstClr val="white"/>
                </a:solidFill>
                <a:latin typeface="Calibri"/>
              </a:rPr>
              <a:t>Image reconstruction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ine 33">
            <a:extLst>
              <a:ext uri="{FF2B5EF4-FFF2-40B4-BE49-F238E27FC236}">
                <a16:creationId xmlns:a16="http://schemas.microsoft.com/office/drawing/2014/main" id="{A1730B32-3911-4E82-87BA-915E7FA2F5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" y="4733925"/>
            <a:ext cx="62611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038B581E-49C4-4B7E-BA52-AEF7C575500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82599" y="4788694"/>
            <a:ext cx="584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0EE74-1F2C-4D2D-91EC-B282DFC749DA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</p:txBody>
      </p:sp>
      <p:pic>
        <p:nvPicPr>
          <p:cNvPr id="7" name="Picture 6" descr="NHLBI_Standard_Sig_Logo_White.png">
            <a:extLst>
              <a:ext uri="{FF2B5EF4-FFF2-40B4-BE49-F238E27FC236}">
                <a16:creationId xmlns:a16="http://schemas.microsoft.com/office/drawing/2014/main" id="{5744D2CF-FDFD-450A-BD85-4B3A1FB241C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601" y="4500358"/>
            <a:ext cx="1882539" cy="438912"/>
          </a:xfrm>
          <a:prstGeom prst="rect">
            <a:avLst/>
          </a:prstGeom>
        </p:spPr>
      </p:pic>
      <p:sp>
        <p:nvSpPr>
          <p:cNvPr id="10" name="Arrow: U-Turn 9">
            <a:extLst>
              <a:ext uri="{FF2B5EF4-FFF2-40B4-BE49-F238E27FC236}">
                <a16:creationId xmlns:a16="http://schemas.microsoft.com/office/drawing/2014/main" id="{6696B8BA-65AA-4FD6-AFE4-078BD0D5A8F4}"/>
              </a:ext>
            </a:extLst>
          </p:cNvPr>
          <p:cNvSpPr/>
          <p:nvPr/>
        </p:nvSpPr>
        <p:spPr>
          <a:xfrm>
            <a:off x="2742042" y="2296138"/>
            <a:ext cx="1850619" cy="418613"/>
          </a:xfrm>
          <a:prstGeom prst="uturnArrow">
            <a:avLst>
              <a:gd name="adj1" fmla="val 25000"/>
              <a:gd name="adj2" fmla="val 25000"/>
              <a:gd name="adj3" fmla="val 29317"/>
              <a:gd name="adj4" fmla="val 45683"/>
              <a:gd name="adj5" fmla="val 1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199B85-3D92-40DE-852E-150AA9F9BEE5}"/>
              </a:ext>
            </a:extLst>
          </p:cNvPr>
          <p:cNvSpPr/>
          <p:nvPr/>
        </p:nvSpPr>
        <p:spPr>
          <a:xfrm>
            <a:off x="2665900" y="2836172"/>
            <a:ext cx="378037" cy="3780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FT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17179F-F43F-4133-B5B4-47952D6884CA}"/>
              </a:ext>
            </a:extLst>
          </p:cNvPr>
          <p:cNvSpPr/>
          <p:nvPr/>
        </p:nvSpPr>
        <p:spPr>
          <a:xfrm>
            <a:off x="4286320" y="2836172"/>
            <a:ext cx="378037" cy="3780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IFT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DCB149-C29D-46FF-B33D-93659AF87485}"/>
              </a:ext>
            </a:extLst>
          </p:cNvPr>
          <p:cNvSpPr/>
          <p:nvPr/>
        </p:nvSpPr>
        <p:spPr>
          <a:xfrm>
            <a:off x="3153560" y="2836172"/>
            <a:ext cx="1017090" cy="3780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GRIDDING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4F7596-5F8C-41E7-91C0-23106519F894}"/>
              </a:ext>
            </a:extLst>
          </p:cNvPr>
          <p:cNvSpPr txBox="1"/>
          <p:nvPr/>
        </p:nvSpPr>
        <p:spPr>
          <a:xfrm>
            <a:off x="137479" y="1875252"/>
            <a:ext cx="94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GRAPPA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36E83C-A721-4AFE-91A5-C2D827C337C2}"/>
              </a:ext>
            </a:extLst>
          </p:cNvPr>
          <p:cNvSpPr txBox="1"/>
          <p:nvPr/>
        </p:nvSpPr>
        <p:spPr>
          <a:xfrm>
            <a:off x="2521890" y="1909993"/>
            <a:ext cx="1601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Iterative SENSE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2CFC49-72ED-4BA3-A7CF-686358A6E4BE}"/>
              </a:ext>
            </a:extLst>
          </p:cNvPr>
          <p:cNvSpPr txBox="1"/>
          <p:nvPr/>
        </p:nvSpPr>
        <p:spPr>
          <a:xfrm>
            <a:off x="6412820" y="310871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70F288-2D0C-4E9A-AD51-387C45B80910}"/>
              </a:ext>
            </a:extLst>
          </p:cNvPr>
          <p:cNvSpPr txBox="1"/>
          <p:nvPr/>
        </p:nvSpPr>
        <p:spPr>
          <a:xfrm>
            <a:off x="5169758" y="227461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C8744DB-D635-4585-B930-2FCEF470E620}"/>
              </a:ext>
            </a:extLst>
          </p:cNvPr>
          <p:cNvGrpSpPr/>
          <p:nvPr/>
        </p:nvGrpSpPr>
        <p:grpSpPr>
          <a:xfrm>
            <a:off x="5442591" y="2274804"/>
            <a:ext cx="1343733" cy="908538"/>
            <a:chOff x="5450767" y="1063705"/>
            <a:chExt cx="1343733" cy="908538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823610C-64C7-428F-B4B8-EEF4572408E1}"/>
                </a:ext>
              </a:extLst>
            </p:cNvPr>
            <p:cNvCxnSpPr/>
            <p:nvPr/>
          </p:nvCxnSpPr>
          <p:spPr>
            <a:xfrm flipV="1">
              <a:off x="5450767" y="1080491"/>
              <a:ext cx="0" cy="89175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231477D-2763-4A5F-B88D-C3F9077208D2}"/>
                </a:ext>
              </a:extLst>
            </p:cNvPr>
            <p:cNvCxnSpPr>
              <a:cxnSpLocks/>
            </p:cNvCxnSpPr>
            <p:nvPr/>
          </p:nvCxnSpPr>
          <p:spPr>
            <a:xfrm>
              <a:off x="5450767" y="1946922"/>
              <a:ext cx="134373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EFF0570-51CD-4838-BB84-B25BC9FD91F4}"/>
                </a:ext>
              </a:extLst>
            </p:cNvPr>
            <p:cNvSpPr/>
            <p:nvPr/>
          </p:nvSpPr>
          <p:spPr>
            <a:xfrm>
              <a:off x="5597316" y="119845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D65261F-1835-46C0-8D94-A9600BAFF6C2}"/>
                </a:ext>
              </a:extLst>
            </p:cNvPr>
            <p:cNvSpPr/>
            <p:nvPr/>
          </p:nvSpPr>
          <p:spPr>
            <a:xfrm>
              <a:off x="5602543" y="1613086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EFF5403-C3A6-4E61-B07C-FC64AC94D750}"/>
                </a:ext>
              </a:extLst>
            </p:cNvPr>
            <p:cNvSpPr/>
            <p:nvPr/>
          </p:nvSpPr>
          <p:spPr>
            <a:xfrm>
              <a:off x="5602543" y="182040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13B3231-6746-40FA-8534-66744CC78D53}"/>
                </a:ext>
              </a:extLst>
            </p:cNvPr>
            <p:cNvSpPr/>
            <p:nvPr/>
          </p:nvSpPr>
          <p:spPr>
            <a:xfrm>
              <a:off x="5602543" y="140576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554CAAB-7562-4FE5-B6CF-E1E2A6C51D7B}"/>
                </a:ext>
              </a:extLst>
            </p:cNvPr>
            <p:cNvSpPr/>
            <p:nvPr/>
          </p:nvSpPr>
          <p:spPr>
            <a:xfrm>
              <a:off x="5760960" y="113562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A4310A9-6FE0-4CF2-8589-5DFC3C9A7938}"/>
                </a:ext>
              </a:extLst>
            </p:cNvPr>
            <p:cNvSpPr/>
            <p:nvPr/>
          </p:nvSpPr>
          <p:spPr>
            <a:xfrm>
              <a:off x="5766187" y="1550256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B9DDF1C-3CE6-4AD1-945A-1201F014CA93}"/>
                </a:ext>
              </a:extLst>
            </p:cNvPr>
            <p:cNvSpPr/>
            <p:nvPr/>
          </p:nvSpPr>
          <p:spPr>
            <a:xfrm>
              <a:off x="5766187" y="175757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80689D2-4D56-48CD-99D8-536DF4366F64}"/>
                </a:ext>
              </a:extLst>
            </p:cNvPr>
            <p:cNvSpPr/>
            <p:nvPr/>
          </p:nvSpPr>
          <p:spPr>
            <a:xfrm>
              <a:off x="5766187" y="134293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18B219E-F018-4DDF-AB5A-B9B947C0E82A}"/>
                </a:ext>
              </a:extLst>
            </p:cNvPr>
            <p:cNvSpPr/>
            <p:nvPr/>
          </p:nvSpPr>
          <p:spPr>
            <a:xfrm>
              <a:off x="5924604" y="106370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E3DD2F8-0224-44B3-B4EF-E70DF62379E5}"/>
                </a:ext>
              </a:extLst>
            </p:cNvPr>
            <p:cNvSpPr/>
            <p:nvPr/>
          </p:nvSpPr>
          <p:spPr>
            <a:xfrm>
              <a:off x="5929831" y="147834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45DB736-C05E-45BF-9A0C-2E9776B9B85D}"/>
                </a:ext>
              </a:extLst>
            </p:cNvPr>
            <p:cNvSpPr/>
            <p:nvPr/>
          </p:nvSpPr>
          <p:spPr>
            <a:xfrm>
              <a:off x="5929831" y="168565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A0AB318-9DC9-4FF9-9542-D91CED3CD84F}"/>
                </a:ext>
              </a:extLst>
            </p:cNvPr>
            <p:cNvSpPr/>
            <p:nvPr/>
          </p:nvSpPr>
          <p:spPr>
            <a:xfrm>
              <a:off x="5929831" y="127102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04B9095-355E-4B24-90D8-91010D8FF3DF}"/>
                </a:ext>
              </a:extLst>
            </p:cNvPr>
            <p:cNvSpPr/>
            <p:nvPr/>
          </p:nvSpPr>
          <p:spPr>
            <a:xfrm>
              <a:off x="6088248" y="118720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858B8AA-68C9-4B41-B224-B7C9A762EAC1}"/>
                </a:ext>
              </a:extLst>
            </p:cNvPr>
            <p:cNvSpPr/>
            <p:nvPr/>
          </p:nvSpPr>
          <p:spPr>
            <a:xfrm>
              <a:off x="6093475" y="160183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72A0808-C6C9-4466-9395-42BEDE380FAE}"/>
                </a:ext>
              </a:extLst>
            </p:cNvPr>
            <p:cNvSpPr/>
            <p:nvPr/>
          </p:nvSpPr>
          <p:spPr>
            <a:xfrm>
              <a:off x="6093475" y="1809156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D3ED9C2-6338-442E-90B7-19005B6E1BC9}"/>
                </a:ext>
              </a:extLst>
            </p:cNvPr>
            <p:cNvSpPr/>
            <p:nvPr/>
          </p:nvSpPr>
          <p:spPr>
            <a:xfrm>
              <a:off x="6093475" y="139452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D4943F7-D646-4F86-BFAE-D3A95D88EED1}"/>
                </a:ext>
              </a:extLst>
            </p:cNvPr>
            <p:cNvSpPr/>
            <p:nvPr/>
          </p:nvSpPr>
          <p:spPr>
            <a:xfrm>
              <a:off x="6251892" y="112437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7E6D182-F30B-4678-BAEE-7FB689EC074E}"/>
                </a:ext>
              </a:extLst>
            </p:cNvPr>
            <p:cNvSpPr/>
            <p:nvPr/>
          </p:nvSpPr>
          <p:spPr>
            <a:xfrm>
              <a:off x="6257119" y="153900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B359CA2-F947-4B5F-9E4F-A05183F80F82}"/>
                </a:ext>
              </a:extLst>
            </p:cNvPr>
            <p:cNvSpPr/>
            <p:nvPr/>
          </p:nvSpPr>
          <p:spPr>
            <a:xfrm>
              <a:off x="6257119" y="1746326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9CC525B-5537-4E05-8C1F-F5F2169DEA4F}"/>
                </a:ext>
              </a:extLst>
            </p:cNvPr>
            <p:cNvSpPr/>
            <p:nvPr/>
          </p:nvSpPr>
          <p:spPr>
            <a:xfrm>
              <a:off x="6257119" y="133169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9D985D5-EE99-4DE1-A65F-EE9681E1DE22}"/>
                </a:ext>
              </a:extLst>
            </p:cNvPr>
            <p:cNvSpPr/>
            <p:nvPr/>
          </p:nvSpPr>
          <p:spPr>
            <a:xfrm>
              <a:off x="6415535" y="106643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504A51C-CFCE-46E5-A639-E857D4A33E21}"/>
                </a:ext>
              </a:extLst>
            </p:cNvPr>
            <p:cNvSpPr/>
            <p:nvPr/>
          </p:nvSpPr>
          <p:spPr>
            <a:xfrm>
              <a:off x="6420762" y="1481066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B863B68-C8B3-40D8-9663-153383D29606}"/>
                </a:ext>
              </a:extLst>
            </p:cNvPr>
            <p:cNvSpPr/>
            <p:nvPr/>
          </p:nvSpPr>
          <p:spPr>
            <a:xfrm>
              <a:off x="6420762" y="168838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2663637-70B2-4EA9-8E64-4ECBACC61AF0}"/>
                </a:ext>
              </a:extLst>
            </p:cNvPr>
            <p:cNvSpPr/>
            <p:nvPr/>
          </p:nvSpPr>
          <p:spPr>
            <a:xfrm>
              <a:off x="6420762" y="127374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5B84C6C-DEB6-4D53-9433-BE28E220B16B}"/>
              </a:ext>
            </a:extLst>
          </p:cNvPr>
          <p:cNvGrpSpPr/>
          <p:nvPr/>
        </p:nvGrpSpPr>
        <p:grpSpPr>
          <a:xfrm>
            <a:off x="7782281" y="2279475"/>
            <a:ext cx="936848" cy="995105"/>
            <a:chOff x="7272832" y="1023727"/>
            <a:chExt cx="970230" cy="1030563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F2BE1FA-C9B9-4C44-9736-B2577120EECF}"/>
                </a:ext>
              </a:extLst>
            </p:cNvPr>
            <p:cNvSpPr/>
            <p:nvPr/>
          </p:nvSpPr>
          <p:spPr>
            <a:xfrm>
              <a:off x="7272832" y="1023727"/>
              <a:ext cx="970230" cy="1030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FD80A0D-D8CD-4CAF-8C52-49C689B80219}"/>
                </a:ext>
              </a:extLst>
            </p:cNvPr>
            <p:cNvCxnSpPr>
              <a:cxnSpLocks/>
            </p:cNvCxnSpPr>
            <p:nvPr/>
          </p:nvCxnSpPr>
          <p:spPr>
            <a:xfrm>
              <a:off x="7317663" y="1181339"/>
              <a:ext cx="8805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DD27FCA-E271-4FB9-90D9-7A0BB138737A}"/>
                </a:ext>
              </a:extLst>
            </p:cNvPr>
            <p:cNvCxnSpPr>
              <a:cxnSpLocks/>
            </p:cNvCxnSpPr>
            <p:nvPr/>
          </p:nvCxnSpPr>
          <p:spPr>
            <a:xfrm>
              <a:off x="7317663" y="1400326"/>
              <a:ext cx="8805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61C8FE4-F65B-42D0-86A3-2B67BBC2A616}"/>
                </a:ext>
              </a:extLst>
            </p:cNvPr>
            <p:cNvCxnSpPr>
              <a:cxnSpLocks/>
            </p:cNvCxnSpPr>
            <p:nvPr/>
          </p:nvCxnSpPr>
          <p:spPr>
            <a:xfrm>
              <a:off x="7317663" y="1459346"/>
              <a:ext cx="8805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9EEC2B0-0B93-4FDA-88E6-4976D7DC0A31}"/>
                </a:ext>
              </a:extLst>
            </p:cNvPr>
            <p:cNvCxnSpPr>
              <a:cxnSpLocks/>
            </p:cNvCxnSpPr>
            <p:nvPr/>
          </p:nvCxnSpPr>
          <p:spPr>
            <a:xfrm>
              <a:off x="7317663" y="1897618"/>
              <a:ext cx="8805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2F9DC4F-2C2C-434D-A1DE-7A60F40108A3}"/>
                </a:ext>
              </a:extLst>
            </p:cNvPr>
            <p:cNvCxnSpPr>
              <a:cxnSpLocks/>
            </p:cNvCxnSpPr>
            <p:nvPr/>
          </p:nvCxnSpPr>
          <p:spPr>
            <a:xfrm>
              <a:off x="7317663" y="1738186"/>
              <a:ext cx="8805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8C9C08CC-5E01-4744-991D-C78247254C34}"/>
              </a:ext>
            </a:extLst>
          </p:cNvPr>
          <p:cNvSpPr txBox="1"/>
          <p:nvPr/>
        </p:nvSpPr>
        <p:spPr>
          <a:xfrm>
            <a:off x="4804968" y="1889362"/>
            <a:ext cx="197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Temporal encoding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A33210B-C198-4B87-91CB-C327A5A735A0}"/>
              </a:ext>
            </a:extLst>
          </p:cNvPr>
          <p:cNvSpPr txBox="1"/>
          <p:nvPr/>
        </p:nvSpPr>
        <p:spPr>
          <a:xfrm>
            <a:off x="7366972" y="1857914"/>
            <a:ext cx="17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Sparse encoding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722D89-69C4-43E1-95F8-221135B0CFA6}"/>
              </a:ext>
            </a:extLst>
          </p:cNvPr>
          <p:cNvGrpSpPr/>
          <p:nvPr/>
        </p:nvGrpSpPr>
        <p:grpSpPr>
          <a:xfrm>
            <a:off x="525643" y="2301912"/>
            <a:ext cx="1400026" cy="890663"/>
            <a:chOff x="375256" y="1147687"/>
            <a:chExt cx="1400026" cy="89066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14CF4EF-7A91-4BCD-B3DE-71E0E2CC795B}"/>
                </a:ext>
              </a:extLst>
            </p:cNvPr>
            <p:cNvGrpSpPr/>
            <p:nvPr/>
          </p:nvGrpSpPr>
          <p:grpSpPr>
            <a:xfrm>
              <a:off x="453305" y="1198774"/>
              <a:ext cx="1249989" cy="803979"/>
              <a:chOff x="439953" y="1162763"/>
              <a:chExt cx="949682" cy="610825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4C12525-6A5E-4476-A483-043AD3503A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844" y="1773588"/>
                <a:ext cx="91950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B96B848-6D03-4CF6-94BE-877A5EA44B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277" y="1603092"/>
                <a:ext cx="448919" cy="143452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38CB06B-0CAF-4C33-BB51-ED04469CA6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861" y="1386152"/>
                <a:ext cx="448919" cy="350769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2D826AC6-8676-4876-9B57-9F6FA0DE3AB9}"/>
                  </a:ext>
                </a:extLst>
              </p:cNvPr>
              <p:cNvCxnSpPr>
                <a:cxnSpLocks/>
                <a:stCxn id="103" idx="5"/>
                <a:endCxn id="89" idx="0"/>
              </p:cNvCxnSpPr>
              <p:nvPr/>
            </p:nvCxnSpPr>
            <p:spPr>
              <a:xfrm>
                <a:off x="439953" y="1183247"/>
                <a:ext cx="478708" cy="547914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F1F94A3A-0147-4685-92FB-C8D83EFCF645}"/>
                  </a:ext>
                </a:extLst>
              </p:cNvPr>
              <p:cNvCxnSpPr>
                <a:cxnSpLocks/>
                <a:stCxn id="75" idx="5"/>
                <a:endCxn id="89" idx="0"/>
              </p:cNvCxnSpPr>
              <p:nvPr/>
            </p:nvCxnSpPr>
            <p:spPr>
              <a:xfrm>
                <a:off x="774352" y="1183247"/>
                <a:ext cx="144309" cy="547914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DAC8B2A6-249D-4AC1-B2B9-4544D7F6D0A6}"/>
                  </a:ext>
                </a:extLst>
              </p:cNvPr>
              <p:cNvCxnSpPr>
                <a:cxnSpLocks/>
                <a:stCxn id="86" idx="5"/>
                <a:endCxn id="89" idx="0"/>
              </p:cNvCxnSpPr>
              <p:nvPr/>
            </p:nvCxnSpPr>
            <p:spPr>
              <a:xfrm>
                <a:off x="779579" y="1390566"/>
                <a:ext cx="139082" cy="340595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C263BF57-7C9C-4EE3-887C-06E0C5941D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8758" y="1579039"/>
                <a:ext cx="465714" cy="174988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FCB126BB-5248-4ED5-B02A-E41621C42A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0268" y="1371721"/>
                <a:ext cx="465714" cy="382306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D280B17-D8D8-41D8-9803-9DF508AE8F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2529" y="1178399"/>
                <a:ext cx="487106" cy="582929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27A11BF1-B780-407C-8B13-549398D69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8710" y="1162763"/>
                <a:ext cx="152707" cy="582929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D4646D15-9456-4F51-97C1-A55A2739F9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3937" y="1370081"/>
                <a:ext cx="147480" cy="375611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28325AD-B423-431D-B498-17D55A18289B}"/>
                </a:ext>
              </a:extLst>
            </p:cNvPr>
            <p:cNvSpPr/>
            <p:nvPr/>
          </p:nvSpPr>
          <p:spPr>
            <a:xfrm>
              <a:off x="600007" y="1147687"/>
              <a:ext cx="91440" cy="9144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46A0C52-0676-4FEB-A46D-ED6EB22B8E3B}"/>
                </a:ext>
              </a:extLst>
            </p:cNvPr>
            <p:cNvSpPr/>
            <p:nvPr/>
          </p:nvSpPr>
          <p:spPr>
            <a:xfrm>
              <a:off x="606887" y="1693438"/>
              <a:ext cx="91440" cy="9144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A61ED14-D201-4BE9-9DE0-D2D530E2DB16}"/>
                </a:ext>
              </a:extLst>
            </p:cNvPr>
            <p:cNvSpPr/>
            <p:nvPr/>
          </p:nvSpPr>
          <p:spPr>
            <a:xfrm>
              <a:off x="606887" y="1946910"/>
              <a:ext cx="91440" cy="9144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C701CA9-AB57-4B71-AF77-5E8E7250213C}"/>
                </a:ext>
              </a:extLst>
            </p:cNvPr>
            <p:cNvSpPr/>
            <p:nvPr/>
          </p:nvSpPr>
          <p:spPr>
            <a:xfrm>
              <a:off x="606887" y="1420563"/>
              <a:ext cx="91440" cy="9144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DE99164-CD28-416A-A62B-E8848A95F5C3}"/>
                </a:ext>
              </a:extLst>
            </p:cNvPr>
            <p:cNvSpPr/>
            <p:nvPr/>
          </p:nvSpPr>
          <p:spPr>
            <a:xfrm>
              <a:off x="815398" y="1147687"/>
              <a:ext cx="91440" cy="914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EAF42C6-4C15-48CA-8CDD-9538F6BF5648}"/>
                </a:ext>
              </a:extLst>
            </p:cNvPr>
            <p:cNvSpPr/>
            <p:nvPr/>
          </p:nvSpPr>
          <p:spPr>
            <a:xfrm>
              <a:off x="822278" y="1693438"/>
              <a:ext cx="91440" cy="914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26D5F1D-4C6F-4238-B0CC-E43C739CAE7A}"/>
                </a:ext>
              </a:extLst>
            </p:cNvPr>
            <p:cNvSpPr/>
            <p:nvPr/>
          </p:nvSpPr>
          <p:spPr>
            <a:xfrm>
              <a:off x="822278" y="1946910"/>
              <a:ext cx="91440" cy="914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34EF104-AF5F-47A4-986A-456AF49E91B7}"/>
                </a:ext>
              </a:extLst>
            </p:cNvPr>
            <p:cNvSpPr/>
            <p:nvPr/>
          </p:nvSpPr>
          <p:spPr>
            <a:xfrm>
              <a:off x="822278" y="1420563"/>
              <a:ext cx="91440" cy="914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E319BA0-DDAA-453A-92F9-08C036AC6F55}"/>
                </a:ext>
              </a:extLst>
            </p:cNvPr>
            <p:cNvSpPr/>
            <p:nvPr/>
          </p:nvSpPr>
          <p:spPr>
            <a:xfrm>
              <a:off x="1030789" y="1147687"/>
              <a:ext cx="91440" cy="91440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621F5D14-F2D4-4292-8BE9-C8187CF3C8A7}"/>
                </a:ext>
              </a:extLst>
            </p:cNvPr>
            <p:cNvSpPr/>
            <p:nvPr/>
          </p:nvSpPr>
          <p:spPr>
            <a:xfrm>
              <a:off x="1037669" y="1693438"/>
              <a:ext cx="91440" cy="91440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6C725CD-21A0-4A2E-956E-39114DDAEB35}"/>
                </a:ext>
              </a:extLst>
            </p:cNvPr>
            <p:cNvSpPr/>
            <p:nvPr/>
          </p:nvSpPr>
          <p:spPr>
            <a:xfrm>
              <a:off x="1037669" y="1946910"/>
              <a:ext cx="91440" cy="91440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6BE1E88-191D-4967-A19E-578280F28D11}"/>
                </a:ext>
              </a:extLst>
            </p:cNvPr>
            <p:cNvSpPr/>
            <p:nvPr/>
          </p:nvSpPr>
          <p:spPr>
            <a:xfrm>
              <a:off x="1037669" y="1420563"/>
              <a:ext cx="91440" cy="91440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0F76E109-036D-415E-B389-73049EF994D6}"/>
                </a:ext>
              </a:extLst>
            </p:cNvPr>
            <p:cNvSpPr/>
            <p:nvPr/>
          </p:nvSpPr>
          <p:spPr>
            <a:xfrm>
              <a:off x="1246181" y="1147687"/>
              <a:ext cx="91440" cy="914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BB7F44B-C79A-44E6-B2CD-DA0DD80D96EA}"/>
                </a:ext>
              </a:extLst>
            </p:cNvPr>
            <p:cNvSpPr/>
            <p:nvPr/>
          </p:nvSpPr>
          <p:spPr>
            <a:xfrm>
              <a:off x="1253061" y="1693438"/>
              <a:ext cx="91440" cy="914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3B7E19B-C7DD-4347-8BC8-F2BB06000289}"/>
                </a:ext>
              </a:extLst>
            </p:cNvPr>
            <p:cNvSpPr/>
            <p:nvPr/>
          </p:nvSpPr>
          <p:spPr>
            <a:xfrm>
              <a:off x="1253061" y="1946910"/>
              <a:ext cx="91440" cy="914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3876E73-66A5-4F82-90D7-F7313801AA5D}"/>
                </a:ext>
              </a:extLst>
            </p:cNvPr>
            <p:cNvSpPr/>
            <p:nvPr/>
          </p:nvSpPr>
          <p:spPr>
            <a:xfrm>
              <a:off x="1253061" y="1420563"/>
              <a:ext cx="91440" cy="914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7E456C7F-B02C-4D57-9ABB-37322FBD7825}"/>
                </a:ext>
              </a:extLst>
            </p:cNvPr>
            <p:cNvSpPr/>
            <p:nvPr/>
          </p:nvSpPr>
          <p:spPr>
            <a:xfrm>
              <a:off x="1461572" y="1147687"/>
              <a:ext cx="91440" cy="9144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8DCC84CD-807D-4A6A-A846-AD5B3F6B1F23}"/>
                </a:ext>
              </a:extLst>
            </p:cNvPr>
            <p:cNvSpPr/>
            <p:nvPr/>
          </p:nvSpPr>
          <p:spPr>
            <a:xfrm>
              <a:off x="1468452" y="1693438"/>
              <a:ext cx="91440" cy="9144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376D9EA-F6B8-4BBA-BDCE-E3ACE6C51C0F}"/>
                </a:ext>
              </a:extLst>
            </p:cNvPr>
            <p:cNvSpPr/>
            <p:nvPr/>
          </p:nvSpPr>
          <p:spPr>
            <a:xfrm>
              <a:off x="1468452" y="1946910"/>
              <a:ext cx="91440" cy="9144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BBDD3326-CB6C-4DE4-9163-886E5F398DD1}"/>
                </a:ext>
              </a:extLst>
            </p:cNvPr>
            <p:cNvSpPr/>
            <p:nvPr/>
          </p:nvSpPr>
          <p:spPr>
            <a:xfrm>
              <a:off x="1468452" y="1420563"/>
              <a:ext cx="91440" cy="9144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D0D3F0B-424E-4E44-B135-CA4A214119A8}"/>
                </a:ext>
              </a:extLst>
            </p:cNvPr>
            <p:cNvSpPr/>
            <p:nvPr/>
          </p:nvSpPr>
          <p:spPr>
            <a:xfrm>
              <a:off x="1676962" y="1147687"/>
              <a:ext cx="91440" cy="914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6F3881C-D43C-4CCA-91B1-0E43FA3284DC}"/>
                </a:ext>
              </a:extLst>
            </p:cNvPr>
            <p:cNvSpPr/>
            <p:nvPr/>
          </p:nvSpPr>
          <p:spPr>
            <a:xfrm>
              <a:off x="1683842" y="1693438"/>
              <a:ext cx="91440" cy="914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18B2498-AB26-469A-AAC2-9D4CF96E10A8}"/>
                </a:ext>
              </a:extLst>
            </p:cNvPr>
            <p:cNvSpPr/>
            <p:nvPr/>
          </p:nvSpPr>
          <p:spPr>
            <a:xfrm>
              <a:off x="1683842" y="1946910"/>
              <a:ext cx="91440" cy="914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DD5C7798-0986-49AD-83F9-1A7796F02D30}"/>
                </a:ext>
              </a:extLst>
            </p:cNvPr>
            <p:cNvSpPr/>
            <p:nvPr/>
          </p:nvSpPr>
          <p:spPr>
            <a:xfrm>
              <a:off x="1683842" y="1420563"/>
              <a:ext cx="91440" cy="914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B09094B-9F6F-40F0-A5A3-DDACC8B6B2DA}"/>
                </a:ext>
              </a:extLst>
            </p:cNvPr>
            <p:cNvSpPr/>
            <p:nvPr/>
          </p:nvSpPr>
          <p:spPr>
            <a:xfrm>
              <a:off x="375256" y="1147687"/>
              <a:ext cx="91440" cy="914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B31F86FD-F19B-4270-A9A3-ACAA9633B374}"/>
                </a:ext>
              </a:extLst>
            </p:cNvPr>
            <p:cNvSpPr/>
            <p:nvPr/>
          </p:nvSpPr>
          <p:spPr>
            <a:xfrm>
              <a:off x="382136" y="1693438"/>
              <a:ext cx="91440" cy="914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7DD0818B-9CAD-4253-9FF3-B7BA0ECA798C}"/>
                </a:ext>
              </a:extLst>
            </p:cNvPr>
            <p:cNvSpPr/>
            <p:nvPr/>
          </p:nvSpPr>
          <p:spPr>
            <a:xfrm>
              <a:off x="382136" y="1946910"/>
              <a:ext cx="91440" cy="914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A995F34C-CA92-4EA7-89D8-8C72D084FE37}"/>
                </a:ext>
              </a:extLst>
            </p:cNvPr>
            <p:cNvSpPr/>
            <p:nvPr/>
          </p:nvSpPr>
          <p:spPr>
            <a:xfrm>
              <a:off x="382136" y="1420563"/>
              <a:ext cx="91440" cy="914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3801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181D9A62-D5CF-4871-8C70-05A0462AE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9144000" cy="73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2">
            <a:extLst>
              <a:ext uri="{FF2B5EF4-FFF2-40B4-BE49-F238E27FC236}">
                <a16:creationId xmlns:a16="http://schemas.microsoft.com/office/drawing/2014/main" id="{7CE2B40F-110F-4806-B32E-C8A2E4594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9144000" cy="78581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48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616D6-3DCC-4D29-B8FD-1D9633649966}"/>
              </a:ext>
            </a:extLst>
          </p:cNvPr>
          <p:cNvSpPr/>
          <p:nvPr/>
        </p:nvSpPr>
        <p:spPr>
          <a:xfrm>
            <a:off x="-1" y="69361"/>
            <a:ext cx="9084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Interventional CMR | Real-time Phase Contrast MRI: Present &amp; Future</a:t>
            </a:r>
          </a:p>
          <a:p>
            <a:pPr lvl="0"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Ideal </a:t>
            </a:r>
            <a:r>
              <a:rPr lang="en-US" sz="2000" b="1" kern="0" dirty="0">
                <a:solidFill>
                  <a:prstClr val="white"/>
                </a:solidFill>
                <a:latin typeface="Calibri"/>
              </a:rPr>
              <a:t>r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eal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-time workflow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ine 33">
            <a:extLst>
              <a:ext uri="{FF2B5EF4-FFF2-40B4-BE49-F238E27FC236}">
                <a16:creationId xmlns:a16="http://schemas.microsoft.com/office/drawing/2014/main" id="{A1730B32-3911-4E82-87BA-915E7FA2F5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" y="4819890"/>
            <a:ext cx="62611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038B581E-49C4-4B7E-BA52-AEF7C575500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82599" y="4788694"/>
            <a:ext cx="584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0EE74-1F2C-4D2D-91EC-B282DFC749DA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</p:txBody>
      </p:sp>
      <p:pic>
        <p:nvPicPr>
          <p:cNvPr id="7" name="Picture 6" descr="NHLBI_Standard_Sig_Logo_White.png">
            <a:extLst>
              <a:ext uri="{FF2B5EF4-FFF2-40B4-BE49-F238E27FC236}">
                <a16:creationId xmlns:a16="http://schemas.microsoft.com/office/drawing/2014/main" id="{5744D2CF-FDFD-450A-BD85-4B3A1FB241C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4601" y="4500358"/>
            <a:ext cx="1882539" cy="43891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F8A25EA-A6FD-4AAD-8A4C-9D3389EABE87}"/>
              </a:ext>
            </a:extLst>
          </p:cNvPr>
          <p:cNvSpPr/>
          <p:nvPr/>
        </p:nvSpPr>
        <p:spPr>
          <a:xfrm>
            <a:off x="678180" y="1133715"/>
            <a:ext cx="1295400" cy="514350"/>
          </a:xfrm>
          <a:prstGeom prst="roundRect">
            <a:avLst>
              <a:gd name="adj" fmla="val 12108"/>
            </a:avLst>
          </a:prstGeom>
          <a:solidFill>
            <a:schemeClr val="tx1">
              <a:lumMod val="6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343DB337-CBF6-4CFD-AB7B-190B97671452}"/>
              </a:ext>
            </a:extLst>
          </p:cNvPr>
          <p:cNvSpPr/>
          <p:nvPr/>
        </p:nvSpPr>
        <p:spPr>
          <a:xfrm>
            <a:off x="2049780" y="1133715"/>
            <a:ext cx="1295400" cy="514350"/>
          </a:xfrm>
          <a:prstGeom prst="roundRect">
            <a:avLst>
              <a:gd name="adj" fmla="val 1210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EBE8A3A9-68D7-4237-89A4-8E2C0442D005}"/>
              </a:ext>
            </a:extLst>
          </p:cNvPr>
          <p:cNvSpPr/>
          <p:nvPr/>
        </p:nvSpPr>
        <p:spPr>
          <a:xfrm>
            <a:off x="3421380" y="1133715"/>
            <a:ext cx="1295400" cy="514350"/>
          </a:xfrm>
          <a:prstGeom prst="roundRect">
            <a:avLst>
              <a:gd name="adj" fmla="val 12108"/>
            </a:avLst>
          </a:prstGeom>
          <a:solidFill>
            <a:schemeClr val="tx1">
              <a:lumMod val="6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61D8E87B-6422-4CF4-99D6-7D15E4909619}"/>
              </a:ext>
            </a:extLst>
          </p:cNvPr>
          <p:cNvSpPr/>
          <p:nvPr/>
        </p:nvSpPr>
        <p:spPr>
          <a:xfrm>
            <a:off x="4792980" y="1133715"/>
            <a:ext cx="1295400" cy="514350"/>
          </a:xfrm>
          <a:prstGeom prst="roundRect">
            <a:avLst>
              <a:gd name="adj" fmla="val 1210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31EDBCCC-691A-4C67-A0BF-933D44D2B8BD}"/>
              </a:ext>
            </a:extLst>
          </p:cNvPr>
          <p:cNvSpPr/>
          <p:nvPr/>
        </p:nvSpPr>
        <p:spPr>
          <a:xfrm>
            <a:off x="6164580" y="1133715"/>
            <a:ext cx="1295400" cy="514350"/>
          </a:xfrm>
          <a:prstGeom prst="roundRect">
            <a:avLst>
              <a:gd name="adj" fmla="val 12108"/>
            </a:avLst>
          </a:prstGeom>
          <a:solidFill>
            <a:schemeClr val="tx1">
              <a:lumMod val="6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97FBA286-A952-4CFA-A1FA-9A742AB6DC33}"/>
              </a:ext>
            </a:extLst>
          </p:cNvPr>
          <p:cNvSpPr/>
          <p:nvPr/>
        </p:nvSpPr>
        <p:spPr>
          <a:xfrm>
            <a:off x="2049780" y="1872423"/>
            <a:ext cx="838200" cy="514350"/>
          </a:xfrm>
          <a:prstGeom prst="roundRect">
            <a:avLst>
              <a:gd name="adj" fmla="val 12108"/>
            </a:avLst>
          </a:prstGeom>
          <a:solidFill>
            <a:schemeClr val="tx1">
              <a:lumMod val="6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B6944FC8-B2CE-4C52-91AA-BF66E5C2D9CF}"/>
              </a:ext>
            </a:extLst>
          </p:cNvPr>
          <p:cNvSpPr/>
          <p:nvPr/>
        </p:nvSpPr>
        <p:spPr>
          <a:xfrm>
            <a:off x="3421380" y="1872423"/>
            <a:ext cx="838200" cy="514350"/>
          </a:xfrm>
          <a:prstGeom prst="roundRect">
            <a:avLst>
              <a:gd name="adj" fmla="val 1210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37C7BE6-2CAF-4CC4-B6EA-C5EE166929F8}"/>
              </a:ext>
            </a:extLst>
          </p:cNvPr>
          <p:cNvSpPr/>
          <p:nvPr/>
        </p:nvSpPr>
        <p:spPr>
          <a:xfrm>
            <a:off x="4792980" y="1872423"/>
            <a:ext cx="838200" cy="514350"/>
          </a:xfrm>
          <a:prstGeom prst="roundRect">
            <a:avLst>
              <a:gd name="adj" fmla="val 12108"/>
            </a:avLst>
          </a:prstGeom>
          <a:solidFill>
            <a:schemeClr val="tx1">
              <a:lumMod val="6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3A4F7981-D80C-41DE-B41A-5278ABAA7093}"/>
              </a:ext>
            </a:extLst>
          </p:cNvPr>
          <p:cNvSpPr/>
          <p:nvPr/>
        </p:nvSpPr>
        <p:spPr>
          <a:xfrm>
            <a:off x="6164580" y="1872423"/>
            <a:ext cx="838200" cy="514350"/>
          </a:xfrm>
          <a:prstGeom prst="roundRect">
            <a:avLst>
              <a:gd name="adj" fmla="val 1210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0E964301-8EA9-4098-8F5D-F90406F71A6D}"/>
              </a:ext>
            </a:extLst>
          </p:cNvPr>
          <p:cNvSpPr/>
          <p:nvPr/>
        </p:nvSpPr>
        <p:spPr>
          <a:xfrm>
            <a:off x="2926080" y="2559406"/>
            <a:ext cx="342900" cy="514350"/>
          </a:xfrm>
          <a:prstGeom prst="roundRect">
            <a:avLst>
              <a:gd name="adj" fmla="val 12108"/>
            </a:avLst>
          </a:prstGeom>
          <a:solidFill>
            <a:schemeClr val="tx1">
              <a:lumMod val="6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01C797B3-A439-412B-95D5-AA374DEBBE4B}"/>
              </a:ext>
            </a:extLst>
          </p:cNvPr>
          <p:cNvSpPr/>
          <p:nvPr/>
        </p:nvSpPr>
        <p:spPr>
          <a:xfrm>
            <a:off x="4297680" y="2559406"/>
            <a:ext cx="342900" cy="514350"/>
          </a:xfrm>
          <a:prstGeom prst="roundRect">
            <a:avLst>
              <a:gd name="adj" fmla="val 1210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EBF3A2E7-A7E5-4845-B810-32A561A90363}"/>
              </a:ext>
            </a:extLst>
          </p:cNvPr>
          <p:cNvSpPr/>
          <p:nvPr/>
        </p:nvSpPr>
        <p:spPr>
          <a:xfrm>
            <a:off x="5669280" y="2559406"/>
            <a:ext cx="342900" cy="514350"/>
          </a:xfrm>
          <a:prstGeom prst="roundRect">
            <a:avLst>
              <a:gd name="adj" fmla="val 12108"/>
            </a:avLst>
          </a:prstGeom>
          <a:solidFill>
            <a:schemeClr val="tx1">
              <a:lumMod val="6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CE0F3446-9004-46FA-B55B-D424543043BC}"/>
              </a:ext>
            </a:extLst>
          </p:cNvPr>
          <p:cNvSpPr/>
          <p:nvPr/>
        </p:nvSpPr>
        <p:spPr>
          <a:xfrm>
            <a:off x="7040880" y="2559406"/>
            <a:ext cx="342900" cy="514350"/>
          </a:xfrm>
          <a:prstGeom prst="roundRect">
            <a:avLst>
              <a:gd name="adj" fmla="val 1210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E2585D-FE4C-4A02-9503-1DE66B649AA3}"/>
              </a:ext>
            </a:extLst>
          </p:cNvPr>
          <p:cNvCxnSpPr>
            <a:cxnSpLocks/>
          </p:cNvCxnSpPr>
          <p:nvPr/>
        </p:nvCxnSpPr>
        <p:spPr>
          <a:xfrm>
            <a:off x="2013634" y="1057515"/>
            <a:ext cx="0" cy="20574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EABB23FC-5619-4FE8-8068-81E235F96DB4}"/>
              </a:ext>
            </a:extLst>
          </p:cNvPr>
          <p:cNvCxnSpPr>
            <a:cxnSpLocks/>
          </p:cNvCxnSpPr>
          <p:nvPr/>
        </p:nvCxnSpPr>
        <p:spPr>
          <a:xfrm>
            <a:off x="3383280" y="1057515"/>
            <a:ext cx="0" cy="20574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141B60A3-5099-4CBE-ACE4-43F7DC0BDDAD}"/>
              </a:ext>
            </a:extLst>
          </p:cNvPr>
          <p:cNvCxnSpPr>
            <a:cxnSpLocks/>
          </p:cNvCxnSpPr>
          <p:nvPr/>
        </p:nvCxnSpPr>
        <p:spPr>
          <a:xfrm>
            <a:off x="4752731" y="1057515"/>
            <a:ext cx="0" cy="20574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07A2532D-CB1B-4AAD-A8BB-42A281E314E6}"/>
              </a:ext>
            </a:extLst>
          </p:cNvPr>
          <p:cNvCxnSpPr>
            <a:cxnSpLocks/>
          </p:cNvCxnSpPr>
          <p:nvPr/>
        </p:nvCxnSpPr>
        <p:spPr>
          <a:xfrm>
            <a:off x="6124526" y="1057515"/>
            <a:ext cx="0" cy="20574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A1CA8201-CC86-4517-8EF1-A32FB87C5BBC}"/>
              </a:ext>
            </a:extLst>
          </p:cNvPr>
          <p:cNvCxnSpPr>
            <a:cxnSpLocks/>
          </p:cNvCxnSpPr>
          <p:nvPr/>
        </p:nvCxnSpPr>
        <p:spPr>
          <a:xfrm>
            <a:off x="7498080" y="1057515"/>
            <a:ext cx="0" cy="20574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1142906-4901-4E50-9A70-F04CCCF54C88}"/>
              </a:ext>
            </a:extLst>
          </p:cNvPr>
          <p:cNvSpPr txBox="1"/>
          <p:nvPr/>
        </p:nvSpPr>
        <p:spPr>
          <a:xfrm>
            <a:off x="-17273" y="779679"/>
            <a:ext cx="334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Acquisition (temporal resolution)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8E031D5-02C6-4E04-A31A-8578CAC26EC4}"/>
              </a:ext>
            </a:extLst>
          </p:cNvPr>
          <p:cNvSpPr txBox="1"/>
          <p:nvPr/>
        </p:nvSpPr>
        <p:spPr>
          <a:xfrm>
            <a:off x="-48274" y="1701301"/>
            <a:ext cx="1598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Reconstruction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ACD4945-5471-4D58-B954-91BC2645CEB2}"/>
              </a:ext>
            </a:extLst>
          </p:cNvPr>
          <p:cNvSpPr txBox="1"/>
          <p:nvPr/>
        </p:nvSpPr>
        <p:spPr>
          <a:xfrm>
            <a:off x="-48274" y="2427311"/>
            <a:ext cx="1178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Processing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F95E48C-5E2C-44F7-8567-BB265D571678}"/>
              </a:ext>
            </a:extLst>
          </p:cNvPr>
          <p:cNvCxnSpPr>
            <a:cxnSpLocks/>
          </p:cNvCxnSpPr>
          <p:nvPr/>
        </p:nvCxnSpPr>
        <p:spPr>
          <a:xfrm>
            <a:off x="3395381" y="4626881"/>
            <a:ext cx="186647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2552931F-D665-4A0F-9158-911D96ECB206}"/>
              </a:ext>
            </a:extLst>
          </p:cNvPr>
          <p:cNvCxnSpPr>
            <a:cxnSpLocks/>
          </p:cNvCxnSpPr>
          <p:nvPr/>
        </p:nvCxnSpPr>
        <p:spPr>
          <a:xfrm flipV="1">
            <a:off x="3412585" y="3442768"/>
            <a:ext cx="0" cy="118411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Freeform 109">
            <a:extLst>
              <a:ext uri="{FF2B5EF4-FFF2-40B4-BE49-F238E27FC236}">
                <a16:creationId xmlns:a16="http://schemas.microsoft.com/office/drawing/2014/main" id="{1560181D-DEF9-41C2-BA6A-8EFBDEEE0D73}"/>
              </a:ext>
            </a:extLst>
          </p:cNvPr>
          <p:cNvSpPr/>
          <p:nvPr/>
        </p:nvSpPr>
        <p:spPr>
          <a:xfrm>
            <a:off x="3478770" y="3453758"/>
            <a:ext cx="1657109" cy="1212053"/>
          </a:xfrm>
          <a:custGeom>
            <a:avLst/>
            <a:gdLst>
              <a:gd name="connsiteX0" fmla="*/ 0 w 4641448"/>
              <a:gd name="connsiteY0" fmla="*/ 3120951 h 3230395"/>
              <a:gd name="connsiteX1" fmla="*/ 358815 w 4641448"/>
              <a:gd name="connsiteY1" fmla="*/ 759716 h 3230395"/>
              <a:gd name="connsiteX2" fmla="*/ 451413 w 4641448"/>
              <a:gd name="connsiteY2" fmla="*/ 76809 h 3230395"/>
              <a:gd name="connsiteX3" fmla="*/ 717631 w 4641448"/>
              <a:gd name="connsiteY3" fmla="*/ 53660 h 3230395"/>
              <a:gd name="connsiteX4" fmla="*/ 833377 w 4641448"/>
              <a:gd name="connsiteY4" fmla="*/ 412475 h 3230395"/>
              <a:gd name="connsiteX5" fmla="*/ 1122744 w 4641448"/>
              <a:gd name="connsiteY5" fmla="*/ 1049083 h 3230395"/>
              <a:gd name="connsiteX6" fmla="*/ 1354238 w 4641448"/>
              <a:gd name="connsiteY6" fmla="*/ 1616242 h 3230395"/>
              <a:gd name="connsiteX7" fmla="*/ 1493134 w 4641448"/>
              <a:gd name="connsiteY7" fmla="*/ 2125528 h 3230395"/>
              <a:gd name="connsiteX8" fmla="*/ 1643605 w 4641448"/>
              <a:gd name="connsiteY8" fmla="*/ 2715837 h 3230395"/>
              <a:gd name="connsiteX9" fmla="*/ 1828800 w 4641448"/>
              <a:gd name="connsiteY9" fmla="*/ 3132526 h 3230395"/>
              <a:gd name="connsiteX10" fmla="*/ 2048719 w 4641448"/>
              <a:gd name="connsiteY10" fmla="*/ 3201974 h 3230395"/>
              <a:gd name="connsiteX11" fmla="*/ 2372810 w 4641448"/>
              <a:gd name="connsiteY11" fmla="*/ 2750561 h 3230395"/>
              <a:gd name="connsiteX12" fmla="*/ 2615879 w 4641448"/>
              <a:gd name="connsiteY12" fmla="*/ 2727412 h 3230395"/>
              <a:gd name="connsiteX13" fmla="*/ 2974694 w 4641448"/>
              <a:gd name="connsiteY13" fmla="*/ 2982055 h 3230395"/>
              <a:gd name="connsiteX14" fmla="*/ 3773347 w 4641448"/>
              <a:gd name="connsiteY14" fmla="*/ 3016779 h 3230395"/>
              <a:gd name="connsiteX15" fmla="*/ 4328932 w 4641448"/>
              <a:gd name="connsiteY15" fmla="*/ 2958906 h 3230395"/>
              <a:gd name="connsiteX16" fmla="*/ 4641448 w 4641448"/>
              <a:gd name="connsiteY16" fmla="*/ 2889457 h 3230395"/>
              <a:gd name="connsiteX0" fmla="*/ 0 w 4641448"/>
              <a:gd name="connsiteY0" fmla="*/ 3120951 h 3230395"/>
              <a:gd name="connsiteX1" fmla="*/ 358815 w 4641448"/>
              <a:gd name="connsiteY1" fmla="*/ 759716 h 3230395"/>
              <a:gd name="connsiteX2" fmla="*/ 451413 w 4641448"/>
              <a:gd name="connsiteY2" fmla="*/ 76809 h 3230395"/>
              <a:gd name="connsiteX3" fmla="*/ 717631 w 4641448"/>
              <a:gd name="connsiteY3" fmla="*/ 53660 h 3230395"/>
              <a:gd name="connsiteX4" fmla="*/ 883454 w 4641448"/>
              <a:gd name="connsiteY4" fmla="*/ 412474 h 3230395"/>
              <a:gd name="connsiteX5" fmla="*/ 1122744 w 4641448"/>
              <a:gd name="connsiteY5" fmla="*/ 1049083 h 3230395"/>
              <a:gd name="connsiteX6" fmla="*/ 1354238 w 4641448"/>
              <a:gd name="connsiteY6" fmla="*/ 1616242 h 3230395"/>
              <a:gd name="connsiteX7" fmla="*/ 1493134 w 4641448"/>
              <a:gd name="connsiteY7" fmla="*/ 2125528 h 3230395"/>
              <a:gd name="connsiteX8" fmla="*/ 1643605 w 4641448"/>
              <a:gd name="connsiteY8" fmla="*/ 2715837 h 3230395"/>
              <a:gd name="connsiteX9" fmla="*/ 1828800 w 4641448"/>
              <a:gd name="connsiteY9" fmla="*/ 3132526 h 3230395"/>
              <a:gd name="connsiteX10" fmla="*/ 2048719 w 4641448"/>
              <a:gd name="connsiteY10" fmla="*/ 3201974 h 3230395"/>
              <a:gd name="connsiteX11" fmla="*/ 2372810 w 4641448"/>
              <a:gd name="connsiteY11" fmla="*/ 2750561 h 3230395"/>
              <a:gd name="connsiteX12" fmla="*/ 2615879 w 4641448"/>
              <a:gd name="connsiteY12" fmla="*/ 2727412 h 3230395"/>
              <a:gd name="connsiteX13" fmla="*/ 2974694 w 4641448"/>
              <a:gd name="connsiteY13" fmla="*/ 2982055 h 3230395"/>
              <a:gd name="connsiteX14" fmla="*/ 3773347 w 4641448"/>
              <a:gd name="connsiteY14" fmla="*/ 3016779 h 3230395"/>
              <a:gd name="connsiteX15" fmla="*/ 4328932 w 4641448"/>
              <a:gd name="connsiteY15" fmla="*/ 2958906 h 3230395"/>
              <a:gd name="connsiteX16" fmla="*/ 4641448 w 4641448"/>
              <a:gd name="connsiteY16" fmla="*/ 2889457 h 3230395"/>
              <a:gd name="connsiteX0" fmla="*/ 0 w 4641448"/>
              <a:gd name="connsiteY0" fmla="*/ 3120951 h 3230395"/>
              <a:gd name="connsiteX1" fmla="*/ 358815 w 4641448"/>
              <a:gd name="connsiteY1" fmla="*/ 759716 h 3230395"/>
              <a:gd name="connsiteX2" fmla="*/ 451413 w 4641448"/>
              <a:gd name="connsiteY2" fmla="*/ 76809 h 3230395"/>
              <a:gd name="connsiteX3" fmla="*/ 717631 w 4641448"/>
              <a:gd name="connsiteY3" fmla="*/ 53660 h 3230395"/>
              <a:gd name="connsiteX4" fmla="*/ 883454 w 4641448"/>
              <a:gd name="connsiteY4" fmla="*/ 412474 h 3230395"/>
              <a:gd name="connsiteX5" fmla="*/ 1122744 w 4641448"/>
              <a:gd name="connsiteY5" fmla="*/ 1049083 h 3230395"/>
              <a:gd name="connsiteX6" fmla="*/ 1354238 w 4641448"/>
              <a:gd name="connsiteY6" fmla="*/ 1616242 h 3230395"/>
              <a:gd name="connsiteX7" fmla="*/ 1493134 w 4641448"/>
              <a:gd name="connsiteY7" fmla="*/ 2125528 h 3230395"/>
              <a:gd name="connsiteX8" fmla="*/ 1643605 w 4641448"/>
              <a:gd name="connsiteY8" fmla="*/ 2715837 h 3230395"/>
              <a:gd name="connsiteX9" fmla="*/ 1828800 w 4641448"/>
              <a:gd name="connsiteY9" fmla="*/ 3132526 h 3230395"/>
              <a:gd name="connsiteX10" fmla="*/ 2048719 w 4641448"/>
              <a:gd name="connsiteY10" fmla="*/ 3201974 h 3230395"/>
              <a:gd name="connsiteX11" fmla="*/ 2372810 w 4641448"/>
              <a:gd name="connsiteY11" fmla="*/ 2750561 h 3230395"/>
              <a:gd name="connsiteX12" fmla="*/ 2615879 w 4641448"/>
              <a:gd name="connsiteY12" fmla="*/ 2727412 h 3230395"/>
              <a:gd name="connsiteX13" fmla="*/ 3773347 w 4641448"/>
              <a:gd name="connsiteY13" fmla="*/ 3016779 h 3230395"/>
              <a:gd name="connsiteX14" fmla="*/ 4328932 w 4641448"/>
              <a:gd name="connsiteY14" fmla="*/ 2958906 h 3230395"/>
              <a:gd name="connsiteX15" fmla="*/ 4641448 w 4641448"/>
              <a:gd name="connsiteY15" fmla="*/ 2889457 h 3230395"/>
              <a:gd name="connsiteX0" fmla="*/ 0 w 4641448"/>
              <a:gd name="connsiteY0" fmla="*/ 3120951 h 3230395"/>
              <a:gd name="connsiteX1" fmla="*/ 358815 w 4641448"/>
              <a:gd name="connsiteY1" fmla="*/ 759716 h 3230395"/>
              <a:gd name="connsiteX2" fmla="*/ 451413 w 4641448"/>
              <a:gd name="connsiteY2" fmla="*/ 76809 h 3230395"/>
              <a:gd name="connsiteX3" fmla="*/ 717631 w 4641448"/>
              <a:gd name="connsiteY3" fmla="*/ 53660 h 3230395"/>
              <a:gd name="connsiteX4" fmla="*/ 883454 w 4641448"/>
              <a:gd name="connsiteY4" fmla="*/ 412474 h 3230395"/>
              <a:gd name="connsiteX5" fmla="*/ 1122744 w 4641448"/>
              <a:gd name="connsiteY5" fmla="*/ 1049083 h 3230395"/>
              <a:gd name="connsiteX6" fmla="*/ 1354238 w 4641448"/>
              <a:gd name="connsiteY6" fmla="*/ 1616242 h 3230395"/>
              <a:gd name="connsiteX7" fmla="*/ 1493134 w 4641448"/>
              <a:gd name="connsiteY7" fmla="*/ 2125528 h 3230395"/>
              <a:gd name="connsiteX8" fmla="*/ 1643605 w 4641448"/>
              <a:gd name="connsiteY8" fmla="*/ 2715837 h 3230395"/>
              <a:gd name="connsiteX9" fmla="*/ 1828800 w 4641448"/>
              <a:gd name="connsiteY9" fmla="*/ 3132526 h 3230395"/>
              <a:gd name="connsiteX10" fmla="*/ 2048719 w 4641448"/>
              <a:gd name="connsiteY10" fmla="*/ 3201974 h 3230395"/>
              <a:gd name="connsiteX11" fmla="*/ 2372810 w 4641448"/>
              <a:gd name="connsiteY11" fmla="*/ 2750561 h 3230395"/>
              <a:gd name="connsiteX12" fmla="*/ 2615879 w 4641448"/>
              <a:gd name="connsiteY12" fmla="*/ 2727412 h 3230395"/>
              <a:gd name="connsiteX13" fmla="*/ 4328932 w 4641448"/>
              <a:gd name="connsiteY13" fmla="*/ 2958906 h 3230395"/>
              <a:gd name="connsiteX14" fmla="*/ 4641448 w 4641448"/>
              <a:gd name="connsiteY14" fmla="*/ 2889457 h 3230395"/>
              <a:gd name="connsiteX0" fmla="*/ 0 w 4641448"/>
              <a:gd name="connsiteY0" fmla="*/ 3120951 h 3230395"/>
              <a:gd name="connsiteX1" fmla="*/ 358815 w 4641448"/>
              <a:gd name="connsiteY1" fmla="*/ 759716 h 3230395"/>
              <a:gd name="connsiteX2" fmla="*/ 451413 w 4641448"/>
              <a:gd name="connsiteY2" fmla="*/ 76809 h 3230395"/>
              <a:gd name="connsiteX3" fmla="*/ 717631 w 4641448"/>
              <a:gd name="connsiteY3" fmla="*/ 53660 h 3230395"/>
              <a:gd name="connsiteX4" fmla="*/ 883454 w 4641448"/>
              <a:gd name="connsiteY4" fmla="*/ 412474 h 3230395"/>
              <a:gd name="connsiteX5" fmla="*/ 1122744 w 4641448"/>
              <a:gd name="connsiteY5" fmla="*/ 1049083 h 3230395"/>
              <a:gd name="connsiteX6" fmla="*/ 1354238 w 4641448"/>
              <a:gd name="connsiteY6" fmla="*/ 1616242 h 3230395"/>
              <a:gd name="connsiteX7" fmla="*/ 1493134 w 4641448"/>
              <a:gd name="connsiteY7" fmla="*/ 2125528 h 3230395"/>
              <a:gd name="connsiteX8" fmla="*/ 1643605 w 4641448"/>
              <a:gd name="connsiteY8" fmla="*/ 2715837 h 3230395"/>
              <a:gd name="connsiteX9" fmla="*/ 1828800 w 4641448"/>
              <a:gd name="connsiteY9" fmla="*/ 3132526 h 3230395"/>
              <a:gd name="connsiteX10" fmla="*/ 2048719 w 4641448"/>
              <a:gd name="connsiteY10" fmla="*/ 3201974 h 3230395"/>
              <a:gd name="connsiteX11" fmla="*/ 2372810 w 4641448"/>
              <a:gd name="connsiteY11" fmla="*/ 2750561 h 3230395"/>
              <a:gd name="connsiteX12" fmla="*/ 2615879 w 4641448"/>
              <a:gd name="connsiteY12" fmla="*/ 2727412 h 3230395"/>
              <a:gd name="connsiteX13" fmla="*/ 4328932 w 4641448"/>
              <a:gd name="connsiteY13" fmla="*/ 2958907 h 3230395"/>
              <a:gd name="connsiteX14" fmla="*/ 4641448 w 4641448"/>
              <a:gd name="connsiteY14" fmla="*/ 2889457 h 3230395"/>
              <a:gd name="connsiteX0" fmla="*/ 0 w 4641448"/>
              <a:gd name="connsiteY0" fmla="*/ 3120951 h 3230395"/>
              <a:gd name="connsiteX1" fmla="*/ 358815 w 4641448"/>
              <a:gd name="connsiteY1" fmla="*/ 759716 h 3230395"/>
              <a:gd name="connsiteX2" fmla="*/ 451413 w 4641448"/>
              <a:gd name="connsiteY2" fmla="*/ 76809 h 3230395"/>
              <a:gd name="connsiteX3" fmla="*/ 717631 w 4641448"/>
              <a:gd name="connsiteY3" fmla="*/ 53660 h 3230395"/>
              <a:gd name="connsiteX4" fmla="*/ 883454 w 4641448"/>
              <a:gd name="connsiteY4" fmla="*/ 412474 h 3230395"/>
              <a:gd name="connsiteX5" fmla="*/ 1122744 w 4641448"/>
              <a:gd name="connsiteY5" fmla="*/ 1049083 h 3230395"/>
              <a:gd name="connsiteX6" fmla="*/ 1354238 w 4641448"/>
              <a:gd name="connsiteY6" fmla="*/ 1616242 h 3230395"/>
              <a:gd name="connsiteX7" fmla="*/ 1493134 w 4641448"/>
              <a:gd name="connsiteY7" fmla="*/ 2125528 h 3230395"/>
              <a:gd name="connsiteX8" fmla="*/ 1643605 w 4641448"/>
              <a:gd name="connsiteY8" fmla="*/ 2715837 h 3230395"/>
              <a:gd name="connsiteX9" fmla="*/ 1828800 w 4641448"/>
              <a:gd name="connsiteY9" fmla="*/ 3132526 h 3230395"/>
              <a:gd name="connsiteX10" fmla="*/ 2048719 w 4641448"/>
              <a:gd name="connsiteY10" fmla="*/ 3201974 h 3230395"/>
              <a:gd name="connsiteX11" fmla="*/ 2372810 w 4641448"/>
              <a:gd name="connsiteY11" fmla="*/ 2750561 h 3230395"/>
              <a:gd name="connsiteX12" fmla="*/ 2615879 w 4641448"/>
              <a:gd name="connsiteY12" fmla="*/ 2727412 h 3230395"/>
              <a:gd name="connsiteX13" fmla="*/ 4641448 w 4641448"/>
              <a:gd name="connsiteY13" fmla="*/ 2889457 h 3230395"/>
              <a:gd name="connsiteX0" fmla="*/ 0 w 2615879"/>
              <a:gd name="connsiteY0" fmla="*/ 3120951 h 3230395"/>
              <a:gd name="connsiteX1" fmla="*/ 358815 w 2615879"/>
              <a:gd name="connsiteY1" fmla="*/ 759716 h 3230395"/>
              <a:gd name="connsiteX2" fmla="*/ 451413 w 2615879"/>
              <a:gd name="connsiteY2" fmla="*/ 76809 h 3230395"/>
              <a:gd name="connsiteX3" fmla="*/ 717631 w 2615879"/>
              <a:gd name="connsiteY3" fmla="*/ 53660 h 3230395"/>
              <a:gd name="connsiteX4" fmla="*/ 883454 w 2615879"/>
              <a:gd name="connsiteY4" fmla="*/ 412474 h 3230395"/>
              <a:gd name="connsiteX5" fmla="*/ 1122744 w 2615879"/>
              <a:gd name="connsiteY5" fmla="*/ 1049083 h 3230395"/>
              <a:gd name="connsiteX6" fmla="*/ 1354238 w 2615879"/>
              <a:gd name="connsiteY6" fmla="*/ 1616242 h 3230395"/>
              <a:gd name="connsiteX7" fmla="*/ 1493134 w 2615879"/>
              <a:gd name="connsiteY7" fmla="*/ 2125528 h 3230395"/>
              <a:gd name="connsiteX8" fmla="*/ 1643605 w 2615879"/>
              <a:gd name="connsiteY8" fmla="*/ 2715837 h 3230395"/>
              <a:gd name="connsiteX9" fmla="*/ 1828800 w 2615879"/>
              <a:gd name="connsiteY9" fmla="*/ 3132526 h 3230395"/>
              <a:gd name="connsiteX10" fmla="*/ 2048719 w 2615879"/>
              <a:gd name="connsiteY10" fmla="*/ 3201974 h 3230395"/>
              <a:gd name="connsiteX11" fmla="*/ 2372810 w 2615879"/>
              <a:gd name="connsiteY11" fmla="*/ 2750561 h 3230395"/>
              <a:gd name="connsiteX12" fmla="*/ 2615879 w 2615879"/>
              <a:gd name="connsiteY12" fmla="*/ 2727412 h 3230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5879" h="3230395">
                <a:moveTo>
                  <a:pt x="0" y="3120951"/>
                </a:moveTo>
                <a:cubicBezTo>
                  <a:pt x="141789" y="2194012"/>
                  <a:pt x="283579" y="1267073"/>
                  <a:pt x="358815" y="759716"/>
                </a:cubicBezTo>
                <a:cubicBezTo>
                  <a:pt x="434051" y="252359"/>
                  <a:pt x="391610" y="194485"/>
                  <a:pt x="451413" y="76809"/>
                </a:cubicBezTo>
                <a:cubicBezTo>
                  <a:pt x="511216" y="-40867"/>
                  <a:pt x="645624" y="-2284"/>
                  <a:pt x="717631" y="53660"/>
                </a:cubicBezTo>
                <a:cubicBezTo>
                  <a:pt x="789638" y="109604"/>
                  <a:pt x="815935" y="246570"/>
                  <a:pt x="883454" y="412474"/>
                </a:cubicBezTo>
                <a:cubicBezTo>
                  <a:pt x="950973" y="578378"/>
                  <a:pt x="1044280" y="848455"/>
                  <a:pt x="1122744" y="1049083"/>
                </a:cubicBezTo>
                <a:cubicBezTo>
                  <a:pt x="1201208" y="1249711"/>
                  <a:pt x="1292506" y="1436835"/>
                  <a:pt x="1354238" y="1616242"/>
                </a:cubicBezTo>
                <a:cubicBezTo>
                  <a:pt x="1415970" y="1795649"/>
                  <a:pt x="1444906" y="1942262"/>
                  <a:pt x="1493134" y="2125528"/>
                </a:cubicBezTo>
                <a:cubicBezTo>
                  <a:pt x="1541362" y="2308794"/>
                  <a:pt x="1587661" y="2548004"/>
                  <a:pt x="1643605" y="2715837"/>
                </a:cubicBezTo>
                <a:cubicBezTo>
                  <a:pt x="1699549" y="2883670"/>
                  <a:pt x="1761281" y="3051503"/>
                  <a:pt x="1828800" y="3132526"/>
                </a:cubicBezTo>
                <a:cubicBezTo>
                  <a:pt x="1896319" y="3213549"/>
                  <a:pt x="1958051" y="3265635"/>
                  <a:pt x="2048719" y="3201974"/>
                </a:cubicBezTo>
                <a:cubicBezTo>
                  <a:pt x="2139387" y="3138313"/>
                  <a:pt x="2278284" y="2829655"/>
                  <a:pt x="2372810" y="2750561"/>
                </a:cubicBezTo>
                <a:cubicBezTo>
                  <a:pt x="2467336" y="2671467"/>
                  <a:pt x="2237773" y="2704263"/>
                  <a:pt x="2615879" y="2727412"/>
                </a:cubicBezTo>
              </a:path>
            </a:pathLst>
          </a:custGeom>
          <a:noFill/>
          <a:ln w="57150" cap="rnd" cmpd="sng" algn="ctr">
            <a:solidFill>
              <a:schemeClr val="tx1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08B4701-C436-4364-91E8-ADDE48888683}"/>
              </a:ext>
            </a:extLst>
          </p:cNvPr>
          <p:cNvCxnSpPr>
            <a:cxnSpLocks/>
          </p:cNvCxnSpPr>
          <p:nvPr/>
        </p:nvCxnSpPr>
        <p:spPr>
          <a:xfrm>
            <a:off x="3112078" y="3198078"/>
            <a:ext cx="551872" cy="29153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F6B15BCB-8C9F-4478-9789-AD0BA09D8AC7}"/>
              </a:ext>
            </a:extLst>
          </p:cNvPr>
          <p:cNvCxnSpPr>
            <a:cxnSpLocks/>
          </p:cNvCxnSpPr>
          <p:nvPr/>
        </p:nvCxnSpPr>
        <p:spPr>
          <a:xfrm flipH="1">
            <a:off x="3815538" y="2978340"/>
            <a:ext cx="362881" cy="38080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D5EA8566-171B-468B-941E-5A99DBBAC162}"/>
              </a:ext>
            </a:extLst>
          </p:cNvPr>
          <p:cNvCxnSpPr>
            <a:cxnSpLocks/>
          </p:cNvCxnSpPr>
          <p:nvPr/>
        </p:nvCxnSpPr>
        <p:spPr>
          <a:xfrm flipH="1">
            <a:off x="3983173" y="3093934"/>
            <a:ext cx="1457507" cy="3488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8" name="Picture 157">
            <a:extLst>
              <a:ext uri="{FF2B5EF4-FFF2-40B4-BE49-F238E27FC236}">
                <a16:creationId xmlns:a16="http://schemas.microsoft.com/office/drawing/2014/main" id="{78D4FDF7-BC25-4292-8B78-D99DBA29A4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8959" b="52829"/>
          <a:stretch/>
        </p:blipFill>
        <p:spPr>
          <a:xfrm>
            <a:off x="7693849" y="1635955"/>
            <a:ext cx="1212567" cy="923451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D5D018F4-7516-425E-A6C8-9EC6912B7A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959" b="52829"/>
          <a:stretch/>
        </p:blipFill>
        <p:spPr>
          <a:xfrm>
            <a:off x="7698342" y="2435694"/>
            <a:ext cx="1212567" cy="923451"/>
          </a:xfrm>
          <a:prstGeom prst="rect">
            <a:avLst/>
          </a:prstGeom>
        </p:spPr>
      </p:pic>
      <p:sp>
        <p:nvSpPr>
          <p:cNvPr id="160" name="Oval 159">
            <a:extLst>
              <a:ext uri="{FF2B5EF4-FFF2-40B4-BE49-F238E27FC236}">
                <a16:creationId xmlns:a16="http://schemas.microsoft.com/office/drawing/2014/main" id="{AD044B25-F587-4042-B090-142F3F7183C8}"/>
              </a:ext>
            </a:extLst>
          </p:cNvPr>
          <p:cNvSpPr/>
          <p:nvPr/>
        </p:nvSpPr>
        <p:spPr>
          <a:xfrm>
            <a:off x="8231504" y="2697942"/>
            <a:ext cx="184666" cy="18466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D9937311-EA5B-44AB-85E5-4C58F953E60B}"/>
              </a:ext>
            </a:extLst>
          </p:cNvPr>
          <p:cNvSpPr/>
          <p:nvPr/>
        </p:nvSpPr>
        <p:spPr>
          <a:xfrm>
            <a:off x="7705725" y="2499600"/>
            <a:ext cx="1202055" cy="805815"/>
          </a:xfrm>
          <a:custGeom>
            <a:avLst/>
            <a:gdLst>
              <a:gd name="connsiteX0" fmla="*/ 676275 w 1202055"/>
              <a:gd name="connsiteY0" fmla="*/ 49530 h 805815"/>
              <a:gd name="connsiteX1" fmla="*/ 798195 w 1202055"/>
              <a:gd name="connsiteY1" fmla="*/ 26670 h 805815"/>
              <a:gd name="connsiteX2" fmla="*/ 813435 w 1202055"/>
              <a:gd name="connsiteY2" fmla="*/ 19050 h 805815"/>
              <a:gd name="connsiteX3" fmla="*/ 895350 w 1202055"/>
              <a:gd name="connsiteY3" fmla="*/ 0 h 805815"/>
              <a:gd name="connsiteX4" fmla="*/ 990600 w 1202055"/>
              <a:gd name="connsiteY4" fmla="*/ 1905 h 805815"/>
              <a:gd name="connsiteX5" fmla="*/ 1013460 w 1202055"/>
              <a:gd name="connsiteY5" fmla="*/ 7620 h 805815"/>
              <a:gd name="connsiteX6" fmla="*/ 1097280 w 1202055"/>
              <a:gd name="connsiteY6" fmla="*/ 53340 h 805815"/>
              <a:gd name="connsiteX7" fmla="*/ 1183005 w 1202055"/>
              <a:gd name="connsiteY7" fmla="*/ 118110 h 805815"/>
              <a:gd name="connsiteX8" fmla="*/ 1198245 w 1202055"/>
              <a:gd name="connsiteY8" fmla="*/ 158115 h 805815"/>
              <a:gd name="connsiteX9" fmla="*/ 1202055 w 1202055"/>
              <a:gd name="connsiteY9" fmla="*/ 180975 h 805815"/>
              <a:gd name="connsiteX10" fmla="*/ 1192530 w 1202055"/>
              <a:gd name="connsiteY10" fmla="*/ 733425 h 805815"/>
              <a:gd name="connsiteX11" fmla="*/ 1032510 w 1202055"/>
              <a:gd name="connsiteY11" fmla="*/ 792480 h 805815"/>
              <a:gd name="connsiteX12" fmla="*/ 857250 w 1202055"/>
              <a:gd name="connsiteY12" fmla="*/ 796290 h 805815"/>
              <a:gd name="connsiteX13" fmla="*/ 834390 w 1202055"/>
              <a:gd name="connsiteY13" fmla="*/ 792480 h 805815"/>
              <a:gd name="connsiteX14" fmla="*/ 828675 w 1202055"/>
              <a:gd name="connsiteY14" fmla="*/ 790575 h 805815"/>
              <a:gd name="connsiteX15" fmla="*/ 817245 w 1202055"/>
              <a:gd name="connsiteY15" fmla="*/ 790575 h 805815"/>
              <a:gd name="connsiteX16" fmla="*/ 699135 w 1202055"/>
              <a:gd name="connsiteY16" fmla="*/ 786765 h 805815"/>
              <a:gd name="connsiteX17" fmla="*/ 466725 w 1202055"/>
              <a:gd name="connsiteY17" fmla="*/ 788670 h 805815"/>
              <a:gd name="connsiteX18" fmla="*/ 318135 w 1202055"/>
              <a:gd name="connsiteY18" fmla="*/ 805815 h 805815"/>
              <a:gd name="connsiteX19" fmla="*/ 297180 w 1202055"/>
              <a:gd name="connsiteY19" fmla="*/ 803910 h 805815"/>
              <a:gd name="connsiteX20" fmla="*/ 171450 w 1202055"/>
              <a:gd name="connsiteY20" fmla="*/ 788670 h 805815"/>
              <a:gd name="connsiteX21" fmla="*/ 154305 w 1202055"/>
              <a:gd name="connsiteY21" fmla="*/ 784860 h 805815"/>
              <a:gd name="connsiteX22" fmla="*/ 5715 w 1202055"/>
              <a:gd name="connsiteY22" fmla="*/ 748665 h 805815"/>
              <a:gd name="connsiteX23" fmla="*/ 0 w 1202055"/>
              <a:gd name="connsiteY23" fmla="*/ 230505 h 805815"/>
              <a:gd name="connsiteX24" fmla="*/ 91440 w 1202055"/>
              <a:gd name="connsiteY24" fmla="*/ 144780 h 805815"/>
              <a:gd name="connsiteX25" fmla="*/ 108585 w 1202055"/>
              <a:gd name="connsiteY25" fmla="*/ 127635 h 805815"/>
              <a:gd name="connsiteX26" fmla="*/ 116205 w 1202055"/>
              <a:gd name="connsiteY26" fmla="*/ 123825 h 805815"/>
              <a:gd name="connsiteX27" fmla="*/ 240030 w 1202055"/>
              <a:gd name="connsiteY27" fmla="*/ 40005 h 805815"/>
              <a:gd name="connsiteX28" fmla="*/ 386715 w 1202055"/>
              <a:gd name="connsiteY28" fmla="*/ 32385 h 805815"/>
              <a:gd name="connsiteX29" fmla="*/ 403860 w 1202055"/>
              <a:gd name="connsiteY29" fmla="*/ 32385 h 805815"/>
              <a:gd name="connsiteX30" fmla="*/ 525780 w 1202055"/>
              <a:gd name="connsiteY30" fmla="*/ 47625 h 805815"/>
              <a:gd name="connsiteX31" fmla="*/ 542925 w 1202055"/>
              <a:gd name="connsiteY31" fmla="*/ 51435 h 805815"/>
              <a:gd name="connsiteX32" fmla="*/ 624840 w 1202055"/>
              <a:gd name="connsiteY32" fmla="*/ 53340 h 805815"/>
              <a:gd name="connsiteX33" fmla="*/ 676275 w 1202055"/>
              <a:gd name="connsiteY33" fmla="*/ 49530 h 805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202055" h="805815">
                <a:moveTo>
                  <a:pt x="676275" y="49530"/>
                </a:moveTo>
                <a:lnTo>
                  <a:pt x="798195" y="26670"/>
                </a:lnTo>
                <a:cubicBezTo>
                  <a:pt x="814030" y="20732"/>
                  <a:pt x="813435" y="26380"/>
                  <a:pt x="813435" y="19050"/>
                </a:cubicBezTo>
                <a:lnTo>
                  <a:pt x="895350" y="0"/>
                </a:lnTo>
                <a:lnTo>
                  <a:pt x="990600" y="1905"/>
                </a:lnTo>
                <a:lnTo>
                  <a:pt x="1013460" y="7620"/>
                </a:lnTo>
                <a:lnTo>
                  <a:pt x="1097280" y="53340"/>
                </a:lnTo>
                <a:lnTo>
                  <a:pt x="1183005" y="118110"/>
                </a:lnTo>
                <a:lnTo>
                  <a:pt x="1198245" y="158115"/>
                </a:lnTo>
                <a:lnTo>
                  <a:pt x="1202055" y="180975"/>
                </a:lnTo>
                <a:lnTo>
                  <a:pt x="1192530" y="733425"/>
                </a:lnTo>
                <a:lnTo>
                  <a:pt x="1032510" y="792480"/>
                </a:lnTo>
                <a:lnTo>
                  <a:pt x="857250" y="796290"/>
                </a:lnTo>
                <a:cubicBezTo>
                  <a:pt x="849630" y="795020"/>
                  <a:pt x="841965" y="793995"/>
                  <a:pt x="834390" y="792480"/>
                </a:cubicBezTo>
                <a:cubicBezTo>
                  <a:pt x="832421" y="792086"/>
                  <a:pt x="830671" y="790797"/>
                  <a:pt x="828675" y="790575"/>
                </a:cubicBezTo>
                <a:cubicBezTo>
                  <a:pt x="824888" y="790154"/>
                  <a:pt x="821055" y="790575"/>
                  <a:pt x="817245" y="790575"/>
                </a:cubicBezTo>
                <a:lnTo>
                  <a:pt x="699135" y="786765"/>
                </a:lnTo>
                <a:lnTo>
                  <a:pt x="466725" y="788670"/>
                </a:lnTo>
                <a:lnTo>
                  <a:pt x="318135" y="805815"/>
                </a:lnTo>
                <a:lnTo>
                  <a:pt x="297180" y="803910"/>
                </a:lnTo>
                <a:lnTo>
                  <a:pt x="171450" y="788670"/>
                </a:lnTo>
                <a:lnTo>
                  <a:pt x="154305" y="784860"/>
                </a:lnTo>
                <a:lnTo>
                  <a:pt x="5715" y="748665"/>
                </a:lnTo>
                <a:lnTo>
                  <a:pt x="0" y="230505"/>
                </a:lnTo>
                <a:lnTo>
                  <a:pt x="91440" y="144780"/>
                </a:lnTo>
                <a:cubicBezTo>
                  <a:pt x="100029" y="134760"/>
                  <a:pt x="99693" y="132716"/>
                  <a:pt x="108585" y="127635"/>
                </a:cubicBezTo>
                <a:cubicBezTo>
                  <a:pt x="111051" y="126226"/>
                  <a:pt x="116205" y="123825"/>
                  <a:pt x="116205" y="123825"/>
                </a:cubicBezTo>
                <a:lnTo>
                  <a:pt x="240030" y="40005"/>
                </a:lnTo>
                <a:lnTo>
                  <a:pt x="386715" y="32385"/>
                </a:lnTo>
                <a:lnTo>
                  <a:pt x="403860" y="32385"/>
                </a:lnTo>
                <a:lnTo>
                  <a:pt x="525780" y="47625"/>
                </a:lnTo>
                <a:lnTo>
                  <a:pt x="542925" y="51435"/>
                </a:lnTo>
                <a:lnTo>
                  <a:pt x="624840" y="53340"/>
                </a:lnTo>
                <a:lnTo>
                  <a:pt x="676275" y="49530"/>
                </a:lnTo>
                <a:close/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99BC93AC-3B90-4CA6-A813-B9B3F3A36EA5}"/>
              </a:ext>
            </a:extLst>
          </p:cNvPr>
          <p:cNvSpPr/>
          <p:nvPr/>
        </p:nvSpPr>
        <p:spPr>
          <a:xfrm>
            <a:off x="7850505" y="2596755"/>
            <a:ext cx="967773" cy="632460"/>
          </a:xfrm>
          <a:custGeom>
            <a:avLst/>
            <a:gdLst>
              <a:gd name="connsiteX0" fmla="*/ 57150 w 967773"/>
              <a:gd name="connsiteY0" fmla="*/ 135255 h 632460"/>
              <a:gd name="connsiteX1" fmla="*/ 57150 w 967773"/>
              <a:gd name="connsiteY1" fmla="*/ 135255 h 632460"/>
              <a:gd name="connsiteX2" fmla="*/ 144780 w 967773"/>
              <a:gd name="connsiteY2" fmla="*/ 60960 h 632460"/>
              <a:gd name="connsiteX3" fmla="*/ 161925 w 967773"/>
              <a:gd name="connsiteY3" fmla="*/ 53340 h 632460"/>
              <a:gd name="connsiteX4" fmla="*/ 167640 w 967773"/>
              <a:gd name="connsiteY4" fmla="*/ 51435 h 632460"/>
              <a:gd name="connsiteX5" fmla="*/ 173355 w 967773"/>
              <a:gd name="connsiteY5" fmla="*/ 47625 h 632460"/>
              <a:gd name="connsiteX6" fmla="*/ 179070 w 967773"/>
              <a:gd name="connsiteY6" fmla="*/ 45720 h 632460"/>
              <a:gd name="connsiteX7" fmla="*/ 182880 w 967773"/>
              <a:gd name="connsiteY7" fmla="*/ 43815 h 632460"/>
              <a:gd name="connsiteX8" fmla="*/ 285750 w 967773"/>
              <a:gd name="connsiteY8" fmla="*/ 38100 h 632460"/>
              <a:gd name="connsiteX9" fmla="*/ 413385 w 967773"/>
              <a:gd name="connsiteY9" fmla="*/ 45720 h 632460"/>
              <a:gd name="connsiteX10" fmla="*/ 432435 w 967773"/>
              <a:gd name="connsiteY10" fmla="*/ 49530 h 632460"/>
              <a:gd name="connsiteX11" fmla="*/ 495300 w 967773"/>
              <a:gd name="connsiteY11" fmla="*/ 45720 h 632460"/>
              <a:gd name="connsiteX12" fmla="*/ 514350 w 967773"/>
              <a:gd name="connsiteY12" fmla="*/ 40005 h 632460"/>
              <a:gd name="connsiteX13" fmla="*/ 661035 w 967773"/>
              <a:gd name="connsiteY13" fmla="*/ 3810 h 632460"/>
              <a:gd name="connsiteX14" fmla="*/ 680085 w 967773"/>
              <a:gd name="connsiteY14" fmla="*/ 1905 h 632460"/>
              <a:gd name="connsiteX15" fmla="*/ 687705 w 967773"/>
              <a:gd name="connsiteY15" fmla="*/ 0 h 632460"/>
              <a:gd name="connsiteX16" fmla="*/ 819150 w 967773"/>
              <a:gd name="connsiteY16" fmla="*/ 5715 h 632460"/>
              <a:gd name="connsiteX17" fmla="*/ 918210 w 967773"/>
              <a:gd name="connsiteY17" fmla="*/ 66675 h 632460"/>
              <a:gd name="connsiteX18" fmla="*/ 925830 w 967773"/>
              <a:gd name="connsiteY18" fmla="*/ 93345 h 632460"/>
              <a:gd name="connsiteX19" fmla="*/ 965835 w 967773"/>
              <a:gd name="connsiteY19" fmla="*/ 179070 h 632460"/>
              <a:gd name="connsiteX20" fmla="*/ 967740 w 967773"/>
              <a:gd name="connsiteY20" fmla="*/ 211455 h 632460"/>
              <a:gd name="connsiteX21" fmla="*/ 933450 w 967773"/>
              <a:gd name="connsiteY21" fmla="*/ 335280 h 632460"/>
              <a:gd name="connsiteX22" fmla="*/ 927735 w 967773"/>
              <a:gd name="connsiteY22" fmla="*/ 350520 h 632460"/>
              <a:gd name="connsiteX23" fmla="*/ 923925 w 967773"/>
              <a:gd name="connsiteY23" fmla="*/ 358140 h 632460"/>
              <a:gd name="connsiteX24" fmla="*/ 851535 w 967773"/>
              <a:gd name="connsiteY24" fmla="*/ 474345 h 632460"/>
              <a:gd name="connsiteX25" fmla="*/ 842010 w 967773"/>
              <a:gd name="connsiteY25" fmla="*/ 491490 h 632460"/>
              <a:gd name="connsiteX26" fmla="*/ 838200 w 967773"/>
              <a:gd name="connsiteY26" fmla="*/ 499110 h 632460"/>
              <a:gd name="connsiteX27" fmla="*/ 832485 w 967773"/>
              <a:gd name="connsiteY27" fmla="*/ 506730 h 632460"/>
              <a:gd name="connsiteX28" fmla="*/ 680085 w 967773"/>
              <a:gd name="connsiteY28" fmla="*/ 613410 h 632460"/>
              <a:gd name="connsiteX29" fmla="*/ 661035 w 967773"/>
              <a:gd name="connsiteY29" fmla="*/ 617220 h 632460"/>
              <a:gd name="connsiteX30" fmla="*/ 424815 w 967773"/>
              <a:gd name="connsiteY30" fmla="*/ 632460 h 632460"/>
              <a:gd name="connsiteX31" fmla="*/ 203835 w 967773"/>
              <a:gd name="connsiteY31" fmla="*/ 600075 h 632460"/>
              <a:gd name="connsiteX32" fmla="*/ 97155 w 967773"/>
              <a:gd name="connsiteY32" fmla="*/ 499110 h 632460"/>
              <a:gd name="connsiteX33" fmla="*/ 0 w 967773"/>
              <a:gd name="connsiteY33" fmla="*/ 348615 h 632460"/>
              <a:gd name="connsiteX34" fmla="*/ 19050 w 967773"/>
              <a:gd name="connsiteY34" fmla="*/ 266700 h 632460"/>
              <a:gd name="connsiteX35" fmla="*/ 17145 w 967773"/>
              <a:gd name="connsiteY35" fmla="*/ 226695 h 632460"/>
              <a:gd name="connsiteX36" fmla="*/ 57150 w 967773"/>
              <a:gd name="connsiteY36" fmla="*/ 135255 h 63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67773" h="632460">
                <a:moveTo>
                  <a:pt x="57150" y="135255"/>
                </a:moveTo>
                <a:lnTo>
                  <a:pt x="57150" y="135255"/>
                </a:lnTo>
                <a:lnTo>
                  <a:pt x="144780" y="60960"/>
                </a:lnTo>
                <a:cubicBezTo>
                  <a:pt x="150495" y="58420"/>
                  <a:pt x="156152" y="55745"/>
                  <a:pt x="161925" y="53340"/>
                </a:cubicBezTo>
                <a:cubicBezTo>
                  <a:pt x="163779" y="52568"/>
                  <a:pt x="165844" y="52333"/>
                  <a:pt x="167640" y="51435"/>
                </a:cubicBezTo>
                <a:cubicBezTo>
                  <a:pt x="169688" y="50411"/>
                  <a:pt x="171307" y="48649"/>
                  <a:pt x="173355" y="47625"/>
                </a:cubicBezTo>
                <a:cubicBezTo>
                  <a:pt x="175151" y="46727"/>
                  <a:pt x="177206" y="46466"/>
                  <a:pt x="179070" y="45720"/>
                </a:cubicBezTo>
                <a:cubicBezTo>
                  <a:pt x="180388" y="45193"/>
                  <a:pt x="181610" y="44450"/>
                  <a:pt x="182880" y="43815"/>
                </a:cubicBezTo>
                <a:lnTo>
                  <a:pt x="285750" y="38100"/>
                </a:lnTo>
                <a:lnTo>
                  <a:pt x="413385" y="45720"/>
                </a:lnTo>
                <a:lnTo>
                  <a:pt x="432435" y="49530"/>
                </a:lnTo>
                <a:lnTo>
                  <a:pt x="495300" y="45720"/>
                </a:lnTo>
                <a:lnTo>
                  <a:pt x="514350" y="40005"/>
                </a:lnTo>
                <a:lnTo>
                  <a:pt x="661035" y="3810"/>
                </a:lnTo>
                <a:cubicBezTo>
                  <a:pt x="667385" y="3175"/>
                  <a:pt x="673767" y="2808"/>
                  <a:pt x="680085" y="1905"/>
                </a:cubicBezTo>
                <a:cubicBezTo>
                  <a:pt x="682677" y="1535"/>
                  <a:pt x="687705" y="0"/>
                  <a:pt x="687705" y="0"/>
                </a:cubicBezTo>
                <a:lnTo>
                  <a:pt x="819150" y="5715"/>
                </a:lnTo>
                <a:lnTo>
                  <a:pt x="918210" y="66675"/>
                </a:lnTo>
                <a:cubicBezTo>
                  <a:pt x="926773" y="88083"/>
                  <a:pt x="925830" y="78886"/>
                  <a:pt x="925830" y="93345"/>
                </a:cubicBezTo>
                <a:lnTo>
                  <a:pt x="965835" y="179070"/>
                </a:lnTo>
                <a:cubicBezTo>
                  <a:pt x="968182" y="202543"/>
                  <a:pt x="967740" y="191738"/>
                  <a:pt x="967740" y="211455"/>
                </a:cubicBezTo>
                <a:lnTo>
                  <a:pt x="933450" y="335280"/>
                </a:lnTo>
                <a:cubicBezTo>
                  <a:pt x="931545" y="340360"/>
                  <a:pt x="929822" y="345512"/>
                  <a:pt x="927735" y="350520"/>
                </a:cubicBezTo>
                <a:cubicBezTo>
                  <a:pt x="926643" y="353141"/>
                  <a:pt x="923925" y="358140"/>
                  <a:pt x="923925" y="358140"/>
                </a:cubicBezTo>
                <a:lnTo>
                  <a:pt x="851535" y="474345"/>
                </a:lnTo>
                <a:cubicBezTo>
                  <a:pt x="848360" y="480060"/>
                  <a:pt x="845110" y="485734"/>
                  <a:pt x="842010" y="491490"/>
                </a:cubicBezTo>
                <a:cubicBezTo>
                  <a:pt x="840664" y="493990"/>
                  <a:pt x="839705" y="496702"/>
                  <a:pt x="838200" y="499110"/>
                </a:cubicBezTo>
                <a:cubicBezTo>
                  <a:pt x="836517" y="501802"/>
                  <a:pt x="832485" y="506730"/>
                  <a:pt x="832485" y="506730"/>
                </a:cubicBezTo>
                <a:lnTo>
                  <a:pt x="680085" y="613410"/>
                </a:lnTo>
                <a:lnTo>
                  <a:pt x="661035" y="617220"/>
                </a:lnTo>
                <a:lnTo>
                  <a:pt x="424815" y="632460"/>
                </a:lnTo>
                <a:lnTo>
                  <a:pt x="203835" y="600075"/>
                </a:lnTo>
                <a:lnTo>
                  <a:pt x="97155" y="499110"/>
                </a:lnTo>
                <a:lnTo>
                  <a:pt x="0" y="348615"/>
                </a:lnTo>
                <a:lnTo>
                  <a:pt x="19050" y="266700"/>
                </a:lnTo>
                <a:cubicBezTo>
                  <a:pt x="16304" y="241982"/>
                  <a:pt x="17145" y="255305"/>
                  <a:pt x="17145" y="226695"/>
                </a:cubicBezTo>
                <a:lnTo>
                  <a:pt x="57150" y="135255"/>
                </a:lnTo>
                <a:close/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38A3B7-3C8B-41BB-A257-D8D21B6D4221}"/>
              </a:ext>
            </a:extLst>
          </p:cNvPr>
          <p:cNvSpPr txBox="1"/>
          <p:nvPr/>
        </p:nvSpPr>
        <p:spPr>
          <a:xfrm>
            <a:off x="-48274" y="3216242"/>
            <a:ext cx="10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599755394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8767</TotalTime>
  <Words>744</Words>
  <Application>Microsoft Office PowerPoint</Application>
  <PresentationFormat>On-screen Show (16:9)</PresentationFormat>
  <Paragraphs>235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ＭＳ Ｐゴシック</vt:lpstr>
      <vt:lpstr>Arial</vt:lpstr>
      <vt:lpstr>Calibri</vt:lpstr>
      <vt:lpstr>Cambria Math</vt:lpstr>
      <vt:lpstr>Gill Sans</vt:lpstr>
      <vt:lpstr>Times New Roman</vt:lpstr>
      <vt:lpstr>Black</vt:lpstr>
      <vt:lpstr>Interventional CMR Course Real-time Phase Contrast MRI: Present &amp; Future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NIH/NHLBI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 roundup</dc:title>
  <dc:creator>nhlbihelp</dc:creator>
  <cp:lastModifiedBy>Ramasawmy, Rajiv (NIH/NHLBI) [F]</cp:lastModifiedBy>
  <cp:revision>370</cp:revision>
  <dcterms:created xsi:type="dcterms:W3CDTF">2016-12-05T21:47:48Z</dcterms:created>
  <dcterms:modified xsi:type="dcterms:W3CDTF">2018-02-12T14:29:34Z</dcterms:modified>
</cp:coreProperties>
</file>