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57" r:id="rId2"/>
    <p:sldId id="458" r:id="rId3"/>
    <p:sldId id="459" r:id="rId4"/>
    <p:sldId id="497" r:id="rId5"/>
    <p:sldId id="498" r:id="rId6"/>
    <p:sldId id="499" r:id="rId7"/>
    <p:sldId id="500" r:id="rId8"/>
    <p:sldId id="501" r:id="rId9"/>
    <p:sldId id="502" r:id="rId10"/>
    <p:sldId id="511" r:id="rId11"/>
    <p:sldId id="504" r:id="rId12"/>
    <p:sldId id="521" r:id="rId13"/>
    <p:sldId id="520" r:id="rId14"/>
    <p:sldId id="516" r:id="rId15"/>
    <p:sldId id="507" r:id="rId16"/>
    <p:sldId id="513" r:id="rId17"/>
    <p:sldId id="495" r:id="rId18"/>
    <p:sldId id="515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BB973"/>
    <a:srgbClr val="48E8A0"/>
    <a:srgbClr val="080808"/>
    <a:srgbClr val="FF0066"/>
    <a:srgbClr val="E4B05C"/>
    <a:srgbClr val="1212AE"/>
    <a:srgbClr val="CCE8CF"/>
    <a:srgbClr val="D25656"/>
    <a:srgbClr val="00B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62" autoAdjust="0"/>
    <p:restoredTop sz="89249" autoAdjust="0"/>
  </p:normalViewPr>
  <p:slideViewPr>
    <p:cSldViewPr snapToGrid="0">
      <p:cViewPr>
        <p:scale>
          <a:sx n="111" d="100"/>
          <a:sy n="111" d="100"/>
        </p:scale>
        <p:origin x="-306" y="-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375BB-9B68-4C5A-B54A-3A88FBDA69A6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F26A8-C3CE-4F8B-9954-66FAA8DBB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26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3BCA2E5-FE30-4989-9190-2DAACFA96840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444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45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99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27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210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48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4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5230813" y="6657975"/>
            <a:ext cx="4003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50" tIns="46725" rIns="93450" bIns="46725" anchor="b"/>
          <a:lstStyle>
            <a:lvl1pPr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B66123A-3FD3-4110-9202-210FF655C037}" type="slidenum">
              <a:rPr lang="zh-TW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/>
              <a:t>2</a:t>
            </a:fld>
            <a:endParaRPr lang="en-US" altLang="zh-TW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5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F817-12C6-4FF7-9792-232E42D6DA56}" type="slidenum">
              <a:rPr lang="zh-TW" altLang="en-US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3633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27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03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7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7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5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32173C-BD47-45BD-9852-1D628095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5981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33400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981200"/>
            <a:ext cx="53848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981200"/>
            <a:ext cx="53848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25051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sz="quarter" idx="13"/>
          </p:nvPr>
        </p:nvSpPr>
        <p:spPr>
          <a:xfrm>
            <a:off x="381000" y="342919"/>
            <a:ext cx="10477500" cy="300019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0513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32173C-BD47-45BD-9852-1D628095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20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32173C-BD47-45BD-9852-1D628095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4716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32173C-BD47-45BD-9852-1D628095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8058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32173C-BD47-45BD-9852-1D628095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9473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32173C-BD47-45BD-9852-1D628095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410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32173C-BD47-45BD-9852-1D628095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6045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32173C-BD47-45BD-9852-1D628095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0435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32173C-BD47-45BD-9852-1D628095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381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tx1">
                <a:lumMod val="75000"/>
                <a:lumOff val="25000"/>
              </a:schemeClr>
            </a:gs>
            <a:gs pos="0">
              <a:schemeClr val="tx1">
                <a:lumMod val="75000"/>
                <a:lumOff val="25000"/>
              </a:schemeClr>
            </a:gs>
            <a:gs pos="100000">
              <a:schemeClr val="bg2">
                <a:lumMod val="2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172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10" Type="http://schemas.openxmlformats.org/officeDocument/2006/relationships/image" Target="../media/image28.jpeg"/><Relationship Id="rId4" Type="http://schemas.microsoft.com/office/2007/relationships/hdphoto" Target="../media/hdphoto4.wdp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8100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dirty="0"/>
          </a:p>
        </p:txBody>
      </p:sp>
      <p:sp>
        <p:nvSpPr>
          <p:cNvPr id="14" name="Rectangle 15"/>
          <p:cNvSpPr txBox="1">
            <a:spLocks noChangeArrowheads="1"/>
          </p:cNvSpPr>
          <p:nvPr/>
        </p:nvSpPr>
        <p:spPr bwMode="auto">
          <a:xfrm>
            <a:off x="1697036" y="607580"/>
            <a:ext cx="8797925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dirty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ICMR Defibrillators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1183642" y="1663416"/>
            <a:ext cx="9824711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800" baseline="30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2200" b="0" dirty="0">
                <a:solidFill>
                  <a:schemeClr val="bg1"/>
                </a:solidFill>
                <a:latin typeface="Gill Sans MT" panose="020B0502020104020203" pitchFamily="34" charset="0"/>
              </a:rPr>
              <a:t>Ehud J Schmidt</a:t>
            </a:r>
            <a:r>
              <a:rPr lang="en-US" sz="2200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  <a:endParaRPr lang="en-US" sz="2200" b="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endParaRPr lang="en-US" b="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b="0" u="sng" dirty="0">
                <a:solidFill>
                  <a:schemeClr val="bg1"/>
                </a:solidFill>
                <a:latin typeface="Gill Sans MT" panose="020B0502020104020203" pitchFamily="34" charset="0"/>
              </a:rPr>
              <a:t>JHU/BWH/Stanford prototype:  </a:t>
            </a:r>
            <a:r>
              <a:rPr 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Ehud J Schmidt</a:t>
            </a:r>
            <a:r>
              <a:rPr 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1,4</a:t>
            </a:r>
            <a:r>
              <a:rPr 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, Ronald D Watkins</a:t>
            </a:r>
            <a:r>
              <a:rPr 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2</a:t>
            </a:r>
            <a:r>
              <a:rPr 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, Menekhem M Zviman</a:t>
            </a:r>
            <a:r>
              <a:rPr 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1,3</a:t>
            </a:r>
            <a:r>
              <a:rPr 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, Michael A Guttman</a:t>
            </a:r>
            <a:r>
              <a:rPr 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  <a:r>
              <a:rPr 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, Wei Wang</a:t>
            </a:r>
            <a:r>
              <a:rPr 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4</a:t>
            </a:r>
            <a:r>
              <a:rPr 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, Hassan Elahi</a:t>
            </a:r>
            <a:r>
              <a:rPr 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  <a:r>
              <a:rPr 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, Eric S Meyer</a:t>
            </a:r>
            <a:r>
              <a:rPr 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  <a:r>
              <a:rPr 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, Ron Berger</a:t>
            </a:r>
            <a:r>
              <a:rPr 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  <a:r>
              <a:rPr 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, Henry R Halperin</a:t>
            </a:r>
            <a:r>
              <a:rPr 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</a:p>
          <a:p>
            <a:pPr algn="ctr"/>
            <a:endParaRPr lang="en-US" b="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b="0" u="sng" dirty="0" err="1">
                <a:solidFill>
                  <a:schemeClr val="bg1"/>
                </a:solidFill>
                <a:latin typeface="Gill Sans MT" panose="020B0502020104020203" pitchFamily="34" charset="0"/>
              </a:rPr>
              <a:t>PinMed</a:t>
            </a:r>
            <a:r>
              <a:rPr lang="en-US" b="0" u="sng" dirty="0">
                <a:solidFill>
                  <a:schemeClr val="bg1"/>
                </a:solidFill>
                <a:latin typeface="Gill Sans MT" panose="020B0502020104020203" pitchFamily="34" charset="0"/>
              </a:rPr>
              <a:t>/Iowa/NHLBI  prototype:  </a:t>
            </a:r>
            <a:r>
              <a:rPr lang="en-US" altLang="en-US" b="0" dirty="0">
                <a:latin typeface="Gill Sans MT" panose="020B0502020104020203" pitchFamily="34" charset="0"/>
              </a:rPr>
              <a:t>V. Shusterman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5,6</a:t>
            </a:r>
            <a:r>
              <a:rPr lang="en-US" altLang="en-US" b="0" dirty="0">
                <a:latin typeface="Gill Sans MT" panose="020B0502020104020203" pitchFamily="34" charset="0"/>
              </a:rPr>
              <a:t>, Denice Hodgson-Zingman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6</a:t>
            </a:r>
            <a:r>
              <a:rPr lang="en-US" altLang="en-US" b="0" dirty="0">
                <a:latin typeface="Gill Sans MT" panose="020B0502020104020203" pitchFamily="34" charset="0"/>
              </a:rPr>
              <a:t>, Daniel Thedens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6</a:t>
            </a:r>
            <a:r>
              <a:rPr lang="en-US" altLang="en-US" b="0" dirty="0">
                <a:latin typeface="Gill Sans MT" panose="020B0502020104020203" pitchFamily="34" charset="0"/>
              </a:rPr>
              <a:t> ,  </a:t>
            </a:r>
            <a:r>
              <a:rPr lang="en-US" altLang="en-US" b="0" dirty="0" err="1">
                <a:latin typeface="Gill Sans MT" panose="020B0502020104020203" pitchFamily="34" charset="0"/>
              </a:rPr>
              <a:t>Xiaodong</a:t>
            </a:r>
            <a:r>
              <a:rPr lang="en-US" altLang="en-US" b="0" dirty="0">
                <a:latin typeface="Gill Sans MT" panose="020B0502020104020203" pitchFamily="34" charset="0"/>
              </a:rPr>
              <a:t> Zhu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6</a:t>
            </a:r>
            <a:r>
              <a:rPr lang="en-US" altLang="en-US" b="0" dirty="0">
                <a:latin typeface="Gill Sans MT" panose="020B0502020104020203" pitchFamily="34" charset="0"/>
              </a:rPr>
              <a:t> , Stacy Hoffman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5</a:t>
            </a:r>
            <a:r>
              <a:rPr lang="en-US" altLang="en-US" b="0" dirty="0">
                <a:latin typeface="Gill Sans MT" panose="020B0502020104020203" pitchFamily="34" charset="0"/>
              </a:rPr>
              <a:t> ,  Jessica Sieren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6</a:t>
            </a:r>
            <a:r>
              <a:rPr lang="en-US" altLang="en-US" b="0" dirty="0">
                <a:latin typeface="Gill Sans MT" panose="020B0502020104020203" pitchFamily="34" charset="0"/>
              </a:rPr>
              <a:t> , Gina M. Morgan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6</a:t>
            </a:r>
            <a:r>
              <a:rPr lang="en-US" altLang="en-US" b="0" dirty="0">
                <a:latin typeface="Gill Sans MT" panose="020B0502020104020203" pitchFamily="34" charset="0"/>
              </a:rPr>
              <a:t>  , Anthony Faranesh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7</a:t>
            </a:r>
            <a:r>
              <a:rPr lang="en-US" altLang="en-US" b="0" dirty="0">
                <a:latin typeface="Gill Sans MT" panose="020B0502020104020203" pitchFamily="34" charset="0"/>
              </a:rPr>
              <a:t> , Rajiv </a:t>
            </a:r>
            <a:r>
              <a:rPr lang="en-US" altLang="en-US" b="0" dirty="0" err="1">
                <a:latin typeface="Gill Sans MT" panose="020B0502020104020203" pitchFamily="34" charset="0"/>
              </a:rPr>
              <a:t>Ramasawmy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 7</a:t>
            </a:r>
            <a:r>
              <a:rPr lang="en-US" altLang="en-US" b="0" dirty="0">
                <a:latin typeface="Gill Sans MT" panose="020B0502020104020203" pitchFamily="34" charset="0"/>
              </a:rPr>
              <a:t> , Adrienne Campbell-Washburn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3</a:t>
            </a:r>
            <a:r>
              <a:rPr lang="en-US" altLang="en-US" b="0" dirty="0">
                <a:latin typeface="Gill Sans MT" panose="020B0502020104020203" pitchFamily="34" charset="0"/>
              </a:rPr>
              <a:t>,  Barry London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6</a:t>
            </a:r>
            <a:r>
              <a:rPr lang="en-US" altLang="en-US" b="0" dirty="0">
                <a:latin typeface="Gill Sans MT" panose="020B0502020104020203" pitchFamily="34" charset="0"/>
              </a:rPr>
              <a:t> </a:t>
            </a:r>
            <a:endParaRPr lang="en-US" b="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endParaRPr lang="en-US" altLang="en-US" sz="1800" b="0" baseline="30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  <a:r>
              <a:rPr 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Cardiology, Johns Hopkins University, Baltimore MD. </a:t>
            </a:r>
            <a:r>
              <a:rPr lang="it-IT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2 </a:t>
            </a:r>
            <a:r>
              <a:rPr lang="it-IT" b="0" dirty="0">
                <a:solidFill>
                  <a:schemeClr val="bg1"/>
                </a:solidFill>
                <a:latin typeface="Gill Sans MT" panose="020B0502020104020203" pitchFamily="34" charset="0"/>
              </a:rPr>
              <a:t>Radiology, </a:t>
            </a:r>
          </a:p>
          <a:p>
            <a:pPr algn="ctr"/>
            <a:r>
              <a:rPr lang="it-IT" b="0" dirty="0">
                <a:solidFill>
                  <a:schemeClr val="bg1"/>
                </a:solidFill>
                <a:latin typeface="Gill Sans MT" panose="020B0502020104020203" pitchFamily="34" charset="0"/>
              </a:rPr>
              <a:t>Stanford University, Stanford CA, </a:t>
            </a:r>
            <a:r>
              <a:rPr lang="it-IT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3</a:t>
            </a:r>
            <a:r>
              <a:rPr lang="it-IT" b="0" dirty="0">
                <a:solidFill>
                  <a:schemeClr val="bg1"/>
                </a:solidFill>
                <a:latin typeface="Gill Sans MT" panose="020B0502020104020203" pitchFamily="34" charset="0"/>
              </a:rPr>
              <a:t>University of Pennsylvania, Philadelphia PA</a:t>
            </a:r>
          </a:p>
          <a:p>
            <a:pPr algn="ctr"/>
            <a:r>
              <a:rPr lang="it-IT" alt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4</a:t>
            </a:r>
            <a:r>
              <a:rPr lang="it-IT" alt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Radiology</a:t>
            </a:r>
            <a:r>
              <a:rPr lang="it-IT" altLang="en-US" b="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, </a:t>
            </a:r>
            <a:r>
              <a:rPr lang="it-IT" altLang="en-US" b="0" dirty="0">
                <a:solidFill>
                  <a:schemeClr val="bg1"/>
                </a:solidFill>
                <a:latin typeface="Gill Sans MT" panose="020B0502020104020203" pitchFamily="34" charset="0"/>
              </a:rPr>
              <a:t>Brigham and Womens’ Hospital, Boston MA</a:t>
            </a:r>
          </a:p>
          <a:p>
            <a:pPr algn="ctr"/>
            <a:endParaRPr lang="it-IT" altLang="en-US" b="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altLang="en-US" b="0" baseline="30000" dirty="0">
                <a:latin typeface="Gill Sans MT" panose="020B0502020104020203" pitchFamily="34" charset="0"/>
              </a:rPr>
              <a:t>5</a:t>
            </a:r>
            <a:r>
              <a:rPr lang="en-US" altLang="en-US" b="0" dirty="0">
                <a:latin typeface="Gill Sans MT" panose="020B0502020104020203" pitchFamily="34" charset="0"/>
              </a:rPr>
              <a:t>PinMed, Inc., Pittsburgh PA, </a:t>
            </a:r>
            <a:r>
              <a:rPr lang="en-US" altLang="en-US" b="0" baseline="30000" dirty="0">
                <a:latin typeface="Gill Sans MT" panose="020B0502020104020203" pitchFamily="34" charset="0"/>
              </a:rPr>
              <a:t>6</a:t>
            </a:r>
            <a:r>
              <a:rPr lang="en-US" altLang="en-US" b="0" dirty="0">
                <a:latin typeface="Gill Sans MT" panose="020B0502020104020203" pitchFamily="34" charset="0"/>
              </a:rPr>
              <a:t>The University of Iowa, Iowa City IA, </a:t>
            </a:r>
          </a:p>
          <a:p>
            <a:pPr algn="ctr"/>
            <a:r>
              <a:rPr lang="en-US" altLang="en-US" b="0" baseline="30000" dirty="0">
                <a:latin typeface="Gill Sans MT" panose="020B0502020104020203" pitchFamily="34" charset="0"/>
              </a:rPr>
              <a:t>7</a:t>
            </a:r>
            <a:r>
              <a:rPr lang="en-US" altLang="en-US" b="0" dirty="0">
                <a:latin typeface="Gill Sans MT" panose="020B0502020104020203" pitchFamily="34" charset="0"/>
              </a:rPr>
              <a:t>NHLBI, Bethesda, MD</a:t>
            </a:r>
            <a:endParaRPr lang="it-IT" altLang="en-US" b="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endParaRPr lang="en-US" alt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5" name="Picture 2" descr="Image result for john hopkins hospital logo">
            <a:extLst>
              <a:ext uri="{FF2B5EF4-FFF2-40B4-BE49-F238E27FC236}">
                <a16:creationId xmlns:a16="http://schemas.microsoft.com/office/drawing/2014/main" xmlns="" id="{3A1CF9A7-0A59-48CF-95B0-0127F6A65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729" b="20956"/>
          <a:stretch/>
        </p:blipFill>
        <p:spPr bwMode="auto">
          <a:xfrm>
            <a:off x="370583" y="192254"/>
            <a:ext cx="2067817" cy="1606699"/>
          </a:xfrm>
          <a:prstGeom prst="rect">
            <a:avLst/>
          </a:prstGeom>
          <a:noFill/>
          <a:ln w="412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4861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99569" y="1931628"/>
            <a:ext cx="5563282" cy="3083316"/>
            <a:chOff x="2209800" y="2057400"/>
            <a:chExt cx="4628472" cy="2599944"/>
          </a:xfrm>
        </p:grpSpPr>
        <p:grpSp>
          <p:nvGrpSpPr>
            <p:cNvPr id="23" name="Group 22"/>
            <p:cNvGrpSpPr/>
            <p:nvPr/>
          </p:nvGrpSpPr>
          <p:grpSpPr>
            <a:xfrm>
              <a:off x="2209800" y="2057400"/>
              <a:ext cx="4628472" cy="2599944"/>
              <a:chOff x="2209800" y="2057400"/>
              <a:chExt cx="4628472" cy="2599944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9800" y="2057400"/>
                <a:ext cx="4628472" cy="2599944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>
                <a:spLocks/>
              </p:cNvSpPr>
              <p:nvPr/>
            </p:nvSpPr>
            <p:spPr>
              <a:xfrm>
                <a:off x="2987040" y="3124200"/>
                <a:ext cx="320040" cy="7315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scene3d>
                <a:camera prst="orthographicFront">
                  <a:rot lat="0" lon="0" rev="180000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3581400" y="2743200"/>
                <a:ext cx="1169872" cy="381000"/>
                <a:chOff x="3581400" y="2743200"/>
                <a:chExt cx="1169872" cy="381000"/>
              </a:xfrm>
            </p:grpSpPr>
            <p:cxnSp>
              <p:nvCxnSpPr>
                <p:cNvPr id="39" name="Straight Arrow Connector 38"/>
                <p:cNvCxnSpPr>
                  <a:stCxn id="40" idx="2"/>
                </p:cNvCxnSpPr>
                <p:nvPr/>
              </p:nvCxnSpPr>
              <p:spPr>
                <a:xfrm flipH="1">
                  <a:off x="3657617" y="3020199"/>
                  <a:ext cx="508719" cy="10400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3581400" y="2743200"/>
                  <a:ext cx="1169872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45720" rIns="45720" rtlCol="0">
                  <a:spAutoFit/>
                </a:bodyPr>
                <a:lstStyle/>
                <a:p>
                  <a:r>
                    <a:rPr lang="en-US" sz="1200" dirty="0"/>
                    <a:t>Defibrillation Pad</a:t>
                  </a: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5923243" y="2376885"/>
                <a:ext cx="879504" cy="506076"/>
                <a:chOff x="5883183" y="5210185"/>
                <a:chExt cx="879504" cy="506076"/>
              </a:xfrm>
            </p:grpSpPr>
            <p:cxnSp>
              <p:nvCxnSpPr>
                <p:cNvPr id="37" name="Straight Arrow Connector 36"/>
                <p:cNvCxnSpPr>
                  <a:stCxn id="38" idx="1"/>
                </p:cNvCxnSpPr>
                <p:nvPr/>
              </p:nvCxnSpPr>
              <p:spPr>
                <a:xfrm flipH="1" flipV="1">
                  <a:off x="5883183" y="5424101"/>
                  <a:ext cx="152400" cy="39122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/>
                <p:cNvSpPr txBox="1"/>
                <p:nvPr/>
              </p:nvSpPr>
              <p:spPr>
                <a:xfrm>
                  <a:off x="6035583" y="5210185"/>
                  <a:ext cx="727104" cy="5060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err="1"/>
                    <a:t>Zoll</a:t>
                  </a:r>
                  <a:r>
                    <a:rPr lang="en-US" sz="1100" dirty="0"/>
                    <a:t> M</a:t>
                  </a:r>
                </a:p>
                <a:p>
                  <a:r>
                    <a:rPr lang="en-US" sz="1100" dirty="0"/>
                    <a:t>Defibrillator</a:t>
                  </a:r>
                </a:p>
                <a:p>
                  <a:r>
                    <a:rPr lang="en-US" sz="1100" dirty="0"/>
                    <a:t>Generator</a:t>
                  </a: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4175639" y="3009201"/>
                <a:ext cx="1143075" cy="276999"/>
                <a:chOff x="7460534" y="3611136"/>
                <a:chExt cx="1143075" cy="276999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 flipH="1">
                  <a:off x="7460534" y="3799287"/>
                  <a:ext cx="575633" cy="8884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8097701" y="3611136"/>
                  <a:ext cx="505908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45720" rIns="45720" rtlCol="0">
                  <a:spAutoFit/>
                </a:bodyPr>
                <a:lstStyle/>
                <a:p>
                  <a:r>
                    <a:rPr lang="en-US" sz="1200" dirty="0" err="1"/>
                    <a:t>Baluns</a:t>
                  </a:r>
                  <a:endParaRPr lang="en-US" sz="1200" dirty="0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5791200" y="2133600"/>
                <a:ext cx="838200" cy="278037"/>
                <a:chOff x="5903540" y="5174649"/>
                <a:chExt cx="838200" cy="278037"/>
              </a:xfrm>
            </p:grpSpPr>
            <p:cxnSp>
              <p:nvCxnSpPr>
                <p:cNvPr id="33" name="Straight Arrow Connector 32"/>
                <p:cNvCxnSpPr/>
                <p:nvPr/>
              </p:nvCxnSpPr>
              <p:spPr>
                <a:xfrm flipH="1">
                  <a:off x="5903540" y="5348685"/>
                  <a:ext cx="192460" cy="104001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6098615" y="5174649"/>
                  <a:ext cx="643125" cy="2616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LP Filter</a:t>
                  </a:r>
                </a:p>
              </p:txBody>
            </p:sp>
          </p:grpSp>
          <p:sp>
            <p:nvSpPr>
              <p:cNvPr id="32" name="Text Box 3"/>
              <p:cNvSpPr txBox="1">
                <a:spLocks noChangeArrowheads="1"/>
              </p:cNvSpPr>
              <p:nvPr/>
            </p:nvSpPr>
            <p:spPr bwMode="auto">
              <a:xfrm>
                <a:off x="2244916" y="4446797"/>
                <a:ext cx="2000962" cy="18466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System Layout In</a:t>
                </a:r>
                <a:r>
                  <a:rPr kumimoji="0" lang="en-US" sz="1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MRI Suite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 flipH="1">
              <a:off x="4691266" y="3286200"/>
              <a:ext cx="261734" cy="85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6176735" y="1353362"/>
            <a:ext cx="5827931" cy="3709737"/>
            <a:chOff x="725269" y="938463"/>
            <a:chExt cx="5827931" cy="3709737"/>
          </a:xfrm>
          <a:solidFill>
            <a:schemeClr val="bg1">
              <a:lumMod val="75000"/>
            </a:schemeClr>
          </a:solidFill>
        </p:grpSpPr>
        <p:grpSp>
          <p:nvGrpSpPr>
            <p:cNvPr id="44" name="Group 43"/>
            <p:cNvGrpSpPr/>
            <p:nvPr/>
          </p:nvGrpSpPr>
          <p:grpSpPr>
            <a:xfrm>
              <a:off x="725269" y="938463"/>
              <a:ext cx="5827931" cy="3709737"/>
              <a:chOff x="725269" y="938463"/>
              <a:chExt cx="5827931" cy="3709737"/>
            </a:xfrm>
            <a:grpFill/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4999" r="16667" b="10001"/>
              <a:stretch/>
            </p:blipFill>
            <p:spPr>
              <a:xfrm>
                <a:off x="1447800" y="938463"/>
                <a:ext cx="1676400" cy="1499937"/>
              </a:xfrm>
              <a:prstGeom prst="rect">
                <a:avLst/>
              </a:prstGeom>
              <a:grpFill/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>
                <a:lum bright="-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6701" r="20833" b="10000"/>
              <a:stretch/>
            </p:blipFill>
            <p:spPr>
              <a:xfrm>
                <a:off x="3200400" y="968481"/>
                <a:ext cx="1588168" cy="1469919"/>
              </a:xfrm>
              <a:prstGeom prst="rect">
                <a:avLst/>
              </a:prstGeom>
              <a:grpFill/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68" t="5000" r="16532" b="10000"/>
              <a:stretch/>
            </p:blipFill>
            <p:spPr>
              <a:xfrm>
                <a:off x="4888832" y="951426"/>
                <a:ext cx="1588168" cy="1499936"/>
              </a:xfrm>
              <a:prstGeom prst="rect">
                <a:avLst/>
              </a:prstGeom>
              <a:grpFill/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2056" r="16667" b="10001"/>
              <a:stretch/>
            </p:blipFill>
            <p:spPr>
              <a:xfrm>
                <a:off x="1447800" y="2562914"/>
                <a:ext cx="1676400" cy="1551886"/>
              </a:xfrm>
              <a:prstGeom prst="rect">
                <a:avLst/>
              </a:prstGeom>
              <a:grpFill/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9">
                <a:lum bright="-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3636" r="16667" b="10000"/>
              <a:stretch/>
            </p:blipFill>
            <p:spPr>
              <a:xfrm>
                <a:off x="3200400" y="2562914"/>
                <a:ext cx="1676400" cy="1524000"/>
              </a:xfrm>
              <a:prstGeom prst="rect">
                <a:avLst/>
              </a:prstGeom>
              <a:grpFill/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0">
                <a:lum bright="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99" t="3661" r="16233" b="10000"/>
              <a:stretch/>
            </p:blipFill>
            <p:spPr>
              <a:xfrm>
                <a:off x="4953000" y="2563326"/>
                <a:ext cx="1600200" cy="1523587"/>
              </a:xfrm>
              <a:prstGeom prst="rect">
                <a:avLst/>
              </a:prstGeom>
              <a:grpFill/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1792901" y="4114800"/>
                <a:ext cx="1026499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System OFF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352800" y="4124980"/>
                <a:ext cx="1227067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System ON</a:t>
                </a:r>
              </a:p>
              <a:p>
                <a:r>
                  <a:rPr lang="en-US" sz="1400" dirty="0"/>
                  <a:t>Battery power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021743" y="4114800"/>
                <a:ext cx="1302857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System ON</a:t>
                </a:r>
              </a:p>
              <a:p>
                <a:r>
                  <a:rPr lang="en-US" sz="1400" dirty="0"/>
                  <a:t>A/C Line power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25269" y="1516728"/>
                <a:ext cx="646331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SSFP</a:t>
                </a:r>
              </a:p>
              <a:p>
                <a:r>
                  <a:rPr lang="en-US" sz="1400" dirty="0"/>
                  <a:t>Slice 1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25269" y="3048000"/>
                <a:ext cx="646331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SSFP</a:t>
                </a:r>
              </a:p>
              <a:p>
                <a:r>
                  <a:rPr lang="en-US" sz="1400" dirty="0"/>
                  <a:t>Slice 2</a:t>
                </a:r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>
            <a:xfrm>
              <a:off x="5462298" y="960120"/>
              <a:ext cx="176502" cy="182880"/>
            </a:xfrm>
            <a:prstGeom prst="straightConnector1">
              <a:avLst/>
            </a:prstGeom>
            <a:grpFill/>
            <a:ln w="254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3817982" y="960120"/>
              <a:ext cx="176502" cy="182880"/>
            </a:xfrm>
            <a:prstGeom prst="straightConnector1">
              <a:avLst/>
            </a:prstGeom>
            <a:grpFill/>
            <a:ln w="254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057400" y="960120"/>
              <a:ext cx="176502" cy="182880"/>
            </a:xfrm>
            <a:prstGeom prst="straightConnector1">
              <a:avLst/>
            </a:prstGeom>
            <a:grpFill/>
            <a:ln w="254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333827" y="116586"/>
            <a:ext cx="11176001" cy="1143000"/>
          </a:xfrm>
        </p:spPr>
        <p:txBody>
          <a:bodyPr>
            <a:normAutofit/>
          </a:bodyPr>
          <a:lstStyle/>
          <a:p>
            <a:r>
              <a:rPr lang="en-US" sz="2800" dirty="0"/>
              <a:t>Human MRI SNR and Safety testing</a:t>
            </a:r>
          </a:p>
        </p:txBody>
      </p:sp>
      <p:sp>
        <p:nvSpPr>
          <p:cNvPr id="60" name="Snip Same Side Corner Rectangle 59"/>
          <p:cNvSpPr/>
          <p:nvPr/>
        </p:nvSpPr>
        <p:spPr>
          <a:xfrm rot="10800000">
            <a:off x="368127" y="895855"/>
            <a:ext cx="6545653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25795" y="996993"/>
            <a:ext cx="1386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pad artifact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74E745F-DE73-4DB4-84AE-D5C33ABDF957}"/>
              </a:ext>
            </a:extLst>
          </p:cNvPr>
          <p:cNvSpPr txBox="1"/>
          <p:nvPr/>
        </p:nvSpPr>
        <p:spPr>
          <a:xfrm>
            <a:off x="1619734" y="5343442"/>
            <a:ext cx="82032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Defib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Pad artifacts extend only 6 mm from surface (SSFP)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SNR Reduction of 1.6 dB=17% (A/C power) , 0.8 dB=8%  (battery power)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~90dB reduction in 63.8 MHz noise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No RF heating during imaging</a:t>
            </a:r>
          </a:p>
        </p:txBody>
      </p:sp>
    </p:spTree>
    <p:extLst>
      <p:ext uri="{BB962C8B-B14F-4D97-AF65-F5344CB8AC3E}">
        <p14:creationId xmlns:p14="http://schemas.microsoft.com/office/powerpoint/2010/main" val="357998806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917354" y="895407"/>
            <a:ext cx="4750646" cy="5853738"/>
            <a:chOff x="4393354" y="895407"/>
            <a:chExt cx="4750646" cy="5853738"/>
          </a:xfrm>
        </p:grpSpPr>
        <p:sp>
          <p:nvSpPr>
            <p:cNvPr id="15" name="TextBox 14"/>
            <p:cNvSpPr txBox="1"/>
            <p:nvPr/>
          </p:nvSpPr>
          <p:spPr>
            <a:xfrm>
              <a:off x="7483735" y="2980885"/>
              <a:ext cx="16602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Hemodynamic Display during cardiac arrest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8" t="27612" r="33591" b="33008"/>
            <a:stretch/>
          </p:blipFill>
          <p:spPr>
            <a:xfrm>
              <a:off x="4457393" y="2873830"/>
              <a:ext cx="2974266" cy="179977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1" t="25456" r="30162" b="17284"/>
            <a:stretch/>
          </p:blipFill>
          <p:spPr>
            <a:xfrm>
              <a:off x="4544477" y="895407"/>
              <a:ext cx="2939258" cy="19524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555789" y="1012581"/>
              <a:ext cx="15882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Hemodynamic Display before Fibrillation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2" t="22654" r="25212" b="35609"/>
            <a:stretch/>
          </p:blipFill>
          <p:spPr>
            <a:xfrm>
              <a:off x="4393354" y="4765381"/>
              <a:ext cx="3096017" cy="1983764"/>
            </a:xfrm>
            <a:prstGeom prst="rect">
              <a:avLst/>
            </a:prstGeom>
            <a:scene3d>
              <a:camera prst="orthographicFront">
                <a:rot lat="0" lon="0" rev="21420000"/>
              </a:camera>
              <a:lightRig rig="threePt" dir="t"/>
            </a:scene3d>
          </p:spPr>
        </p:pic>
        <p:sp>
          <p:nvSpPr>
            <p:cNvPr id="20" name="TextBox 19"/>
            <p:cNvSpPr txBox="1"/>
            <p:nvPr/>
          </p:nvSpPr>
          <p:spPr>
            <a:xfrm>
              <a:off x="7520023" y="5223343"/>
              <a:ext cx="16239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Hemodynamic Display after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Defibrillation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97027" y="1094817"/>
            <a:ext cx="4610403" cy="5623551"/>
            <a:chOff x="-26974" y="1094816"/>
            <a:chExt cx="4610403" cy="56235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4" r="21454" b="19535"/>
            <a:stretch/>
          </p:blipFill>
          <p:spPr>
            <a:xfrm>
              <a:off x="91014" y="1094816"/>
              <a:ext cx="4190358" cy="302208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-26974" y="4151761"/>
              <a:ext cx="3875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Swine in 1.5T MRI during cardiac arrest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7" t="20946" r="1587" b="16105"/>
            <a:stretch/>
          </p:blipFill>
          <p:spPr>
            <a:xfrm>
              <a:off x="301667" y="4555957"/>
              <a:ext cx="3400542" cy="174907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2815" y="6349035"/>
              <a:ext cx="3769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Zoll</a:t>
              </a:r>
              <a:r>
                <a:rPr lang="en-US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 Generator and filter in MRI room</a:t>
              </a:r>
            </a:p>
          </p:txBody>
        </p:sp>
        <p:cxnSp>
          <p:nvCxnSpPr>
            <p:cNvPr id="9" name="Straight Arrow Connector 8"/>
            <p:cNvCxnSpPr>
              <a:stCxn id="28" idx="1"/>
            </p:cNvCxnSpPr>
            <p:nvPr/>
          </p:nvCxnSpPr>
          <p:spPr bwMode="auto">
            <a:xfrm flipH="1">
              <a:off x="3282262" y="3351846"/>
              <a:ext cx="251841" cy="4453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3534103" y="3090236"/>
              <a:ext cx="1049326" cy="52322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171616"/>
              </a:solidFill>
            </a:ln>
          </p:spPr>
          <p:txBody>
            <a:bodyPr wrap="none" lIns="45720" rIns="45720" rtlCol="0">
              <a:sp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srgbClr val="171616"/>
                  </a:solidFill>
                  <a:latin typeface="Gill Sans MT" panose="020B0502020104020203" pitchFamily="34" charset="0"/>
                </a:rPr>
                <a:t>Defibrillation</a:t>
              </a:r>
            </a:p>
            <a:p>
              <a:pPr algn="ctr">
                <a:defRPr/>
              </a:pPr>
              <a:r>
                <a:rPr lang="en-US" sz="1400" kern="0" dirty="0">
                  <a:solidFill>
                    <a:srgbClr val="171616"/>
                  </a:solidFill>
                  <a:latin typeface="Gill Sans MT" panose="020B0502020104020203" pitchFamily="34" charset="0"/>
                </a:rPr>
                <a:t>Cable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3405634" y="3736470"/>
              <a:ext cx="251841" cy="4453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0E28D8-FE02-4844-961F-8C46BFB0C84C}"/>
              </a:ext>
            </a:extLst>
          </p:cNvPr>
          <p:cNvGrpSpPr/>
          <p:nvPr/>
        </p:nvGrpSpPr>
        <p:grpSpPr>
          <a:xfrm>
            <a:off x="59449" y="-75476"/>
            <a:ext cx="7720637" cy="1143000"/>
            <a:chOff x="87594" y="-75476"/>
            <a:chExt cx="11377153" cy="1143000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xmlns="" id="{DC884C83-5C81-4C6C-ABB2-DF3D66ED4628}"/>
                </a:ext>
              </a:extLst>
            </p:cNvPr>
            <p:cNvSpPr txBox="1">
              <a:spLocks/>
            </p:cNvSpPr>
            <p:nvPr/>
          </p:nvSpPr>
          <p:spPr>
            <a:xfrm>
              <a:off x="288747" y="-75476"/>
              <a:ext cx="111760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Gill Sans MT" panose="020B0502020104020203" pitchFamily="34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2800" dirty="0"/>
                <a:t>Swine Fibrillation and Defibrillation Testing (II)</a:t>
              </a:r>
              <a:endParaRPr lang="en-GB" sz="2800" kern="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1" name="Snip Same Side Corner Rectangle 14">
              <a:extLst>
                <a:ext uri="{FF2B5EF4-FFF2-40B4-BE49-F238E27FC236}">
                  <a16:creationId xmlns:a16="http://schemas.microsoft.com/office/drawing/2014/main" xmlns="" id="{53CA2419-F796-4183-A8C0-22F69451DAF6}"/>
                </a:ext>
              </a:extLst>
            </p:cNvPr>
            <p:cNvSpPr/>
            <p:nvPr/>
          </p:nvSpPr>
          <p:spPr>
            <a:xfrm rot="10800000">
              <a:off x="87594" y="655543"/>
              <a:ext cx="10388321" cy="363730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47B189"/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  <a:tileRect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8269736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anvas 5"/>
          <p:cNvGrpSpPr/>
          <p:nvPr/>
        </p:nvGrpSpPr>
        <p:grpSpPr>
          <a:xfrm>
            <a:off x="383281" y="1472171"/>
            <a:ext cx="10598937" cy="4394172"/>
            <a:chOff x="-5682750" y="-478762"/>
            <a:chExt cx="10598937" cy="439417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4458335" cy="3915410"/>
            </a:xfrm>
            <a:prstGeom prst="rect">
              <a:avLst/>
            </a:prstGeom>
          </p:spPr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36" b="8275"/>
            <a:stretch/>
          </p:blipFill>
          <p:spPr bwMode="auto">
            <a:xfrm>
              <a:off x="-151114" y="-444822"/>
              <a:ext cx="5067301" cy="3845777"/>
            </a:xfrm>
            <a:prstGeom prst="rect">
              <a:avLst/>
            </a:prstGeom>
            <a:noFill/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-5682750" y="-478762"/>
              <a:ext cx="5073784" cy="4154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342900" marR="0" indent="-342900" fontAlgn="base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Medtronic LifePak20defibrillator</a:t>
              </a:r>
            </a:p>
            <a:p>
              <a:pPr marL="342900" marR="0" indent="-342900" fontAlgn="base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custom cables (</a:t>
              </a:r>
              <a:r>
                <a:rPr lang="en-US" sz="2200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Pinmed</a:t>
              </a:r>
              <a:r>
                <a:rPr lang="en-US" sz="22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)</a:t>
              </a:r>
            </a:p>
            <a:p>
              <a:pPr marL="342900" marR="0" indent="-342900" fontAlgn="base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200" kern="1200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</a:rPr>
                <a:t>12 lead </a:t>
              </a:r>
              <a:r>
                <a:rPr lang="en-US" sz="2200" kern="1200" dirty="0" err="1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</a:rPr>
                <a:t>Mri</a:t>
              </a:r>
              <a:r>
                <a:rPr lang="en-US" sz="2200" kern="1200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</a:rPr>
                <a:t> compatible ECG (</a:t>
              </a:r>
              <a:r>
                <a:rPr lang="en-US" sz="2200" kern="1200" dirty="0" err="1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</a:rPr>
                <a:t>Pinmed</a:t>
              </a:r>
              <a:r>
                <a:rPr lang="en-US" sz="2200" kern="1200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</a:rPr>
                <a:t>)</a:t>
              </a:r>
            </a:p>
            <a:p>
              <a:pPr marL="342900" marR="0" indent="-342900" fontAlgn="base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bg1"/>
                  </a:solidFill>
                  <a:latin typeface="Gill Sans MT" panose="020B0502020104020203" pitchFamily="34" charset="0"/>
                  <a:ea typeface="Times New Roman" panose="02020603050405020304" pitchFamily="18" charset="0"/>
                </a:rPr>
                <a:t>1.5 T MRI</a:t>
              </a:r>
              <a:endParaRPr lang="en-US" sz="2200" kern="120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</a:endParaRPr>
            </a:p>
            <a:p>
              <a:pPr marL="342900" marR="0" indent="-342900" fontAlgn="base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200" kern="1200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</a:rPr>
                <a:t>Defibrillator pads in the left-posterior axillary (1) and right subclavian (2). </a:t>
              </a:r>
            </a:p>
            <a:p>
              <a:pPr marL="342900" marR="0" indent="-342900" fontAlgn="base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200" kern="1200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</a:rPr>
                <a:t>Temperature under defibrillator pads recorded using fiber-optic temperature probes (arrows).</a:t>
              </a:r>
            </a:p>
            <a:p>
              <a:pPr marL="342900" marR="0" indent="-342900" fontAlgn="base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bg1"/>
                  </a:solidFill>
                  <a:latin typeface="Gill Sans MT" panose="020B0502020104020203" pitchFamily="34" charset="0"/>
                  <a:ea typeface="Times New Roman" panose="02020603050405020304" pitchFamily="18" charset="0"/>
                </a:rPr>
                <a:t>18 experiments. </a:t>
              </a:r>
            </a:p>
            <a:p>
              <a:pPr marL="342900" marR="0" indent="-342900" fontAlgn="base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bg1"/>
                  </a:solidFill>
                  <a:latin typeface="Gill Sans MT" panose="020B0502020104020203" pitchFamily="34" charset="0"/>
                  <a:ea typeface="Times New Roman" panose="02020603050405020304" pitchFamily="18" charset="0"/>
                </a:rPr>
                <a:t>Defibrillation inside bore during continuous 2D SSFP imaging.</a:t>
              </a:r>
              <a:r>
                <a:rPr lang="en-US" sz="2200" kern="1200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200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220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Snip Same Side Corner Rectangle 59">
            <a:extLst>
              <a:ext uri="{FF2B5EF4-FFF2-40B4-BE49-F238E27FC236}">
                <a16:creationId xmlns:a16="http://schemas.microsoft.com/office/drawing/2014/main" xmlns="" id="{DF008B4D-DDDD-4A22-807D-24B07755A0FF}"/>
              </a:ext>
            </a:extLst>
          </p:cNvPr>
          <p:cNvSpPr/>
          <p:nvPr/>
        </p:nvSpPr>
        <p:spPr>
          <a:xfrm rot="10800000">
            <a:off x="5104" y="723579"/>
            <a:ext cx="6984300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16411E8-05E8-4AE0-8FA6-CCEFDE261781}"/>
              </a:ext>
            </a:extLst>
          </p:cNvPr>
          <p:cNvGrpSpPr/>
          <p:nvPr/>
        </p:nvGrpSpPr>
        <p:grpSpPr>
          <a:xfrm>
            <a:off x="-2078515" y="-278293"/>
            <a:ext cx="11176001" cy="1365602"/>
            <a:chOff x="-2237542" y="-106017"/>
            <a:chExt cx="11176001" cy="1365602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C5E57AF0-02D7-4BC1-9C22-6B8E7F3C40DF}"/>
                </a:ext>
              </a:extLst>
            </p:cNvPr>
            <p:cNvSpPr txBox="1">
              <a:spLocks/>
            </p:cNvSpPr>
            <p:nvPr/>
          </p:nvSpPr>
          <p:spPr>
            <a:xfrm>
              <a:off x="-2237542" y="-106017"/>
              <a:ext cx="11176001" cy="1143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bg1"/>
                  </a:solidFill>
                  <a:latin typeface="Gill Sans MT" panose="020B0502020104020203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2800" dirty="0"/>
                <a:t>Defibrillation Experiments (</a:t>
              </a:r>
              <a:r>
                <a:rPr lang="en-US" sz="2800" dirty="0" err="1"/>
                <a:t>Pinmed</a:t>
              </a:r>
              <a:r>
                <a:rPr lang="en-US" sz="2800" dirty="0"/>
                <a:t>)</a:t>
              </a:r>
            </a:p>
          </p:txBody>
        </p:sp>
        <p:sp>
          <p:nvSpPr>
            <p:cNvPr id="11" name="Snip Same Side Corner Rectangle 59">
              <a:extLst>
                <a:ext uri="{FF2B5EF4-FFF2-40B4-BE49-F238E27FC236}">
                  <a16:creationId xmlns:a16="http://schemas.microsoft.com/office/drawing/2014/main" xmlns="" id="{5BDD9304-0AFA-4F60-97E3-F6898CE4A32B}"/>
                </a:ext>
              </a:extLst>
            </p:cNvPr>
            <p:cNvSpPr/>
            <p:nvPr/>
          </p:nvSpPr>
          <p:spPr>
            <a:xfrm rot="10800000">
              <a:off x="-34652" y="895855"/>
              <a:ext cx="6984300" cy="363730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47B189"/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  <a:tileRect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263A0E-1983-4AD7-9BD5-8D4F72B0091B}"/>
              </a:ext>
            </a:extLst>
          </p:cNvPr>
          <p:cNvSpPr txBox="1"/>
          <p:nvPr/>
        </p:nvSpPr>
        <p:spPr>
          <a:xfrm>
            <a:off x="132842" y="6444158"/>
            <a:ext cx="477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Shusterman V et. al, Circulation 2017;136:A13735</a:t>
            </a:r>
          </a:p>
        </p:txBody>
      </p:sp>
    </p:spTree>
    <p:extLst>
      <p:ext uri="{BB962C8B-B14F-4D97-AF65-F5344CB8AC3E}">
        <p14:creationId xmlns:p14="http://schemas.microsoft.com/office/powerpoint/2010/main" val="310401579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710857" y="1800971"/>
            <a:ext cx="5772150" cy="6809256"/>
          </a:xfrm>
          <a:prstGeom prst="rect">
            <a:avLst/>
          </a:prstGeom>
        </p:spPr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59699" y="1186686"/>
            <a:ext cx="11434736" cy="79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Defibrillation successful in 100% of experiments at 1.5 T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10% reduction in SNR with Defibrillation Generator ON.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ECG in lead  V1 before defibrillation and after defibrillation during MRI scanning (SSFP) in a  swine; 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518B7F3-823A-457F-9CDB-ED71636E10B2}"/>
              </a:ext>
            </a:extLst>
          </p:cNvPr>
          <p:cNvGrpSpPr>
            <a:grpSpLocks noChangeAspect="1"/>
          </p:cNvGrpSpPr>
          <p:nvPr/>
        </p:nvGrpSpPr>
        <p:grpSpPr>
          <a:xfrm>
            <a:off x="1112071" y="2284798"/>
            <a:ext cx="10130802" cy="4200592"/>
            <a:chOff x="395764" y="2538938"/>
            <a:chExt cx="11256443" cy="4667321"/>
          </a:xfrm>
        </p:grpSpPr>
        <p:grpSp>
          <p:nvGrpSpPr>
            <p:cNvPr id="2" name="Group 1"/>
            <p:cNvGrpSpPr/>
            <p:nvPr/>
          </p:nvGrpSpPr>
          <p:grpSpPr>
            <a:xfrm>
              <a:off x="545821" y="2538938"/>
              <a:ext cx="11106386" cy="4300142"/>
              <a:chOff x="857656" y="1739641"/>
              <a:chExt cx="10522650" cy="365738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r="8260"/>
              <a:stretch/>
            </p:blipFill>
            <p:spPr>
              <a:xfrm>
                <a:off x="7290246" y="4167688"/>
                <a:ext cx="4090060" cy="122933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87198" y="2081122"/>
                <a:ext cx="4458335" cy="1229337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7656" y="2085369"/>
                <a:ext cx="4458334" cy="1229337"/>
              </a:xfrm>
              <a:prstGeom prst="rect">
                <a:avLst/>
              </a:prstGeom>
            </p:spPr>
          </p:pic>
          <p:sp>
            <p:nvSpPr>
              <p:cNvPr id="26" name="Text Box 2"/>
              <p:cNvSpPr txBox="1">
                <a:spLocks noChangeArrowheads="1"/>
              </p:cNvSpPr>
              <p:nvPr/>
            </p:nvSpPr>
            <p:spPr bwMode="auto">
              <a:xfrm>
                <a:off x="2206270" y="1740215"/>
                <a:ext cx="2020736" cy="419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Gill Sans MT" panose="020B0502020104020203" pitchFamily="34" charset="0"/>
                    <a:ea typeface="Times New Roman" panose="02020603050405020304" pitchFamily="18" charset="0"/>
                  </a:rPr>
                  <a:t>Fibrillation</a:t>
                </a:r>
                <a:r>
                  <a:rPr lang="en-US" sz="1200" dirty="0">
                    <a:solidFill>
                      <a:schemeClr val="bg1"/>
                    </a:solidFill>
                    <a:effectLst/>
                    <a:latin typeface="Gill Sans MT" panose="020B0502020104020203" pitchFamily="34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27" name="Text Box 2"/>
              <p:cNvSpPr txBox="1">
                <a:spLocks noChangeArrowheads="1"/>
              </p:cNvSpPr>
              <p:nvPr/>
            </p:nvSpPr>
            <p:spPr bwMode="auto">
              <a:xfrm>
                <a:off x="6120663" y="1739641"/>
                <a:ext cx="3426106" cy="358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Gill Sans MT" panose="020B0502020104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Post-Def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Gill Sans MT" panose="020B0502020104020203" pitchFamily="34" charset="0"/>
                    <a:ea typeface="Times New Roman" panose="02020603050405020304" pitchFamily="18" charset="0"/>
                  </a:rPr>
                  <a:t>ibrillation</a:t>
                </a:r>
                <a:r>
                  <a:rPr lang="en-US" sz="1000" dirty="0">
                    <a:solidFill>
                      <a:schemeClr val="bg1"/>
                    </a:solidFill>
                    <a:effectLst/>
                    <a:latin typeface="Gill Sans MT" panose="020B0502020104020203" pitchFamily="34" charset="0"/>
                    <a:ea typeface="Times New Roman" panose="02020603050405020304" pitchFamily="18" charset="0"/>
                  </a:rPr>
                  <a:t> </a:t>
                </a:r>
                <a:endParaRPr lang="en-US" sz="1200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2" name="Text Box 2"/>
              <p:cNvSpPr txBox="1">
                <a:spLocks noChangeArrowheads="1"/>
              </p:cNvSpPr>
              <p:nvPr/>
            </p:nvSpPr>
            <p:spPr bwMode="auto">
              <a:xfrm>
                <a:off x="2367313" y="3213941"/>
                <a:ext cx="1785469" cy="414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Gill Sans MT" panose="020B0502020104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Time [sec]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Gill Sans MT" panose="020B0502020104020203" pitchFamily="34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34" name="Text Box 2"/>
              <p:cNvSpPr txBox="1">
                <a:spLocks noChangeArrowheads="1"/>
              </p:cNvSpPr>
              <p:nvPr/>
            </p:nvSpPr>
            <p:spPr bwMode="auto">
              <a:xfrm rot="16200000">
                <a:off x="4757739" y="2450024"/>
                <a:ext cx="1389839" cy="445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1600" b="1" dirty="0">
                    <a:effectLst/>
                    <a:latin typeface="Gill Sans MT" panose="020B0502020104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ECG</a:t>
                </a:r>
                <a:r>
                  <a:rPr lang="en-US" sz="2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[mV]</a:t>
                </a:r>
                <a:r>
                  <a:rPr lang="en-US" sz="2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43" name="Text Box 2"/>
            <p:cNvSpPr txBox="1">
              <a:spLocks noChangeArrowheads="1"/>
            </p:cNvSpPr>
            <p:nvPr/>
          </p:nvSpPr>
          <p:spPr bwMode="auto">
            <a:xfrm>
              <a:off x="6675595" y="4261960"/>
              <a:ext cx="1884517" cy="48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Time [sec]</a:t>
              </a:r>
              <a:r>
                <a:rPr lang="en-US" sz="1000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</a:rPr>
                <a:t> </a:t>
              </a:r>
              <a:endParaRPr lang="en-US" sz="120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44" name="Text Box 2"/>
            <p:cNvSpPr txBox="1">
              <a:spLocks noChangeArrowheads="1"/>
            </p:cNvSpPr>
            <p:nvPr/>
          </p:nvSpPr>
          <p:spPr bwMode="auto">
            <a:xfrm>
              <a:off x="8800115" y="6719258"/>
              <a:ext cx="1884517" cy="48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Time [sec]</a:t>
              </a:r>
              <a:r>
                <a:rPr lang="en-US" dirty="0">
                  <a:solidFill>
                    <a:schemeClr val="bg1"/>
                  </a:solidFill>
                  <a:effectLst/>
                  <a:latin typeface="Gill Sans MT" panose="020B0502020104020203" pitchFamily="34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45" name="Text Box 2"/>
            <p:cNvSpPr txBox="1">
              <a:spLocks noChangeArrowheads="1"/>
            </p:cNvSpPr>
            <p:nvPr/>
          </p:nvSpPr>
          <p:spPr bwMode="auto">
            <a:xfrm rot="16200000">
              <a:off x="-121944" y="3401824"/>
              <a:ext cx="1536047" cy="500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1600" b="1" dirty="0">
                  <a:effectLst/>
                  <a:latin typeface="Gill Sans MT" panose="020B05020201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ECG</a:t>
              </a:r>
              <a:r>
                <a:rPr lang="en-US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[mV]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6" name="Text Box 2"/>
            <p:cNvSpPr txBox="1">
              <a:spLocks noChangeArrowheads="1"/>
            </p:cNvSpPr>
            <p:nvPr/>
          </p:nvSpPr>
          <p:spPr bwMode="auto">
            <a:xfrm rot="16200000">
              <a:off x="6823959" y="5878154"/>
              <a:ext cx="1536047" cy="500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effectLst/>
                  <a:latin typeface="Gill Sans MT" panose="020B05020201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ECG</a:t>
              </a:r>
              <a:r>
                <a:rPr lang="en-US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[m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V]</a:t>
              </a:r>
              <a:r>
                <a:rPr lang="en-US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447DFCB-C13C-4E07-B43D-1910F90EE35F}"/>
              </a:ext>
            </a:extLst>
          </p:cNvPr>
          <p:cNvGrpSpPr/>
          <p:nvPr/>
        </p:nvGrpSpPr>
        <p:grpSpPr>
          <a:xfrm>
            <a:off x="-1800223" y="-278293"/>
            <a:ext cx="11176001" cy="1365602"/>
            <a:chOff x="-1839979" y="-106017"/>
            <a:chExt cx="11176001" cy="1365602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7C6F7351-8CCB-46B2-897E-DD1C54FC4DB9}"/>
                </a:ext>
              </a:extLst>
            </p:cNvPr>
            <p:cNvSpPr txBox="1">
              <a:spLocks/>
            </p:cNvSpPr>
            <p:nvPr/>
          </p:nvSpPr>
          <p:spPr>
            <a:xfrm>
              <a:off x="-1839979" y="-106017"/>
              <a:ext cx="11176001" cy="1143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bg1"/>
                  </a:solidFill>
                  <a:latin typeface="Gill Sans MT" panose="020B0502020104020203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2800" dirty="0"/>
                <a:t>Swine Defibrillation Success (</a:t>
              </a:r>
              <a:r>
                <a:rPr lang="en-US" sz="2800" dirty="0" err="1"/>
                <a:t>Pinmed</a:t>
              </a:r>
              <a:r>
                <a:rPr lang="en-US" sz="2800" dirty="0"/>
                <a:t>)</a:t>
              </a:r>
            </a:p>
          </p:txBody>
        </p:sp>
        <p:sp>
          <p:nvSpPr>
            <p:cNvPr id="31" name="Snip Same Side Corner Rectangle 59">
              <a:extLst>
                <a:ext uri="{FF2B5EF4-FFF2-40B4-BE49-F238E27FC236}">
                  <a16:creationId xmlns:a16="http://schemas.microsoft.com/office/drawing/2014/main" xmlns="" id="{54874C61-2CF9-49C8-A8A4-182566F8A861}"/>
                </a:ext>
              </a:extLst>
            </p:cNvPr>
            <p:cNvSpPr/>
            <p:nvPr/>
          </p:nvSpPr>
          <p:spPr>
            <a:xfrm rot="10800000">
              <a:off x="-34652" y="895855"/>
              <a:ext cx="6984300" cy="363730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47B189"/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  <a:tileRect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36D41E5-76B4-4C36-B0F8-41D5EA8CE2DB}"/>
              </a:ext>
            </a:extLst>
          </p:cNvPr>
          <p:cNvSpPr txBox="1"/>
          <p:nvPr/>
        </p:nvSpPr>
        <p:spPr>
          <a:xfrm>
            <a:off x="132842" y="6444158"/>
            <a:ext cx="477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Shusterman V et. al, Circulation 2017;136:A13735</a:t>
            </a:r>
          </a:p>
        </p:txBody>
      </p:sp>
    </p:spTree>
    <p:extLst>
      <p:ext uri="{BB962C8B-B14F-4D97-AF65-F5344CB8AC3E}">
        <p14:creationId xmlns:p14="http://schemas.microsoft.com/office/powerpoint/2010/main" val="402281393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914" t="27580" b="23019"/>
          <a:stretch/>
        </p:blipFill>
        <p:spPr>
          <a:xfrm>
            <a:off x="7000275" y="2097654"/>
            <a:ext cx="3175435" cy="33879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Text Box 1607"/>
          <p:cNvSpPr txBox="1">
            <a:spLocks noChangeArrowheads="1"/>
          </p:cNvSpPr>
          <p:nvPr/>
        </p:nvSpPr>
        <p:spPr bwMode="auto">
          <a:xfrm>
            <a:off x="-648451" y="801192"/>
            <a:ext cx="7194103" cy="144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31235" tIns="236107" rIns="526957" bIns="526957">
            <a:spAutoFit/>
          </a:bodyPr>
          <a:lstStyle>
            <a:lvl1pPr marL="342900" indent="-342900" defTabSz="5060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9950" indent="-342900" defTabSz="5060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95413" indent="-342900" defTabSz="5060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4050" indent="-342900" defTabSz="5060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1100" indent="-342900" defTabSz="5060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8300" indent="-342900" defTabSz="5060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5500" indent="-342900" defTabSz="5060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2700" indent="-342900" defTabSz="5060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9900" indent="-342900" defTabSz="5060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bg1"/>
                </a:solidFill>
              </a:rPr>
              <a:t>	</a:t>
            </a:r>
            <a:r>
              <a:rPr lang="en-US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Temp. changes before, during and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after defib</a:t>
            </a:r>
            <a:endParaRPr lang="en-US" alt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3" name="Text Box 1607"/>
          <p:cNvSpPr txBox="1">
            <a:spLocks noChangeArrowheads="1"/>
          </p:cNvSpPr>
          <p:nvPr/>
        </p:nvSpPr>
        <p:spPr bwMode="auto">
          <a:xfrm>
            <a:off x="5194922" y="1036502"/>
            <a:ext cx="6545652" cy="144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31235" tIns="236107" rIns="526957" bIns="526957">
            <a:spAutoFit/>
          </a:bodyPr>
          <a:lstStyle>
            <a:lvl1pPr marL="342900" indent="-342900" defTabSz="5060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9950" indent="-342900" defTabSz="5060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95413" indent="-342900" defTabSz="5060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4050" indent="-342900" defTabSz="5060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1100" indent="-342900" defTabSz="5060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8300" indent="-342900" defTabSz="5060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5500" indent="-342900" defTabSz="5060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2700" indent="-342900" defTabSz="5060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9900" indent="-342900" defTabSz="5060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/>
              <a:t>	</a:t>
            </a:r>
            <a:r>
              <a:rPr lang="en-US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Temperature 10 sec after defibrillation</a:t>
            </a:r>
          </a:p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Max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A5C1493-3EB9-4CB5-95F1-EC10C871EB55}"/>
              </a:ext>
            </a:extLst>
          </p:cNvPr>
          <p:cNvSpPr txBox="1">
            <a:spLocks/>
          </p:cNvSpPr>
          <p:nvPr/>
        </p:nvSpPr>
        <p:spPr>
          <a:xfrm>
            <a:off x="-1872123" y="-341808"/>
            <a:ext cx="111760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Temperature changes during defibrillation (</a:t>
            </a:r>
            <a:r>
              <a:rPr lang="en-US" sz="2800" dirty="0" err="1"/>
              <a:t>Pinmed</a:t>
            </a:r>
            <a:r>
              <a:rPr lang="en-US" sz="2800" dirty="0"/>
              <a:t>)</a:t>
            </a:r>
          </a:p>
        </p:txBody>
      </p:sp>
      <p:sp>
        <p:nvSpPr>
          <p:cNvPr id="7" name="Snip Same Side Corner Rectangle 59">
            <a:extLst>
              <a:ext uri="{FF2B5EF4-FFF2-40B4-BE49-F238E27FC236}">
                <a16:creationId xmlns:a16="http://schemas.microsoft.com/office/drawing/2014/main" xmlns="" id="{75090734-AA2A-4353-A27F-5499E4A7B90F}"/>
              </a:ext>
            </a:extLst>
          </p:cNvPr>
          <p:cNvSpPr/>
          <p:nvPr/>
        </p:nvSpPr>
        <p:spPr>
          <a:xfrm rot="10800000">
            <a:off x="0" y="743340"/>
            <a:ext cx="6545653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F399826-5983-4387-86B8-A8741C82848B}"/>
              </a:ext>
            </a:extLst>
          </p:cNvPr>
          <p:cNvGrpSpPr/>
          <p:nvPr/>
        </p:nvGrpSpPr>
        <p:grpSpPr>
          <a:xfrm>
            <a:off x="619726" y="1998893"/>
            <a:ext cx="4657748" cy="3445598"/>
            <a:chOff x="619726" y="1998893"/>
            <a:chExt cx="4657748" cy="34455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35828"/>
            <a:stretch/>
          </p:blipFill>
          <p:spPr>
            <a:xfrm>
              <a:off x="619726" y="1998893"/>
              <a:ext cx="4657748" cy="3387919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2176AF2-009A-4F59-804C-FC2B280C137A}"/>
                </a:ext>
              </a:extLst>
            </p:cNvPr>
            <p:cNvGrpSpPr/>
            <p:nvPr/>
          </p:nvGrpSpPr>
          <p:grpSpPr>
            <a:xfrm>
              <a:off x="1457739" y="2061211"/>
              <a:ext cx="2352261" cy="3383280"/>
              <a:chOff x="1457739" y="2061211"/>
              <a:chExt cx="2352261" cy="338328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xmlns="" id="{2591E92D-C93E-47C5-BDEE-4C9EF765C150}"/>
                  </a:ext>
                </a:extLst>
              </p:cNvPr>
              <p:cNvCxnSpPr/>
              <p:nvPr/>
            </p:nvCxnSpPr>
            <p:spPr>
              <a:xfrm>
                <a:off x="1457739" y="2192218"/>
                <a:ext cx="0" cy="3200400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887666A8-476E-4C63-B837-E75087813311}"/>
                  </a:ext>
                </a:extLst>
              </p:cNvPr>
              <p:cNvCxnSpPr/>
              <p:nvPr/>
            </p:nvCxnSpPr>
            <p:spPr>
              <a:xfrm>
                <a:off x="3810000" y="2061211"/>
                <a:ext cx="0" cy="3383280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3559865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3827" y="116586"/>
            <a:ext cx="11176001" cy="1143000"/>
          </a:xfrm>
        </p:spPr>
        <p:txBody>
          <a:bodyPr>
            <a:normAutofit/>
          </a:bodyPr>
          <a:lstStyle/>
          <a:p>
            <a:r>
              <a:rPr lang="en-US" sz="2800" dirty="0"/>
              <a:t>MRI Defibrillation in action (small swine subject)</a:t>
            </a:r>
          </a:p>
        </p:txBody>
      </p:sp>
      <p:sp>
        <p:nvSpPr>
          <p:cNvPr id="6" name="Snip Same Side Corner Rectangle 5"/>
          <p:cNvSpPr/>
          <p:nvPr/>
        </p:nvSpPr>
        <p:spPr>
          <a:xfrm rot="10800000">
            <a:off x="-29858" y="919170"/>
            <a:ext cx="7685442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efibrillation inside MRi_shor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27" y="1514927"/>
            <a:ext cx="7321757" cy="4118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C71A33-78CB-458B-8CE7-EE03B64190F8}"/>
              </a:ext>
            </a:extLst>
          </p:cNvPr>
          <p:cNvSpPr txBox="1"/>
          <p:nvPr/>
        </p:nvSpPr>
        <p:spPr>
          <a:xfrm>
            <a:off x="7705853" y="1514927"/>
            <a:ext cx="454502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Note: </a:t>
            </a:r>
          </a:p>
          <a:p>
            <a:r>
              <a:rPr lang="en-US" sz="2000" dirty="0">
                <a:solidFill>
                  <a:schemeClr val="bg1"/>
                </a:solidFill>
              </a:rPr>
              <a:t>1.</a:t>
            </a:r>
            <a:r>
              <a:rPr lang="en-US" sz="2400" dirty="0">
                <a:solidFill>
                  <a:schemeClr val="bg1"/>
                </a:solidFill>
              </a:rPr>
              <a:t> jump has nothing to do with MRI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Magnetic field   !!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Magnetic (Lorentz) accel. (3T) ~0.33ms-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</a:p>
          <a:p>
            <a:r>
              <a:rPr lang="en-US" sz="2000" dirty="0">
                <a:solidFill>
                  <a:schemeClr val="bg1"/>
                </a:solidFill>
              </a:rPr>
              <a:t>Levitation accel.  (1g)=9.8ms-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The Jump you see is &gt;7g=70ms-</a:t>
            </a:r>
            <a:r>
              <a:rPr lang="en-US" sz="2200" baseline="30000" dirty="0">
                <a:solidFill>
                  <a:schemeClr val="bg1"/>
                </a:solidFill>
              </a:rPr>
              <a:t>2</a:t>
            </a:r>
            <a:endParaRPr lang="en-US" sz="22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2. </a:t>
            </a:r>
            <a:r>
              <a:rPr lang="en-US" sz="2400" dirty="0">
                <a:solidFill>
                  <a:schemeClr val="bg1"/>
                </a:solidFill>
              </a:rPr>
              <a:t>Completely due to abdominal</a:t>
            </a:r>
          </a:p>
          <a:p>
            <a:r>
              <a:rPr lang="en-US" sz="2400" dirty="0">
                <a:solidFill>
                  <a:schemeClr val="bg1"/>
                </a:solidFill>
              </a:rPr>
              <a:t>muscle contraction.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12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97626" y="194807"/>
            <a:ext cx="10515600" cy="1325563"/>
          </a:xfrm>
        </p:spPr>
        <p:txBody>
          <a:bodyPr/>
          <a:lstStyle/>
          <a:p>
            <a:r>
              <a:rPr lang="en-US" sz="3000" dirty="0"/>
              <a:t>Defibrillation without Muscle Contraction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2" name="Snip Same Side Corner Rectangle 14"/>
          <p:cNvSpPr/>
          <p:nvPr/>
        </p:nvSpPr>
        <p:spPr>
          <a:xfrm rot="10800000">
            <a:off x="132842" y="862813"/>
            <a:ext cx="10388321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pic>
        <p:nvPicPr>
          <p:cNvPr id="1032" name="Picture 8" descr="An external file that holds a picture, illustration, etc.&#10;Object name is nihms749277f1.jpg">
            <a:extLst>
              <a:ext uri="{FF2B5EF4-FFF2-40B4-BE49-F238E27FC236}">
                <a16:creationId xmlns:a16="http://schemas.microsoft.com/office/drawing/2014/main" xmlns="" id="{DD228B52-1F85-4953-A19C-CF41C662E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/>
          <a:stretch/>
        </p:blipFill>
        <p:spPr bwMode="auto">
          <a:xfrm>
            <a:off x="429987" y="1520370"/>
            <a:ext cx="8500703" cy="398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E44F21-BDC6-41AA-BB8D-5D184CA2B43B}"/>
              </a:ext>
            </a:extLst>
          </p:cNvPr>
          <p:cNvSpPr txBox="1"/>
          <p:nvPr/>
        </p:nvSpPr>
        <p:spPr>
          <a:xfrm>
            <a:off x="429987" y="6340027"/>
            <a:ext cx="4875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Hunter DW et. al, Heart Rhythm 2016;13(5): 1142</a:t>
            </a:r>
          </a:p>
          <a:p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7424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97626" y="194807"/>
            <a:ext cx="10515600" cy="1325563"/>
          </a:xfrm>
        </p:spPr>
        <p:txBody>
          <a:bodyPr/>
          <a:lstStyle/>
          <a:p>
            <a:r>
              <a:rPr lang="en-US" sz="3000" dirty="0"/>
              <a:t>Defibrillation with minimal Muscle contraction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2" name="Snip Same Side Corner Rectangle 14"/>
          <p:cNvSpPr/>
          <p:nvPr/>
        </p:nvSpPr>
        <p:spPr>
          <a:xfrm rot="10800000">
            <a:off x="132842" y="862813"/>
            <a:ext cx="10388321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pic>
        <p:nvPicPr>
          <p:cNvPr id="1028" name="Picture 4" descr="An external file that holds a picture, illustration, etc.&#10;Object name is nihms749277f3.jpg">
            <a:extLst>
              <a:ext uri="{FF2B5EF4-FFF2-40B4-BE49-F238E27FC236}">
                <a16:creationId xmlns:a16="http://schemas.microsoft.com/office/drawing/2014/main" xmlns="" id="{EA3F92FB-3213-40C0-AFAB-90ADAEB03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6" y="1226544"/>
            <a:ext cx="4762873" cy="506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75CB418-EB97-46C2-8715-FCC1EDAA20E8}"/>
              </a:ext>
            </a:extLst>
          </p:cNvPr>
          <p:cNvSpPr txBox="1"/>
          <p:nvPr/>
        </p:nvSpPr>
        <p:spPr>
          <a:xfrm>
            <a:off x="5192859" y="1422437"/>
            <a:ext cx="659546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             </a:t>
            </a:r>
            <a:r>
              <a:rPr lang="en-US" sz="2400" dirty="0">
                <a:solidFill>
                  <a:schemeClr val="bg1"/>
                </a:solidFill>
              </a:rPr>
              <a:t>Modified Defibrillation Waveform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Preparation: 1 kHz waveform, ramped over 1s from 0-&gt;25V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Biphasic Voltage: 480 V  for 4 </a:t>
            </a:r>
            <a:r>
              <a:rPr lang="en-US" sz="2000" dirty="0" err="1">
                <a:solidFill>
                  <a:schemeClr val="bg1"/>
                </a:solidFill>
              </a:rPr>
              <a:t>ms</a:t>
            </a:r>
            <a:r>
              <a:rPr lang="en-US" sz="2000" dirty="0">
                <a:solidFill>
                  <a:schemeClr val="bg1"/>
                </a:solidFill>
              </a:rPr>
              <a:t> per phase (9J)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71% mean reduction in acceleration (to ~4.7g)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72% mean reduction in force (pain)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Same success in swine defibrillation as with Biphasic </a:t>
            </a:r>
          </a:p>
        </p:txBody>
      </p:sp>
      <p:pic>
        <p:nvPicPr>
          <p:cNvPr id="1034" name="Picture 10" descr="An external file that holds a picture, illustration, etc.&#10;Object name is nihms749277f6.jpg">
            <a:extLst>
              <a:ext uri="{FF2B5EF4-FFF2-40B4-BE49-F238E27FC236}">
                <a16:creationId xmlns:a16="http://schemas.microsoft.com/office/drawing/2014/main" xmlns="" id="{71A2EA39-A719-4D1A-890D-EA48BEEBC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90"/>
          <a:stretch/>
        </p:blipFill>
        <p:spPr bwMode="auto">
          <a:xfrm>
            <a:off x="5642045" y="3794353"/>
            <a:ext cx="4725229" cy="22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A12FC8-77E2-4806-8E7F-7E9D2BE831EE}"/>
              </a:ext>
            </a:extLst>
          </p:cNvPr>
          <p:cNvSpPr txBox="1"/>
          <p:nvPr/>
        </p:nvSpPr>
        <p:spPr>
          <a:xfrm>
            <a:off x="132842" y="6444158"/>
            <a:ext cx="486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Hunter DW et. al, Heart Rhythm 2016:13(5) 1142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F112092E-1DE2-4738-945B-E82992D39902}"/>
              </a:ext>
            </a:extLst>
          </p:cNvPr>
          <p:cNvCxnSpPr>
            <a:cxnSpLocks/>
          </p:cNvCxnSpPr>
          <p:nvPr/>
        </p:nvCxnSpPr>
        <p:spPr>
          <a:xfrm>
            <a:off x="879172" y="4181182"/>
            <a:ext cx="4313687" cy="1"/>
          </a:xfrm>
          <a:prstGeom prst="line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379569-462E-4532-BA79-EFE587477D9E}"/>
              </a:ext>
            </a:extLst>
          </p:cNvPr>
          <p:cNvSpPr txBox="1"/>
          <p:nvPr/>
        </p:nvSpPr>
        <p:spPr>
          <a:xfrm>
            <a:off x="4160409" y="3869362"/>
            <a:ext cx="10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levitation</a:t>
            </a:r>
          </a:p>
        </p:txBody>
      </p:sp>
    </p:spTree>
    <p:extLst>
      <p:ext uri="{BB962C8B-B14F-4D97-AF65-F5344CB8AC3E}">
        <p14:creationId xmlns:p14="http://schemas.microsoft.com/office/powerpoint/2010/main" val="340771549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8000" y="1445711"/>
            <a:ext cx="11176000" cy="49568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MRI-compatible external defibrillators</a:t>
            </a:r>
          </a:p>
          <a:p>
            <a:pPr marL="571500" indent="-571500">
              <a:buAutoNum type="romanUcPeriod"/>
            </a:pPr>
            <a:r>
              <a:rPr lang="en-US" sz="2400" dirty="0"/>
              <a:t>Constructed by adding Radio-Frequency filters and changing cables.</a:t>
            </a:r>
          </a:p>
          <a:p>
            <a:pPr marL="571500" indent="-571500">
              <a:buAutoNum type="romanUcPeriod"/>
            </a:pPr>
            <a:r>
              <a:rPr lang="en-US" sz="2400" dirty="0"/>
              <a:t>Patient  imaged with pads on chest and defibrillator ON in monitoring mode (charged and measuring ECGs) to shorten response time</a:t>
            </a:r>
          </a:p>
          <a:p>
            <a:pPr marL="571500" indent="-571500">
              <a:buAutoNum type="romanUcPeriod"/>
            </a:pPr>
            <a:r>
              <a:rPr lang="en-US" sz="2400" dirty="0"/>
              <a:t>Insignificant imaging SNR penalty (~7%)</a:t>
            </a:r>
          </a:p>
          <a:p>
            <a:pPr marL="571500" indent="-571500">
              <a:buAutoNum type="romanUcPeriod"/>
            </a:pPr>
            <a:r>
              <a:rPr lang="en-US" sz="2400" dirty="0"/>
              <a:t>No patient (pad) heating risk due to MRI RF pulses</a:t>
            </a:r>
          </a:p>
          <a:p>
            <a:pPr marL="571500" indent="-571500">
              <a:buAutoNum type="romanUcPeriod"/>
            </a:pPr>
            <a:r>
              <a:rPr lang="en-US" sz="2400" dirty="0"/>
              <a:t>Proper function of defibrillator inside the bore.</a:t>
            </a:r>
          </a:p>
          <a:p>
            <a:pPr marL="571500" indent="-571500">
              <a:buAutoNum type="romanUcPeriod"/>
            </a:pPr>
            <a:r>
              <a:rPr lang="en-US" sz="2400" dirty="0"/>
              <a:t>Motion during defibrillation reduced by modifying defib waveform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3827" y="116586"/>
            <a:ext cx="11176001" cy="1143000"/>
          </a:xfrm>
        </p:spPr>
        <p:txBody>
          <a:bodyPr>
            <a:normAutofit/>
          </a:bodyPr>
          <a:lstStyle/>
          <a:p>
            <a:r>
              <a:rPr lang="en-US" sz="2800" dirty="0"/>
              <a:t>Defibrillation in the MRI</a:t>
            </a:r>
          </a:p>
        </p:txBody>
      </p:sp>
      <p:sp>
        <p:nvSpPr>
          <p:cNvPr id="6" name="Snip Same Side Corner Rectangle 5"/>
          <p:cNvSpPr/>
          <p:nvPr/>
        </p:nvSpPr>
        <p:spPr>
          <a:xfrm rot="10800000">
            <a:off x="368128" y="895855"/>
            <a:ext cx="10778845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A58B2A-2E12-4EC7-AE46-2AA927E66A79}"/>
              </a:ext>
            </a:extLst>
          </p:cNvPr>
          <p:cNvSpPr txBox="1"/>
          <p:nvPr/>
        </p:nvSpPr>
        <p:spPr>
          <a:xfrm>
            <a:off x="3559297" y="5407763"/>
            <a:ext cx="403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42501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696FA1E-C4E6-4BE7-B746-7BE523204B65}"/>
              </a:ext>
            </a:extLst>
          </p:cNvPr>
          <p:cNvGrpSpPr/>
          <p:nvPr/>
        </p:nvGrpSpPr>
        <p:grpSpPr>
          <a:xfrm>
            <a:off x="-105420" y="-246269"/>
            <a:ext cx="11615248" cy="1143000"/>
            <a:chOff x="-105420" y="-246269"/>
            <a:chExt cx="11615248" cy="1143000"/>
          </a:xfrm>
        </p:grpSpPr>
        <p:sp>
          <p:nvSpPr>
            <p:cNvPr id="24" name="Title 1"/>
            <p:cNvSpPr txBox="1">
              <a:spLocks/>
            </p:cNvSpPr>
            <p:nvPr/>
          </p:nvSpPr>
          <p:spPr>
            <a:xfrm>
              <a:off x="333827" y="-246269"/>
              <a:ext cx="1117600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Gill Sans MT" panose="020B0502020104020203" pitchFamily="34" charset="0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Publications</a:t>
              </a:r>
              <a:endParaRPr lang="en-US" sz="2800" dirty="0"/>
            </a:p>
          </p:txBody>
        </p:sp>
        <p:sp>
          <p:nvSpPr>
            <p:cNvPr id="26" name="Snip Same Side Corner Rectangle 14"/>
            <p:cNvSpPr/>
            <p:nvPr/>
          </p:nvSpPr>
          <p:spPr>
            <a:xfrm rot="10800000">
              <a:off x="-105420" y="460049"/>
              <a:ext cx="8310657" cy="363730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47B189"/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  <a:tileRect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A2BF8D-293F-407E-8EF9-7575F1CF3FE7}"/>
              </a:ext>
            </a:extLst>
          </p:cNvPr>
          <p:cNvSpPr txBox="1"/>
          <p:nvPr/>
        </p:nvSpPr>
        <p:spPr>
          <a:xfrm>
            <a:off x="552994" y="1380980"/>
            <a:ext cx="101629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Schmidt EJ, Watkins RD, et al.   A magnetic resonance imaging–conditional external cardiac defibrillator for resuscitation within the magnetic resonance imaging scanner bore. </a:t>
            </a:r>
            <a:r>
              <a:rPr lang="en-US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Circ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Cardiovasc Imaging. 2016;9:e005091. </a:t>
            </a:r>
            <a:r>
              <a:rPr lang="en-US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doi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: 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Shusterman V, Hodgson-Zingman D, et al.  External Defibrillation During MRI: Feasibility and Safety Circulation. 2017;136:A13735</a:t>
            </a:r>
          </a:p>
          <a:p>
            <a:endParaRPr lang="en-US" sz="2000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Hunter DW,  </a:t>
            </a:r>
            <a:r>
              <a:rPr lang="en-US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Tandri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H, et al.  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Tetanizing pre-pulse: a novel strategy to mitigate ICD shock-related pain Heart Rhythm. 2016 May ; 13(5): 1142–1148. </a:t>
            </a:r>
          </a:p>
        </p:txBody>
      </p:sp>
    </p:spTree>
    <p:extLst>
      <p:ext uri="{BB962C8B-B14F-4D97-AF65-F5344CB8AC3E}">
        <p14:creationId xmlns:p14="http://schemas.microsoft.com/office/powerpoint/2010/main" val="252329079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647825" y="363538"/>
            <a:ext cx="8915400" cy="1143000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defRPr/>
            </a:pPr>
            <a:r>
              <a:rPr lang="en-US" sz="360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rPr>
              <a:t>Declaration of Relevant Financial Interests or Relationships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551045" y="1647216"/>
            <a:ext cx="11205525" cy="4724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Speaker Name:  Ehud J Schmidt</a:t>
            </a:r>
          </a:p>
          <a:p>
            <a:pPr marL="342900" indent="-342900">
              <a:lnSpc>
                <a:spcPct val="150000"/>
              </a:lnSpc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Presented Defibrillation and 12-lead ECG systems are not FDA Regulatory Cleared</a:t>
            </a:r>
          </a:p>
          <a:p>
            <a:pPr marL="342900" indent="-342900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Patents have been submitted for the MRI-compatible External Defibrillator, and the Pain-less defibrillation by Johns Hopkins University</a:t>
            </a:r>
          </a:p>
          <a:p>
            <a:pPr marL="344488" indent="-344488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JHU prototype  Grant Support:  NHLBI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</a:rPr>
              <a:t>R01-HL094610</a:t>
            </a:r>
          </a:p>
          <a:p>
            <a:pPr marL="344488" indent="-344488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Pinmed</a:t>
            </a: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 prototype Grant Support:  NHLBI contract </a:t>
            </a: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</a:rPr>
              <a:t>HHSN268201500009C</a:t>
            </a:r>
          </a:p>
          <a:p>
            <a:pPr marL="344488" indent="-344488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US government employees:  </a:t>
            </a:r>
            <a:r>
              <a:rPr lang="en-US" altLang="en-US" sz="2200" dirty="0">
                <a:solidFill>
                  <a:schemeClr val="bg1"/>
                </a:solidFill>
                <a:latin typeface="Gill Sans MT" panose="020B0502020104020203" pitchFamily="34" charset="0"/>
              </a:rPr>
              <a:t>Anthony </a:t>
            </a:r>
            <a:r>
              <a:rPr lang="en-US" altLang="en-US" sz="2200" dirty="0" err="1">
                <a:solidFill>
                  <a:schemeClr val="bg1"/>
                </a:solidFill>
                <a:latin typeface="Gill Sans MT" panose="020B0502020104020203" pitchFamily="34" charset="0"/>
              </a:rPr>
              <a:t>Faranesh</a:t>
            </a:r>
            <a:r>
              <a:rPr lang="en-US" altLang="en-US" sz="2200" dirty="0">
                <a:solidFill>
                  <a:schemeClr val="bg1"/>
                </a:solidFill>
                <a:latin typeface="Gill Sans MT" panose="020B0502020104020203" pitchFamily="34" charset="0"/>
              </a:rPr>
              <a:t>, Rajiv </a:t>
            </a:r>
            <a:r>
              <a:rPr lang="en-US" altLang="en-US" sz="2200" dirty="0" err="1">
                <a:solidFill>
                  <a:schemeClr val="bg1"/>
                </a:solidFill>
                <a:latin typeface="Gill Sans MT" panose="020B0502020104020203" pitchFamily="34" charset="0"/>
              </a:rPr>
              <a:t>Ramasawmy</a:t>
            </a:r>
            <a:r>
              <a:rPr lang="en-US" altLang="en-US" sz="2200" dirty="0">
                <a:solidFill>
                  <a:schemeClr val="bg1"/>
                </a:solidFill>
                <a:latin typeface="Gill Sans MT" panose="020B0502020104020203" pitchFamily="34" charset="0"/>
              </a:rPr>
              <a:t>,  Adrienne Campbell-Washburn</a:t>
            </a:r>
          </a:p>
          <a:p>
            <a:pPr marL="344488" indent="-344488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 err="1">
                <a:solidFill>
                  <a:schemeClr val="bg1"/>
                </a:solidFill>
                <a:latin typeface="Gill Sans MT" panose="020B0502020104020203" pitchFamily="34" charset="0"/>
              </a:rPr>
              <a:t>Pinmed</a:t>
            </a:r>
            <a:r>
              <a:rPr lang="en-US" altLang="en-US" sz="2200" dirty="0">
                <a:solidFill>
                  <a:schemeClr val="bg1"/>
                </a:solidFill>
                <a:latin typeface="Gill Sans MT" panose="020B0502020104020203" pitchFamily="34" charset="0"/>
              </a:rPr>
              <a:t> employees:  Vladimir Shusterman,</a:t>
            </a:r>
            <a:r>
              <a:rPr lang="en-US" altLang="en-US" sz="2200" dirty="0">
                <a:latin typeface="Gill Sans MT" panose="020B0502020104020203" pitchFamily="34" charset="0"/>
              </a:rPr>
              <a:t> </a:t>
            </a:r>
            <a:r>
              <a:rPr lang="en-US" altLang="en-US" sz="2200" dirty="0">
                <a:solidFill>
                  <a:schemeClr val="bg1"/>
                </a:solidFill>
                <a:latin typeface="Gill Sans MT" panose="020B0502020104020203" pitchFamily="34" charset="0"/>
              </a:rPr>
              <a:t>Stacy Hoffman</a:t>
            </a:r>
            <a:endParaRPr lang="en-US" sz="2200" u="sng" dirty="0">
              <a:solidFill>
                <a:schemeClr val="bg1"/>
              </a:solidFill>
              <a:latin typeface="Gill Sans MT" panose="020B0502020104020203" pitchFamily="34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73C-BD47-45BD-9852-1D62809525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475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41C0F993-461C-407A-8ABE-A5D6BE625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87" y="1157986"/>
            <a:ext cx="8310562" cy="581697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200" b="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Why is Defibrillation in MRI required?</a:t>
            </a:r>
          </a:p>
          <a:p>
            <a:pPr>
              <a:lnSpc>
                <a:spcPct val="150000"/>
              </a:lnSpc>
              <a:buSzPct val="150000"/>
              <a:buFont typeface="Arial" charset="0"/>
              <a:buChar char="•"/>
              <a:defRPr/>
            </a:pPr>
            <a:r>
              <a:rPr lang="en-US" sz="2200" b="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  Requirements </a:t>
            </a: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for MRI-compatible </a:t>
            </a:r>
            <a:r>
              <a:rPr lang="en-US" sz="2200" b="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defibrillation systems</a:t>
            </a:r>
          </a:p>
          <a:p>
            <a:pPr>
              <a:lnSpc>
                <a:spcPct val="150000"/>
              </a:lnSpc>
              <a:buSzPct val="150000"/>
              <a:buFont typeface="Arial" charset="0"/>
              <a:buChar char="•"/>
              <a:defRPr/>
            </a:pPr>
            <a:r>
              <a:rPr lang="en-US" sz="2200" b="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  System Design</a:t>
            </a:r>
          </a:p>
          <a:p>
            <a:pPr>
              <a:lnSpc>
                <a:spcPct val="150000"/>
              </a:lnSpc>
              <a:buSzPct val="150000"/>
              <a:buFont typeface="Arial" charset="0"/>
              <a:buChar char="•"/>
              <a:defRPr/>
            </a:pPr>
            <a:r>
              <a:rPr lang="en-US" sz="2200" b="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 System Testing</a:t>
            </a: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r>
              <a:rPr lang="en-US" sz="2200" b="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Human Volunteer safety and RFI testing</a:t>
            </a: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r>
              <a:rPr lang="en-US" sz="2200" b="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Animal defibrillation results</a:t>
            </a: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Addressing the Muscle contraction issue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200" b="0" dirty="0">
                <a:solidFill>
                  <a:schemeClr val="bg1"/>
                </a:solidFill>
                <a:latin typeface="Gill Sans MT" panose="020B0502020104020203" pitchFamily="34" charset="0"/>
                <a:cs typeface="Arial" charset="0"/>
              </a:rPr>
              <a:t>Reducing Motion and Pain</a:t>
            </a: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endParaRPr lang="en-US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SzPct val="150000"/>
              <a:defRPr/>
            </a:pPr>
            <a:endParaRPr lang="en-US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endParaRPr lang="en-US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endParaRPr lang="en-US" b="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8E5092B-1996-4C1D-B562-DBBD21EFB629}"/>
              </a:ext>
            </a:extLst>
          </p:cNvPr>
          <p:cNvSpPr txBox="1">
            <a:spLocks/>
          </p:cNvSpPr>
          <p:nvPr/>
        </p:nvSpPr>
        <p:spPr>
          <a:xfrm>
            <a:off x="333827" y="14986"/>
            <a:ext cx="111760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                           Topics</a:t>
            </a:r>
            <a:endParaRPr lang="en-US" sz="2800" dirty="0"/>
          </a:p>
        </p:txBody>
      </p:sp>
      <p:sp>
        <p:nvSpPr>
          <p:cNvPr id="10" name="Snip Same Side Corner Rectangle 14">
            <a:extLst>
              <a:ext uri="{FF2B5EF4-FFF2-40B4-BE49-F238E27FC236}">
                <a16:creationId xmlns:a16="http://schemas.microsoft.com/office/drawing/2014/main" xmlns="" id="{4059B4A1-F4B2-4370-9869-34221F6D932C}"/>
              </a:ext>
            </a:extLst>
          </p:cNvPr>
          <p:cNvSpPr/>
          <p:nvPr/>
        </p:nvSpPr>
        <p:spPr>
          <a:xfrm rot="10800000">
            <a:off x="-86988" y="757162"/>
            <a:ext cx="8310657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D17B0-9479-4367-BE91-5DBB005CCE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49002" b="2843"/>
          <a:stretch/>
        </p:blipFill>
        <p:spPr>
          <a:xfrm>
            <a:off x="6087346" y="2156319"/>
            <a:ext cx="3383280" cy="2169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7AC749-251E-4902-9608-F1C9B5B417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7" r="-1464"/>
          <a:stretch/>
        </p:blipFill>
        <p:spPr>
          <a:xfrm>
            <a:off x="8388309" y="4390200"/>
            <a:ext cx="3383280" cy="223290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0B963239-C7ED-4E49-A39A-77E768461692}"/>
              </a:ext>
            </a:extLst>
          </p:cNvPr>
          <p:cNvSpPr/>
          <p:nvPr/>
        </p:nvSpPr>
        <p:spPr>
          <a:xfrm>
            <a:off x="8829675" y="2467800"/>
            <a:ext cx="828675" cy="121837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325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4372" y="944690"/>
            <a:ext cx="838200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5901" y="1088370"/>
            <a:ext cx="9071009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MRI Imaging/intervention on severely-ill patients is not performed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12-lead ECG monitoring of patients not commercially available.</a:t>
            </a:r>
          </a:p>
          <a:p>
            <a:pPr marL="457200" indent="-457200"/>
            <a:r>
              <a:rPr lang="en-US" dirty="0">
                <a:solidFill>
                  <a:schemeClr val="bg1"/>
                </a:solidFill>
              </a:rPr>
              <a:t>                      </a:t>
            </a:r>
            <a:r>
              <a:rPr lang="en-US" i="1" dirty="0">
                <a:solidFill>
                  <a:schemeClr val="bg1"/>
                </a:solidFill>
              </a:rPr>
              <a:t>without 12-lead ECG, detection of acute ischemia may be very late!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Defibrillation now requires;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Patient removal from magnet bore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Coils and other peripherals disconnected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Patient removal from MRI table and MRI suite</a:t>
            </a:r>
          </a:p>
          <a:p>
            <a:r>
              <a:rPr lang="en-US" sz="2200" dirty="0">
                <a:solidFill>
                  <a:schemeClr val="bg1"/>
                </a:solidFill>
              </a:rPr>
              <a:t>                       </a:t>
            </a:r>
            <a:r>
              <a:rPr lang="en-US" sz="2200" i="1" dirty="0">
                <a:solidFill>
                  <a:schemeClr val="bg1"/>
                </a:solidFill>
              </a:rPr>
              <a:t>valuable time is lost, with each minute reducing survival by 5%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Patient populations currently excluded from MRI imaging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chemeClr val="bg1"/>
                </a:solidFill>
              </a:rPr>
              <a:t>Acute tachycardia or higher-risk post-infarct patients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Trauma (stroke, spine &amp; orthopedic trauma)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chemeClr val="bg1"/>
                </a:solidFill>
              </a:rPr>
              <a:t>MRI exercise stress tests on higher-risk patients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Patient populations currently excluded from non-cardiovascular</a:t>
            </a:r>
          </a:p>
          <a:p>
            <a:r>
              <a:rPr lang="en-US" sz="2200" dirty="0">
                <a:solidFill>
                  <a:schemeClr val="bg1"/>
                </a:solidFill>
              </a:rPr>
              <a:t>                                                              </a:t>
            </a:r>
            <a:r>
              <a:rPr lang="en-US" sz="2200" i="1" dirty="0">
                <a:solidFill>
                  <a:schemeClr val="bg1"/>
                </a:solidFill>
              </a:rPr>
              <a:t>Or </a:t>
            </a:r>
            <a:r>
              <a:rPr lang="en-US" sz="2200" dirty="0">
                <a:solidFill>
                  <a:schemeClr val="bg1"/>
                </a:solidFill>
              </a:rPr>
              <a:t>cardiovascular MRI-guided intervention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Unstable (Blood Pressure, Heart Rate) patients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Patients with implanted devices*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Patients with ischemic histories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29BD34C-7BD9-4523-BF0F-5AD092F7563C}"/>
              </a:ext>
            </a:extLst>
          </p:cNvPr>
          <p:cNvGrpSpPr/>
          <p:nvPr/>
        </p:nvGrpSpPr>
        <p:grpSpPr>
          <a:xfrm>
            <a:off x="-157066" y="-63387"/>
            <a:ext cx="8561666" cy="1143000"/>
            <a:chOff x="-250856" y="-246269"/>
            <a:chExt cx="11760684" cy="11430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F14FC624-0120-4BEC-9F6A-47D5F2BAD315}"/>
                </a:ext>
              </a:extLst>
            </p:cNvPr>
            <p:cNvSpPr txBox="1">
              <a:spLocks/>
            </p:cNvSpPr>
            <p:nvPr/>
          </p:nvSpPr>
          <p:spPr>
            <a:xfrm>
              <a:off x="333827" y="-246269"/>
              <a:ext cx="1117600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Gill Sans MT" panose="020B0502020104020203" pitchFamily="34" charset="0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2800" dirty="0">
                  <a:solidFill>
                    <a:srgbClr val="FFFFFF"/>
                  </a:solidFill>
                  <a:ea typeface="+mn-ea"/>
                  <a:cs typeface="+mn-cs"/>
                </a:rPr>
                <a:t>Need for </a:t>
              </a:r>
              <a:r>
                <a:rPr lang="en-US" sz="2800" dirty="0">
                  <a:solidFill>
                    <a:srgbClr val="FFFFFF"/>
                  </a:solidFill>
                  <a:ea typeface="+mn-ea"/>
                  <a:cs typeface="Arial" charset="0"/>
                </a:rPr>
                <a:t>Defibrillation in MRI Suite</a:t>
              </a:r>
              <a:endParaRPr lang="en-GB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0" name="Snip Same Side Corner Rectangle 14">
              <a:extLst>
                <a:ext uri="{FF2B5EF4-FFF2-40B4-BE49-F238E27FC236}">
                  <a16:creationId xmlns:a16="http://schemas.microsoft.com/office/drawing/2014/main" xmlns="" id="{11B325CD-26C9-4BD3-997A-62DC5CC518F3}"/>
                </a:ext>
              </a:extLst>
            </p:cNvPr>
            <p:cNvSpPr/>
            <p:nvPr/>
          </p:nvSpPr>
          <p:spPr>
            <a:xfrm rot="10800000">
              <a:off x="-250856" y="460049"/>
              <a:ext cx="10388319" cy="363730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47B189"/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  <a:tileRect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17983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61" y="991182"/>
            <a:ext cx="8675915" cy="857250"/>
          </a:xfrm>
        </p:spPr>
        <p:txBody>
          <a:bodyPr>
            <a:normAutofit/>
          </a:bodyPr>
          <a:lstStyle/>
          <a:p>
            <a:r>
              <a:rPr lang="en-US" sz="2100" dirty="0"/>
              <a:t>Ventricular Tachycardia during EP Atrial Fibrillation ablation</a:t>
            </a:r>
            <a:br>
              <a:rPr lang="en-US" sz="2100" dirty="0"/>
            </a:br>
            <a:r>
              <a:rPr lang="en-US" sz="2100" dirty="0"/>
              <a:t>2 </a:t>
            </a:r>
            <a:r>
              <a:rPr lang="en-US" sz="2100" dirty="0" err="1"/>
              <a:t>hrs</a:t>
            </a:r>
            <a:r>
              <a:rPr lang="en-US" sz="2100" dirty="0"/>
              <a:t> into procedure =&gt;MRI Table undocked for Defibrillation.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6"/>
          <a:stretch/>
        </p:blipFill>
        <p:spPr bwMode="auto">
          <a:xfrm>
            <a:off x="5540046" y="1848433"/>
            <a:ext cx="3418915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63106" y="1818857"/>
            <a:ext cx="4049547" cy="4392417"/>
            <a:chOff x="39105" y="1818856"/>
            <a:chExt cx="4049547" cy="439241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1"/>
            <a:stretch>
              <a:fillRect/>
            </a:stretch>
          </p:blipFill>
          <p:spPr bwMode="auto">
            <a:xfrm>
              <a:off x="39105" y="1818856"/>
              <a:ext cx="3862387" cy="300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5">
              <a:lum bright="34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0" t="55463" r="17000" b="8000"/>
            <a:stretch>
              <a:fillRect/>
            </a:stretch>
          </p:blipFill>
          <p:spPr bwMode="auto">
            <a:xfrm>
              <a:off x="39105" y="4761527"/>
              <a:ext cx="4049547" cy="1449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11A7296-80CC-4CAC-8CC1-D3F146722165}"/>
              </a:ext>
            </a:extLst>
          </p:cNvPr>
          <p:cNvGrpSpPr/>
          <p:nvPr/>
        </p:nvGrpSpPr>
        <p:grpSpPr>
          <a:xfrm>
            <a:off x="93942" y="67242"/>
            <a:ext cx="11415886" cy="1143000"/>
            <a:chOff x="93942" y="-2284077"/>
            <a:chExt cx="11415886" cy="1143000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5D6216E2-0BD7-48E0-8CDD-C2233841816C}"/>
                </a:ext>
              </a:extLst>
            </p:cNvPr>
            <p:cNvSpPr txBox="1">
              <a:spLocks/>
            </p:cNvSpPr>
            <p:nvPr/>
          </p:nvSpPr>
          <p:spPr>
            <a:xfrm>
              <a:off x="333827" y="-2284077"/>
              <a:ext cx="1117600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Gill Sans MT" panose="020B0502020104020203" pitchFamily="34" charset="0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2800" dirty="0">
                  <a:solidFill>
                    <a:srgbClr val="FFFFFF"/>
                  </a:solidFill>
                  <a:ea typeface="+mn-ea"/>
                  <a:cs typeface="+mn-cs"/>
                </a:rPr>
                <a:t>Swine Example of  Late Detection of  VT in a 3T MRI study</a:t>
              </a:r>
              <a:endParaRPr lang="en-GB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5" name="Snip Same Side Corner Rectangle 14">
              <a:extLst>
                <a:ext uri="{FF2B5EF4-FFF2-40B4-BE49-F238E27FC236}">
                  <a16:creationId xmlns:a16="http://schemas.microsoft.com/office/drawing/2014/main" xmlns="" id="{49D99363-507F-4D0E-998B-6EFB76A8E957}"/>
                </a:ext>
              </a:extLst>
            </p:cNvPr>
            <p:cNvSpPr/>
            <p:nvPr/>
          </p:nvSpPr>
          <p:spPr>
            <a:xfrm rot="10800000">
              <a:off x="93942" y="-1577759"/>
              <a:ext cx="10388321" cy="363730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47B189"/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  <a:tileRect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C042927-BEA0-4749-8196-4F07BDA057E4}"/>
              </a:ext>
            </a:extLst>
          </p:cNvPr>
          <p:cNvSpPr/>
          <p:nvPr/>
        </p:nvSpPr>
        <p:spPr>
          <a:xfrm>
            <a:off x="1058091" y="5695406"/>
            <a:ext cx="4859383" cy="62701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5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8595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890347"/>
            <a:ext cx="26860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74372" y="944690"/>
            <a:ext cx="838200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sz="2100" dirty="0"/>
              <a:t>Defibrillation &amp; CPR performed in the MRI Room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4943" y="5699720"/>
            <a:ext cx="48063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>
                <a:solidFill>
                  <a:schemeClr val="bg1"/>
                </a:solidFill>
                <a:latin typeface="Gill Sans MT" panose="020B0502020104020203" pitchFamily="34" charset="0"/>
              </a:rPr>
              <a:t>Defibrillation is frequently performed during</a:t>
            </a:r>
          </a:p>
          <a:p>
            <a:pPr algn="ctr"/>
            <a:r>
              <a:rPr lang="en-US" sz="2200" i="1" dirty="0">
                <a:solidFill>
                  <a:schemeClr val="bg1"/>
                </a:solidFill>
                <a:latin typeface="Gill Sans MT" panose="020B0502020104020203" pitchFamily="34" charset="0"/>
              </a:rPr>
              <a:t>Human EP (VT) interventions!</a:t>
            </a:r>
          </a:p>
        </p:txBody>
      </p:sp>
      <p:sp>
        <p:nvSpPr>
          <p:cNvPr id="14" name="Snip Same Side Corner Rectangle 14">
            <a:extLst>
              <a:ext uri="{FF2B5EF4-FFF2-40B4-BE49-F238E27FC236}">
                <a16:creationId xmlns:a16="http://schemas.microsoft.com/office/drawing/2014/main" xmlns="" id="{C7B958A6-9649-4B9D-8DD3-3EF6E9F41622}"/>
              </a:ext>
            </a:extLst>
          </p:cNvPr>
          <p:cNvSpPr/>
          <p:nvPr/>
        </p:nvSpPr>
        <p:spPr>
          <a:xfrm rot="10800000">
            <a:off x="93942" y="773560"/>
            <a:ext cx="10388321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9C19765-DF91-470C-803D-588D0F0FC63C}"/>
              </a:ext>
            </a:extLst>
          </p:cNvPr>
          <p:cNvSpPr txBox="1">
            <a:spLocks/>
          </p:cNvSpPr>
          <p:nvPr/>
        </p:nvSpPr>
        <p:spPr>
          <a:xfrm>
            <a:off x="333827" y="67242"/>
            <a:ext cx="111760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rgbClr val="FFFFFF"/>
                </a:solidFill>
                <a:ea typeface="+mn-ea"/>
                <a:cs typeface="+mn-cs"/>
              </a:rPr>
              <a:t>Swine Example of  Late Detection of  VT in a 3T MRI study</a:t>
            </a:r>
            <a:endParaRPr lang="en-GB" sz="2800" kern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7927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8534400" y="57912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D9D7948-6C8B-484F-AD0B-9AEC9123D9A8}" type="slidenum">
              <a:rPr lang="en-US" altLang="en-US" sz="1400"/>
              <a:pPr algn="r" eaLnBrk="1" hangingPunct="1"/>
              <a:t>7</a:t>
            </a:fld>
            <a:endParaRPr lang="en-US" altLang="en-US" sz="1400"/>
          </a:p>
        </p:txBody>
      </p:sp>
      <p:grpSp>
        <p:nvGrpSpPr>
          <p:cNvPr id="22533" name="Group 22"/>
          <p:cNvGrpSpPr>
            <a:grpSpLocks noChangeAspect="1"/>
          </p:cNvGrpSpPr>
          <p:nvPr/>
        </p:nvGrpSpPr>
        <p:grpSpPr bwMode="auto">
          <a:xfrm>
            <a:off x="2565401" y="4456114"/>
            <a:ext cx="4386263" cy="2008187"/>
            <a:chOff x="1725769" y="157180"/>
            <a:chExt cx="5484267" cy="2509815"/>
          </a:xfrm>
        </p:grpSpPr>
        <p:grpSp>
          <p:nvGrpSpPr>
            <p:cNvPr id="22542" name="Group 6"/>
            <p:cNvGrpSpPr>
              <a:grpSpLocks/>
            </p:cNvGrpSpPr>
            <p:nvPr/>
          </p:nvGrpSpPr>
          <p:grpSpPr bwMode="auto">
            <a:xfrm>
              <a:off x="1725769" y="196700"/>
              <a:ext cx="2395588" cy="2470295"/>
              <a:chOff x="3649065" y="4340639"/>
              <a:chExt cx="2156693" cy="2303758"/>
            </a:xfrm>
          </p:grpSpPr>
          <p:pic>
            <p:nvPicPr>
              <p:cNvPr id="22545" name="Picture 4" descr="C:\images\Exported\dying pig\#20_post_mortem_sagittal_MRA\DCE_post_ mortem_sagittall017.bmp"/>
              <p:cNvPicPr>
                <a:picLocks noChangeAspect="1" noChangeArrowheads="1"/>
              </p:cNvPicPr>
              <p:nvPr/>
            </p:nvPicPr>
            <p:blipFill>
              <a:blip r:embed="rId2">
                <a:lum bright="72000" contrast="8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50" t="22501" r="39375" b="31876"/>
              <a:stretch>
                <a:fillRect/>
              </a:stretch>
            </p:blipFill>
            <p:spPr bwMode="auto">
              <a:xfrm>
                <a:off x="3764194" y="4340639"/>
                <a:ext cx="2041564" cy="23037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" name="Straight Arrow Connector 44"/>
              <p:cNvCxnSpPr/>
              <p:nvPr/>
            </p:nvCxnSpPr>
            <p:spPr>
              <a:xfrm>
                <a:off x="3649065" y="5798816"/>
                <a:ext cx="305570" cy="75861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543" name="Picture 19" descr="HR_fse_post_ mortem_sag008.bmp"/>
            <p:cNvPicPr>
              <a:picLocks noChangeAspect="1"/>
            </p:cNvPicPr>
            <p:nvPr/>
          </p:nvPicPr>
          <p:blipFill>
            <a:blip r:embed="rId3">
              <a:lum bright="58000" contras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25" t="33749" r="45000" b="34688"/>
            <a:stretch>
              <a:fillRect/>
            </a:stretch>
          </p:blipFill>
          <p:spPr bwMode="auto">
            <a:xfrm>
              <a:off x="5094347" y="157180"/>
              <a:ext cx="2115689" cy="248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3" name="Straight Arrow Connector 21"/>
            <p:cNvCxnSpPr/>
            <p:nvPr/>
          </p:nvCxnSpPr>
          <p:spPr>
            <a:xfrm>
              <a:off x="4913511" y="1202771"/>
              <a:ext cx="337432" cy="81346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 Box 147"/>
          <p:cNvSpPr txBox="1">
            <a:spLocks noChangeArrowheads="1"/>
          </p:cNvSpPr>
          <p:nvPr/>
        </p:nvSpPr>
        <p:spPr bwMode="auto">
          <a:xfrm>
            <a:off x="2716214" y="6486526"/>
            <a:ext cx="1724025" cy="30916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77578" tIns="38789" rIns="77578" bIns="3878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500" dirty="0">
                <a:solidFill>
                  <a:srgbClr val="000000"/>
                </a:solidFill>
                <a:latin typeface="+mj-lt"/>
              </a:rPr>
              <a:t>Contrast MRA</a:t>
            </a:r>
          </a:p>
        </p:txBody>
      </p:sp>
      <p:sp>
        <p:nvSpPr>
          <p:cNvPr id="52" name="Text Box 147"/>
          <p:cNvSpPr txBox="1">
            <a:spLocks noChangeArrowheads="1"/>
          </p:cNvSpPr>
          <p:nvPr/>
        </p:nvSpPr>
        <p:spPr bwMode="auto">
          <a:xfrm>
            <a:off x="5624514" y="6459538"/>
            <a:ext cx="1019175" cy="30916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77578" tIns="38789" rIns="77578" bIns="3878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500" dirty="0">
                <a:latin typeface="+mj-lt"/>
              </a:rPr>
              <a:t>T2</a:t>
            </a:r>
          </a:p>
        </p:txBody>
      </p:sp>
      <p:sp>
        <p:nvSpPr>
          <p:cNvPr id="53" name="TextBox 17"/>
          <p:cNvSpPr txBox="1">
            <a:spLocks noChangeArrowheads="1"/>
          </p:cNvSpPr>
          <p:nvPr/>
        </p:nvSpPr>
        <p:spPr bwMode="auto">
          <a:xfrm>
            <a:off x="7566026" y="4465639"/>
            <a:ext cx="2430463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0"/>
              </a:rPr>
              <a:t>Balloon in LAD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0"/>
              </a:rPr>
              <a:t> Inflated to 20 Atm.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0"/>
              </a:rPr>
              <a:t> 20 min until death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0"/>
              </a:rPr>
              <a:t> Continuous ECG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0"/>
              </a:rPr>
              <a:t> Continuous MRI</a:t>
            </a:r>
          </a:p>
        </p:txBody>
      </p:sp>
      <p:sp>
        <p:nvSpPr>
          <p:cNvPr id="22538" name="Rectangle 22"/>
          <p:cNvSpPr>
            <a:spLocks noChangeArrowheads="1"/>
          </p:cNvSpPr>
          <p:nvPr/>
        </p:nvSpPr>
        <p:spPr bwMode="auto">
          <a:xfrm>
            <a:off x="7142164" y="6480175"/>
            <a:ext cx="4065767" cy="261610"/>
          </a:xfrm>
          <a:prstGeom prst="rect">
            <a:avLst/>
          </a:pr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tx1"/>
                </a:solidFill>
              </a:rPr>
              <a:t>Tse ZTE </a:t>
            </a:r>
            <a:r>
              <a:rPr lang="en-US" altLang="en-US" sz="1100" i="1" dirty="0">
                <a:solidFill>
                  <a:schemeClr val="tx1"/>
                </a:solidFill>
              </a:rPr>
              <a:t>et.</a:t>
            </a:r>
            <a:r>
              <a:rPr lang="en-US" altLang="en-US" sz="1100" dirty="0">
                <a:solidFill>
                  <a:schemeClr val="tx1"/>
                </a:solidFill>
              </a:rPr>
              <a:t> </a:t>
            </a:r>
            <a:r>
              <a:rPr lang="en-US" altLang="en-US" sz="1100" i="1" dirty="0">
                <a:solidFill>
                  <a:schemeClr val="tx1"/>
                </a:solidFill>
              </a:rPr>
              <a:t>al </a:t>
            </a:r>
            <a:r>
              <a:rPr lang="en-US" altLang="en-US" sz="1100" dirty="0">
                <a:solidFill>
                  <a:schemeClr val="tx1"/>
                </a:solidFill>
              </a:rPr>
              <a:t>MRM 2013, Circulation 2012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52588" y="947738"/>
            <a:ext cx="8170460" cy="3479746"/>
            <a:chOff x="128588" y="766763"/>
            <a:chExt cx="8170460" cy="3479746"/>
          </a:xfrm>
        </p:grpSpPr>
        <p:grpSp>
          <p:nvGrpSpPr>
            <p:cNvPr id="4" name="Group 20"/>
            <p:cNvGrpSpPr/>
            <p:nvPr/>
          </p:nvGrpSpPr>
          <p:grpSpPr bwMode="auto">
            <a:xfrm>
              <a:off x="128588" y="766763"/>
              <a:ext cx="8170460" cy="3479746"/>
              <a:chOff x="745403" y="1687116"/>
              <a:chExt cx="4997865" cy="1948041"/>
            </a:xfrm>
            <a:solidFill>
              <a:schemeClr val="bg1">
                <a:lumMod val="75000"/>
              </a:schemeClr>
            </a:solidFill>
          </p:grpSpPr>
          <p:pic>
            <p:nvPicPr>
              <p:cNvPr id="35" name="Picture 34" descr="ecg_at Infarction.png"/>
              <p:cNvPicPr>
                <a:picLocks noChangeAspect="1"/>
              </p:cNvPicPr>
              <p:nvPr/>
            </p:nvPicPr>
            <p:blipFill>
              <a:blip r:embed="rId4" cstate="print"/>
              <a:srcRect t="3027" r="29963"/>
              <a:stretch>
                <a:fillRect/>
              </a:stretch>
            </p:blipFill>
            <p:spPr>
              <a:xfrm>
                <a:off x="745403" y="1688021"/>
                <a:ext cx="2195063" cy="1947136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</p:pic>
          <p:pic>
            <p:nvPicPr>
              <p:cNvPr id="36" name="Picture 35" descr="ecga at infarct delta_t=121s.png"/>
              <p:cNvPicPr>
                <a:picLocks noChangeAspect="1"/>
              </p:cNvPicPr>
              <p:nvPr/>
            </p:nvPicPr>
            <p:blipFill>
              <a:blip r:embed="rId5" cstate="print"/>
              <a:srcRect t="2796" r="66916" b="4838"/>
              <a:stretch>
                <a:fillRect/>
              </a:stretch>
            </p:blipFill>
            <p:spPr>
              <a:xfrm>
                <a:off x="2992657" y="1699373"/>
                <a:ext cx="1029863" cy="193316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</p:pic>
          <p:pic>
            <p:nvPicPr>
              <p:cNvPr id="37" name="Picture 36" descr="ecga at infarct delta_t=131s.png"/>
              <p:cNvPicPr>
                <a:picLocks noChangeAspect="1"/>
              </p:cNvPicPr>
              <p:nvPr/>
            </p:nvPicPr>
            <p:blipFill>
              <a:blip r:embed="rId6" cstate="print"/>
              <a:srcRect t="2814" r="45943" b="3899"/>
              <a:stretch>
                <a:fillRect/>
              </a:stretch>
            </p:blipFill>
            <p:spPr>
              <a:xfrm>
                <a:off x="4060542" y="1687116"/>
                <a:ext cx="1682726" cy="1939692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</p:pic>
          <p:pic>
            <p:nvPicPr>
              <p:cNvPr id="38" name="Picture 37" descr="ecg_axis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760187" y="1773347"/>
                <a:ext cx="278930" cy="1720393"/>
              </a:xfrm>
              <a:prstGeom prst="rect">
                <a:avLst/>
              </a:prstGeom>
              <a:grpFill/>
            </p:spPr>
          </p:pic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336550" y="2997200"/>
              <a:ext cx="2905125" cy="419100"/>
              <a:chOff x="337334" y="2997200"/>
              <a:chExt cx="2904341" cy="419301"/>
            </a:xfrm>
          </p:grpSpPr>
          <p:sp>
            <p:nvSpPr>
              <p:cNvPr id="54" name="Oval 53"/>
              <p:cNvSpPr/>
              <p:nvPr/>
            </p:nvSpPr>
            <p:spPr bwMode="auto">
              <a:xfrm>
                <a:off x="2789360" y="2997200"/>
                <a:ext cx="452315" cy="301770"/>
              </a:xfrm>
              <a:prstGeom prst="ellipse">
                <a:avLst/>
              </a:prstGeom>
              <a:noFill/>
              <a:ln w="222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337334" y="3114731"/>
                <a:ext cx="452316" cy="301770"/>
              </a:xfrm>
              <a:prstGeom prst="ellips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</p:grpSp>
      </p:grpSp>
      <p:sp>
        <p:nvSpPr>
          <p:cNvPr id="24" name="Snip Same Side Corner Rectangle 14">
            <a:extLst>
              <a:ext uri="{FF2B5EF4-FFF2-40B4-BE49-F238E27FC236}">
                <a16:creationId xmlns:a16="http://schemas.microsoft.com/office/drawing/2014/main" xmlns="" id="{18C1C511-9F87-4C68-BEB1-F61D13594ED1}"/>
              </a:ext>
            </a:extLst>
          </p:cNvPr>
          <p:cNvSpPr/>
          <p:nvPr/>
        </p:nvSpPr>
        <p:spPr>
          <a:xfrm rot="10800000">
            <a:off x="87594" y="603291"/>
            <a:ext cx="10388321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0E910FAF-BA1B-415C-98D9-29255229CCF9}"/>
              </a:ext>
            </a:extLst>
          </p:cNvPr>
          <p:cNvSpPr txBox="1">
            <a:spLocks/>
          </p:cNvSpPr>
          <p:nvPr/>
        </p:nvSpPr>
        <p:spPr>
          <a:xfrm>
            <a:off x="242387" y="-37212"/>
            <a:ext cx="111760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rgbClr val="FFFFFF"/>
                </a:solidFill>
                <a:ea typeface="+mn-ea"/>
                <a:cs typeface="+mn-cs"/>
              </a:rPr>
              <a:t>Detection of Acute Ischemia in a 1.5 T MRI with a 12-lead ECG</a:t>
            </a:r>
            <a:endParaRPr lang="en-GB" sz="2800" kern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2382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4372" y="944690"/>
            <a:ext cx="838200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3464" y="1258185"/>
            <a:ext cx="780284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</a:rPr>
              <a:t>On demand (2 KV) defibrillation in the MRI Magnet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Defib. Generator (or control) in the MRI Room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Pads continuously on patient &amp; connected to generator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Generator always ON, in ECG monitoring mode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Generator senses ECG pads (</a:t>
            </a:r>
            <a:r>
              <a:rPr lang="en-US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Zoll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: 67 KHz) - ready for Defib delivery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</a:rPr>
              <a:t>Unhindered MR Imaging performance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Minimal SNR loss due to connection of defibrillator and pads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Minor Image artifacts due to defibrillation pads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RF heating &lt;1.5 C</a:t>
            </a:r>
            <a:r>
              <a:rPr lang="en-US" sz="200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o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@ 4 Watts/kg SAR</a:t>
            </a:r>
          </a:p>
          <a:p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0"/>
              </a:rPr>
              <a:t>MRI system and peripherals withstand defibrillation pulses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Patient monitoring system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12-lead ECG monitoring system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MR Imaging equipment (MRI electronics, MRI coils)</a:t>
            </a:r>
          </a:p>
        </p:txBody>
      </p:sp>
      <p:sp>
        <p:nvSpPr>
          <p:cNvPr id="6" name="Snip Same Side Corner Rectangle 14">
            <a:extLst>
              <a:ext uri="{FF2B5EF4-FFF2-40B4-BE49-F238E27FC236}">
                <a16:creationId xmlns:a16="http://schemas.microsoft.com/office/drawing/2014/main" xmlns="" id="{EF8492BD-0790-4C0E-B992-DE23F76E8914}"/>
              </a:ext>
            </a:extLst>
          </p:cNvPr>
          <p:cNvSpPr/>
          <p:nvPr/>
        </p:nvSpPr>
        <p:spPr>
          <a:xfrm rot="10800000">
            <a:off x="87594" y="603291"/>
            <a:ext cx="10388321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39555D4-F40B-49E6-8470-290109527443}"/>
              </a:ext>
            </a:extLst>
          </p:cNvPr>
          <p:cNvSpPr txBox="1">
            <a:spLocks/>
          </p:cNvSpPr>
          <p:nvPr/>
        </p:nvSpPr>
        <p:spPr>
          <a:xfrm>
            <a:off x="242387" y="-37212"/>
            <a:ext cx="111760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rgbClr val="FFFFFF"/>
                </a:solidFill>
                <a:ea typeface="+mn-ea"/>
                <a:cs typeface="+mn-cs"/>
              </a:rPr>
              <a:t>Requirements for an MRI-compatible Defibrillator</a:t>
            </a:r>
            <a:endParaRPr lang="en-GB" sz="2800" kern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32037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>
          <a:xfrm>
            <a:off x="1674516" y="1024060"/>
            <a:ext cx="8254689" cy="1767986"/>
            <a:chOff x="765327" y="1025775"/>
            <a:chExt cx="7861607" cy="1683796"/>
          </a:xfrm>
        </p:grpSpPr>
        <p:sp>
          <p:nvSpPr>
            <p:cNvPr id="2" name="TextBox 1"/>
            <p:cNvSpPr txBox="1">
              <a:spLocks noChangeAspect="1"/>
            </p:cNvSpPr>
            <p:nvPr/>
          </p:nvSpPr>
          <p:spPr>
            <a:xfrm>
              <a:off x="765327" y="1025775"/>
              <a:ext cx="4710080" cy="16707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                                                                                         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1065453" y="1127600"/>
              <a:ext cx="7561481" cy="1581971"/>
              <a:chOff x="1524000" y="2286000"/>
              <a:chExt cx="6705600" cy="1581971"/>
            </a:xfrm>
            <a:solidFill>
              <a:srgbClr val="FFFFFF">
                <a:lumMod val="75000"/>
              </a:srgbClr>
            </a:solidFill>
          </p:grpSpPr>
          <p:sp>
            <p:nvSpPr>
              <p:cNvPr id="78" name="Text Box 3"/>
              <p:cNvSpPr txBox="1">
                <a:spLocks noChangeArrowheads="1"/>
              </p:cNvSpPr>
              <p:nvPr/>
            </p:nvSpPr>
            <p:spPr bwMode="auto">
              <a:xfrm>
                <a:off x="2609382" y="3633475"/>
                <a:ext cx="3733800" cy="234496"/>
              </a:xfrm>
              <a:prstGeom prst="rect">
                <a:avLst/>
              </a:prstGeom>
              <a:grpFill/>
              <a:ln w="9525">
                <a:solidFill>
                  <a:srgbClr val="171616"/>
                </a:solidFill>
                <a:miter lim="800000"/>
                <a:headEnd/>
                <a:tailEnd/>
              </a:ln>
            </p:spPr>
            <p:txBody>
              <a:bodyPr vert="horz" wrap="squar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kern="0" dirty="0">
                    <a:solidFill>
                      <a:srgbClr val="171616"/>
                    </a:solidFill>
                    <a:latin typeface="Arial" pitchFamily="34" charset="0"/>
                    <a:ea typeface="Times New Roman" pitchFamily="18" charset="0"/>
                  </a:rPr>
                  <a:t>MRI-Compatible Defibrillator Block Diagram</a:t>
                </a:r>
                <a:endParaRPr lang="en-US" sz="1600" kern="0" dirty="0">
                  <a:solidFill>
                    <a:srgbClr val="171616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1524000" y="2286000"/>
                <a:ext cx="6705600" cy="1158389"/>
                <a:chOff x="1524000" y="2286000"/>
                <a:chExt cx="6705600" cy="1158389"/>
              </a:xfrm>
              <a:grpFill/>
            </p:grpSpPr>
            <p:sp>
              <p:nvSpPr>
                <p:cNvPr id="82" name="TextBox 81"/>
                <p:cNvSpPr txBox="1"/>
                <p:nvPr/>
              </p:nvSpPr>
              <p:spPr>
                <a:xfrm>
                  <a:off x="1524000" y="2286000"/>
                  <a:ext cx="6705600" cy="1143170"/>
                </a:xfrm>
                <a:prstGeom prst="rect">
                  <a:avLst/>
                </a:prstGeom>
                <a:grpFill/>
                <a:ln w="19050">
                  <a:solidFill>
                    <a:srgbClr val="1716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kern="0" dirty="0">
                      <a:solidFill>
                        <a:srgbClr val="171616"/>
                      </a:solidFill>
                      <a:latin typeface="Calibri" panose="020F0502020204030204"/>
                    </a:rPr>
                    <a:t>                                                                                                                           </a:t>
                  </a:r>
                </a:p>
                <a:p>
                  <a:pPr>
                    <a:defRPr/>
                  </a:pPr>
                  <a:endParaRPr lang="en-US" kern="0" dirty="0">
                    <a:solidFill>
                      <a:srgbClr val="171616"/>
                    </a:solidFill>
                    <a:latin typeface="Calibri" panose="020F0502020204030204"/>
                  </a:endParaRPr>
                </a:p>
                <a:p>
                  <a:pPr>
                    <a:defRPr/>
                  </a:pPr>
                  <a:endParaRPr lang="en-US" kern="0" dirty="0">
                    <a:solidFill>
                      <a:srgbClr val="171616"/>
                    </a:solidFill>
                    <a:latin typeface="Calibri" panose="020F0502020204030204"/>
                  </a:endParaRPr>
                </a:p>
                <a:p>
                  <a:pPr>
                    <a:defRPr/>
                  </a:pPr>
                  <a:endParaRPr lang="en-US" kern="0" dirty="0">
                    <a:solidFill>
                      <a:srgbClr val="171616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83" name="Group 82"/>
                <p:cNvGrpSpPr/>
                <p:nvPr/>
              </p:nvGrpSpPr>
              <p:grpSpPr>
                <a:xfrm>
                  <a:off x="1546462" y="2295436"/>
                  <a:ext cx="6604965" cy="1148953"/>
                  <a:chOff x="1546462" y="2295436"/>
                  <a:chExt cx="6604965" cy="1148953"/>
                </a:xfrm>
                <a:grpFill/>
              </p:grpSpPr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1546462" y="2362200"/>
                    <a:ext cx="1006194" cy="1025922"/>
                  </a:xfrm>
                  <a:prstGeom prst="rect">
                    <a:avLst/>
                  </a:prstGeom>
                  <a:grpFill/>
                  <a:ln>
                    <a:solidFill>
                      <a:srgbClr val="171616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600" kern="0" dirty="0" err="1">
                        <a:solidFill>
                          <a:srgbClr val="171616"/>
                        </a:solidFill>
                        <a:latin typeface="Calibri" panose="020F0502020204030204"/>
                      </a:rPr>
                      <a:t>Zoll</a:t>
                    </a: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 Medical</a:t>
                    </a:r>
                  </a:p>
                  <a:p>
                    <a:pPr>
                      <a:defRPr/>
                    </a:pPr>
                    <a:r>
                      <a:rPr lang="en-US" sz="1600" i="1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M-Series</a:t>
                    </a:r>
                  </a:p>
                  <a:p>
                    <a:pPr>
                      <a:defRPr/>
                    </a:pP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D</a:t>
                    </a:r>
                    <a:r>
                      <a:rPr lang="en-US" sz="1600" kern="0" dirty="0" err="1">
                        <a:solidFill>
                          <a:srgbClr val="171616"/>
                        </a:solidFill>
                        <a:latin typeface="Calibri" panose="020F0502020204030204"/>
                      </a:rPr>
                      <a:t>efibrillator</a:t>
                    </a:r>
                    <a:endParaRPr lang="en-US" sz="1600" kern="0" dirty="0">
                      <a:solidFill>
                        <a:srgbClr val="171616"/>
                      </a:solidFill>
                      <a:latin typeface="Calibri" panose="020F0502020204030204"/>
                    </a:endParaRPr>
                  </a:p>
                  <a:p>
                    <a:pPr>
                      <a:defRPr/>
                    </a:pP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Generator</a:t>
                    </a:r>
                  </a:p>
                </p:txBody>
              </p:sp>
              <p:sp>
                <p:nvSpPr>
                  <p:cNvPr id="85" name="Right Arrow 84"/>
                  <p:cNvSpPr/>
                  <p:nvPr/>
                </p:nvSpPr>
                <p:spPr>
                  <a:xfrm>
                    <a:off x="2637727" y="2514600"/>
                    <a:ext cx="432735" cy="274320"/>
                  </a:xfrm>
                  <a:prstGeom prst="rightArrow">
                    <a:avLst/>
                  </a:prstGeom>
                  <a:grpFill/>
                  <a:ln w="12700" cap="flat" cmpd="sng" algn="ctr">
                    <a:solidFill>
                      <a:srgbClr val="171616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rgbClr val="FFFFFF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3172368" y="2295436"/>
                    <a:ext cx="1381215" cy="556929"/>
                  </a:xfrm>
                  <a:prstGeom prst="rect">
                    <a:avLst/>
                  </a:prstGeom>
                  <a:grpFill/>
                  <a:ln>
                    <a:solidFill>
                      <a:srgbClr val="171616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10-Pole Low-Pass</a:t>
                    </a:r>
                  </a:p>
                  <a:p>
                    <a:pPr algn="ctr">
                      <a:defRPr/>
                    </a:pP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Filter</a:t>
                    </a:r>
                  </a:p>
                </p:txBody>
              </p:sp>
              <p:sp>
                <p:nvSpPr>
                  <p:cNvPr id="87" name="Right Arrow 86"/>
                  <p:cNvSpPr/>
                  <p:nvPr/>
                </p:nvSpPr>
                <p:spPr>
                  <a:xfrm>
                    <a:off x="4769324" y="2514600"/>
                    <a:ext cx="434738" cy="274320"/>
                  </a:xfrm>
                  <a:prstGeom prst="rightArrow">
                    <a:avLst/>
                  </a:prstGeom>
                  <a:grpFill/>
                  <a:ln w="12700" cap="flat" cmpd="sng" algn="ctr">
                    <a:solidFill>
                      <a:srgbClr val="171616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rgbClr val="FFFFFF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5259276" y="2372380"/>
                    <a:ext cx="1496293" cy="1025922"/>
                  </a:xfrm>
                  <a:prstGeom prst="rect">
                    <a:avLst/>
                  </a:prstGeom>
                  <a:grpFill/>
                  <a:ln>
                    <a:solidFill>
                      <a:srgbClr val="171616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Twisted Pair</a:t>
                    </a:r>
                  </a:p>
                  <a:p>
                    <a:pPr>
                      <a:defRPr/>
                    </a:pP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High-voltage</a:t>
                    </a:r>
                  </a:p>
                  <a:p>
                    <a:pPr>
                      <a:defRPr/>
                    </a:pP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Cable w/ RF </a:t>
                    </a:r>
                    <a:r>
                      <a:rPr lang="en-US" sz="1600" kern="0" dirty="0" err="1">
                        <a:solidFill>
                          <a:srgbClr val="171616"/>
                        </a:solidFill>
                        <a:latin typeface="Calibri" panose="020F0502020204030204"/>
                      </a:rPr>
                      <a:t>Baluns</a:t>
                    </a:r>
                    <a:endParaRPr lang="en-US" sz="1600" kern="0" dirty="0">
                      <a:solidFill>
                        <a:srgbClr val="171616"/>
                      </a:solidFill>
                      <a:latin typeface="Calibri" panose="020F0502020204030204"/>
                    </a:endParaRPr>
                  </a:p>
                  <a:p>
                    <a:pPr>
                      <a:defRPr/>
                    </a:pP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every 30 cm</a:t>
                    </a:r>
                  </a:p>
                </p:txBody>
              </p:sp>
              <p:sp>
                <p:nvSpPr>
                  <p:cNvPr id="89" name="TextBox 88"/>
                  <p:cNvSpPr txBox="1"/>
                  <p:nvPr/>
                </p:nvSpPr>
                <p:spPr>
                  <a:xfrm>
                    <a:off x="7032862" y="2380138"/>
                    <a:ext cx="1118565" cy="1025922"/>
                  </a:xfrm>
                  <a:prstGeom prst="rect">
                    <a:avLst/>
                  </a:prstGeom>
                  <a:grpFill/>
                  <a:ln>
                    <a:solidFill>
                      <a:srgbClr val="171616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600" kern="0" dirty="0" err="1">
                        <a:solidFill>
                          <a:srgbClr val="171616"/>
                        </a:solidFill>
                        <a:latin typeface="Calibri" panose="020F0502020204030204"/>
                      </a:rPr>
                      <a:t>Zoll</a:t>
                    </a: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 </a:t>
                    </a:r>
                    <a:r>
                      <a:rPr lang="en-US" sz="1600" i="1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Stat </a:t>
                    </a:r>
                    <a:r>
                      <a:rPr lang="en-US" sz="1600" i="1" kern="0" dirty="0" err="1">
                        <a:solidFill>
                          <a:srgbClr val="171616"/>
                        </a:solidFill>
                        <a:latin typeface="Calibri" panose="020F0502020204030204"/>
                      </a:rPr>
                      <a:t>Padz</a:t>
                    </a:r>
                    <a:endParaRPr lang="en-US" sz="1600" i="1" kern="0" dirty="0">
                      <a:solidFill>
                        <a:srgbClr val="171616"/>
                      </a:solidFill>
                      <a:latin typeface="Calibri" panose="020F0502020204030204"/>
                    </a:endParaRPr>
                  </a:p>
                  <a:p>
                    <a:pPr>
                      <a:defRPr/>
                    </a:pP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Multifunction</a:t>
                    </a:r>
                  </a:p>
                  <a:p>
                    <a:pPr>
                      <a:defRPr/>
                    </a:pP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Defibrillation</a:t>
                    </a:r>
                  </a:p>
                  <a:p>
                    <a:pPr>
                      <a:defRPr/>
                    </a:pPr>
                    <a:r>
                      <a:rPr lang="en-US" sz="16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Pads</a:t>
                    </a:r>
                  </a:p>
                </p:txBody>
              </p:sp>
              <p:sp>
                <p:nvSpPr>
                  <p:cNvPr id="90" name="Right Arrow 89"/>
                  <p:cNvSpPr/>
                  <p:nvPr/>
                </p:nvSpPr>
                <p:spPr>
                  <a:xfrm>
                    <a:off x="6651862" y="2514600"/>
                    <a:ext cx="381000" cy="274320"/>
                  </a:xfrm>
                  <a:prstGeom prst="rightArrow">
                    <a:avLst/>
                  </a:prstGeom>
                  <a:grpFill/>
                  <a:ln w="12700" cap="flat" cmpd="sng" algn="ctr">
                    <a:solidFill>
                      <a:srgbClr val="171616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rgbClr val="FFFFFF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1" name="TextBox 90"/>
                  <p:cNvSpPr txBox="1"/>
                  <p:nvPr/>
                </p:nvSpPr>
                <p:spPr>
                  <a:xfrm>
                    <a:off x="3093450" y="2828836"/>
                    <a:ext cx="868949" cy="615553"/>
                  </a:xfrm>
                  <a:prstGeom prst="rect">
                    <a:avLst/>
                  </a:prstGeom>
                  <a:grpFill/>
                  <a:ln>
                    <a:solidFill>
                      <a:srgbClr val="171616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4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Differential Mode</a:t>
                    </a:r>
                  </a:p>
                  <a:p>
                    <a:pPr algn="ctr">
                      <a:defRPr/>
                    </a:pPr>
                    <a:r>
                      <a:rPr lang="en-US" sz="14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Unit</a:t>
                    </a:r>
                  </a:p>
                </p:txBody>
              </p:sp>
              <p:sp>
                <p:nvSpPr>
                  <p:cNvPr id="92" name="TextBox 91"/>
                  <p:cNvSpPr txBox="1"/>
                  <p:nvPr/>
                </p:nvSpPr>
                <p:spPr>
                  <a:xfrm>
                    <a:off x="3962400" y="2828836"/>
                    <a:ext cx="806924" cy="615553"/>
                  </a:xfrm>
                  <a:prstGeom prst="rect">
                    <a:avLst/>
                  </a:prstGeom>
                  <a:grpFill/>
                  <a:ln>
                    <a:solidFill>
                      <a:srgbClr val="171616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4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Common Mode</a:t>
                    </a:r>
                  </a:p>
                  <a:p>
                    <a:pPr algn="ctr">
                      <a:defRPr/>
                    </a:pPr>
                    <a:r>
                      <a:rPr lang="en-US" sz="1400" kern="0" dirty="0">
                        <a:solidFill>
                          <a:srgbClr val="171616"/>
                        </a:solidFill>
                        <a:latin typeface="Calibri" panose="020F0502020204030204"/>
                      </a:rPr>
                      <a:t>Unit</a:t>
                    </a:r>
                  </a:p>
                </p:txBody>
              </p:sp>
            </p:grpSp>
          </p:grpSp>
        </p:grpSp>
      </p:grpSp>
      <p:grpSp>
        <p:nvGrpSpPr>
          <p:cNvPr id="16" name="Group 15"/>
          <p:cNvGrpSpPr/>
          <p:nvPr/>
        </p:nvGrpSpPr>
        <p:grpSpPr>
          <a:xfrm>
            <a:off x="3207595" y="2999988"/>
            <a:ext cx="6979074" cy="4000201"/>
            <a:chOff x="1136328" y="2999988"/>
            <a:chExt cx="6979074" cy="4000201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1136328" y="2999988"/>
              <a:ext cx="6715468" cy="4000201"/>
              <a:chOff x="925300" y="3050005"/>
              <a:chExt cx="6307782" cy="375735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25300" y="3050005"/>
                <a:ext cx="6307782" cy="3757354"/>
                <a:chOff x="925300" y="3050005"/>
                <a:chExt cx="6307782" cy="3757354"/>
              </a:xfrm>
            </p:grpSpPr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9000" contrast="1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73" t="21939" r="7624" b="23274"/>
                <a:stretch/>
              </p:blipFill>
              <p:spPr>
                <a:xfrm>
                  <a:off x="2376594" y="3050005"/>
                  <a:ext cx="3339127" cy="3757354"/>
                </a:xfrm>
                <a:prstGeom prst="rect">
                  <a:avLst/>
                </a:prstGeom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6308288" y="3702879"/>
                  <a:ext cx="924794" cy="78054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171616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600" kern="0" dirty="0">
                      <a:solidFill>
                        <a:srgbClr val="171616"/>
                      </a:solidFill>
                      <a:latin typeface="Calibri" panose="020F0502020204030204"/>
                    </a:rPr>
                    <a:t>Low Pass </a:t>
                  </a:r>
                </a:p>
                <a:p>
                  <a:pPr>
                    <a:defRPr/>
                  </a:pPr>
                  <a:r>
                    <a:rPr lang="en-US" sz="1600" kern="0" dirty="0">
                      <a:solidFill>
                        <a:srgbClr val="171616"/>
                      </a:solidFill>
                      <a:latin typeface="Calibri" panose="020F0502020204030204"/>
                    </a:rPr>
                    <a:t>Filter</a:t>
                  </a:r>
                </a:p>
                <a:p>
                  <a:pPr>
                    <a:defRPr/>
                  </a:pPr>
                  <a:r>
                    <a:rPr lang="en-US" sz="1600" kern="0" dirty="0">
                      <a:solidFill>
                        <a:srgbClr val="171616"/>
                      </a:solidFill>
                      <a:latin typeface="Calibri" panose="020F0502020204030204"/>
                    </a:rPr>
                    <a:t>Unit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925300" y="3812443"/>
                  <a:ext cx="1117521" cy="54927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171616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600" kern="0" dirty="0">
                      <a:solidFill>
                        <a:srgbClr val="171616"/>
                      </a:solidFill>
                      <a:latin typeface="Calibri" panose="020F0502020204030204"/>
                    </a:rPr>
                    <a:t>Defibrillator</a:t>
                  </a:r>
                </a:p>
                <a:p>
                  <a:pPr>
                    <a:defRPr/>
                  </a:pPr>
                  <a:r>
                    <a:rPr lang="en-US" sz="1600" kern="0" dirty="0">
                      <a:solidFill>
                        <a:srgbClr val="171616"/>
                      </a:solidFill>
                      <a:latin typeface="Calibri" panose="020F0502020204030204"/>
                    </a:rPr>
                    <a:t>Generator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1750760" y="6063884"/>
                  <a:ext cx="842582" cy="31800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171616"/>
                  </a:solidFill>
                </a:ln>
              </p:spPr>
              <p:txBody>
                <a:bodyPr wrap="none" lIns="45720" rIns="4572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600" kern="0" dirty="0">
                      <a:solidFill>
                        <a:srgbClr val="171616"/>
                      </a:solidFill>
                      <a:latin typeface="Calibri" panose="020F0502020204030204"/>
                    </a:rPr>
                    <a:t>RF </a:t>
                  </a:r>
                  <a:r>
                    <a:rPr lang="en-US" sz="1600" kern="0" dirty="0" err="1">
                      <a:solidFill>
                        <a:srgbClr val="171616"/>
                      </a:solidFill>
                      <a:latin typeface="Calibri" panose="020F0502020204030204"/>
                    </a:rPr>
                    <a:t>Baluns</a:t>
                  </a:r>
                  <a:endParaRPr lang="en-US" sz="1600" kern="0" dirty="0">
                    <a:solidFill>
                      <a:srgbClr val="171616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5" name="Straight Arrow Connector 4"/>
                <p:cNvCxnSpPr/>
                <p:nvPr/>
              </p:nvCxnSpPr>
              <p:spPr bwMode="auto">
                <a:xfrm flipH="1">
                  <a:off x="5700618" y="3858003"/>
                  <a:ext cx="471031" cy="110054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8" name="Straight Arrow Connector 47"/>
                <p:cNvCxnSpPr/>
                <p:nvPr/>
              </p:nvCxnSpPr>
              <p:spPr bwMode="auto">
                <a:xfrm>
                  <a:off x="2680507" y="6217772"/>
                  <a:ext cx="309275" cy="50083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cxnSp>
            <p:nvCxnSpPr>
              <p:cNvPr id="54" name="Straight Arrow Connector 53"/>
              <p:cNvCxnSpPr/>
              <p:nvPr/>
            </p:nvCxnSpPr>
            <p:spPr bwMode="auto">
              <a:xfrm>
                <a:off x="2149587" y="4108851"/>
                <a:ext cx="309275" cy="5008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56" name="TextBox 55"/>
            <p:cNvSpPr txBox="1"/>
            <p:nvPr/>
          </p:nvSpPr>
          <p:spPr>
            <a:xfrm>
              <a:off x="6960278" y="5568159"/>
              <a:ext cx="1155124" cy="83099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171616"/>
              </a:solidFill>
            </a:ln>
          </p:spPr>
          <p:txBody>
            <a:bodyPr wrap="none" lIns="45720" rIns="45720" rtlCol="0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srgbClr val="171616"/>
                  </a:solidFill>
                  <a:latin typeface="Calibri" panose="020F0502020204030204"/>
                </a:rPr>
                <a:t>High Voltage</a:t>
              </a:r>
            </a:p>
            <a:p>
              <a:pPr>
                <a:defRPr/>
              </a:pPr>
              <a:r>
                <a:rPr lang="en-US" sz="1600" kern="0" dirty="0">
                  <a:solidFill>
                    <a:srgbClr val="171616"/>
                  </a:solidFill>
                  <a:latin typeface="Calibri" panose="020F0502020204030204"/>
                </a:rPr>
                <a:t>Twisted Pair</a:t>
              </a:r>
            </a:p>
            <a:p>
              <a:pPr>
                <a:defRPr/>
              </a:pPr>
              <a:r>
                <a:rPr lang="en-US" sz="1600" kern="0" dirty="0">
                  <a:solidFill>
                    <a:srgbClr val="171616"/>
                  </a:solidFill>
                  <a:latin typeface="Calibri" panose="020F0502020204030204"/>
                </a:rPr>
                <a:t>Cable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H="1">
              <a:off x="6441005" y="5953783"/>
              <a:ext cx="519273" cy="321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" name="Group 5"/>
          <p:cNvGrpSpPr/>
          <p:nvPr/>
        </p:nvGrpSpPr>
        <p:grpSpPr>
          <a:xfrm>
            <a:off x="1719819" y="4361758"/>
            <a:ext cx="4627090" cy="2292084"/>
            <a:chOff x="195819" y="4361758"/>
            <a:chExt cx="4627090" cy="2292084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 flipV="1">
              <a:off x="2997287" y="5826965"/>
              <a:ext cx="1825622" cy="45370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" name="Group 3"/>
            <p:cNvGrpSpPr/>
            <p:nvPr/>
          </p:nvGrpSpPr>
          <p:grpSpPr>
            <a:xfrm>
              <a:off x="195819" y="4361758"/>
              <a:ext cx="1653754" cy="2292084"/>
              <a:chOff x="195819" y="4361758"/>
              <a:chExt cx="1653754" cy="2292084"/>
            </a:xfrm>
          </p:grpSpPr>
          <p:pic>
            <p:nvPicPr>
              <p:cNvPr id="1026" name="Picture 2" descr="http://www.aedsuperstore.com/assets/images/ProductImages/zollals/8900-4004-ZOLL-ALS-Stat-Padz-3x3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819" y="5000088"/>
                <a:ext cx="1653754" cy="1653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316173" y="4361758"/>
                <a:ext cx="1245854" cy="58477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171616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kern="0" dirty="0" err="1">
                    <a:solidFill>
                      <a:srgbClr val="171616"/>
                    </a:solidFill>
                    <a:latin typeface="Calibri" panose="020F0502020204030204"/>
                  </a:rPr>
                  <a:t>Defib</a:t>
                </a:r>
                <a:r>
                  <a:rPr lang="en-US" sz="1600" kern="0" dirty="0">
                    <a:solidFill>
                      <a:srgbClr val="171616"/>
                    </a:solidFill>
                    <a:latin typeface="Calibri" panose="020F0502020204030204"/>
                  </a:rPr>
                  <a:t>. Pads</a:t>
                </a:r>
              </a:p>
              <a:p>
                <a:pPr>
                  <a:defRPr/>
                </a:pPr>
                <a:r>
                  <a:rPr lang="en-US" sz="1600" kern="0" dirty="0">
                    <a:solidFill>
                      <a:srgbClr val="171616"/>
                    </a:solidFill>
                    <a:latin typeface="Calibri" panose="020F0502020204030204"/>
                  </a:rPr>
                  <a:t>(Disposable)</a:t>
                </a:r>
              </a:p>
            </p:txBody>
          </p:sp>
        </p:grp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7B48AD53-3EE6-4418-BD8E-3B675CF8E2C1}"/>
              </a:ext>
            </a:extLst>
          </p:cNvPr>
          <p:cNvSpPr txBox="1">
            <a:spLocks/>
          </p:cNvSpPr>
          <p:nvPr/>
        </p:nvSpPr>
        <p:spPr>
          <a:xfrm>
            <a:off x="0" y="-75476"/>
            <a:ext cx="111760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/>
              <a:t>MRI-Compatible </a:t>
            </a:r>
            <a:r>
              <a:rPr lang="en-US" sz="2800" dirty="0">
                <a:latin typeface="Arial" charset="0"/>
                <a:cs typeface="Arial" charset="0"/>
              </a:rPr>
              <a:t>Defibrillator Components (JHU system)</a:t>
            </a:r>
            <a:endParaRPr lang="en-GB" sz="2800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" name="Snip Same Side Corner Rectangle 14">
            <a:extLst>
              <a:ext uri="{FF2B5EF4-FFF2-40B4-BE49-F238E27FC236}">
                <a16:creationId xmlns:a16="http://schemas.microsoft.com/office/drawing/2014/main" xmlns="" id="{393F601C-72EB-4580-8B1E-AAD0FA237053}"/>
              </a:ext>
            </a:extLst>
          </p:cNvPr>
          <p:cNvSpPr/>
          <p:nvPr/>
        </p:nvSpPr>
        <p:spPr>
          <a:xfrm rot="10800000">
            <a:off x="87594" y="655543"/>
            <a:ext cx="10388321" cy="363730"/>
          </a:xfrm>
          <a:prstGeom prst="snip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47B189"/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48905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Custom 1">
      <a:dk1>
        <a:srgbClr val="171616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11928</TotalTime>
  <Words>1071</Words>
  <Application>Microsoft Office PowerPoint</Application>
  <PresentationFormat>Custom</PresentationFormat>
  <Paragraphs>236</Paragraphs>
  <Slides>19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 </vt:lpstr>
      <vt:lpstr>PowerPoint Presentation</vt:lpstr>
      <vt:lpstr>PowerPoint Presentation</vt:lpstr>
      <vt:lpstr>PowerPoint Presentation</vt:lpstr>
      <vt:lpstr>Ventricular Tachycardia during EP Atrial Fibrillation ablation 2 hrs into procedure =&gt;MRI Table undocked for Defibrillation.</vt:lpstr>
      <vt:lpstr>PowerPoint Presentation</vt:lpstr>
      <vt:lpstr>PowerPoint Presentation</vt:lpstr>
      <vt:lpstr>PowerPoint Presentation</vt:lpstr>
      <vt:lpstr>PowerPoint Presentation</vt:lpstr>
      <vt:lpstr>Human MRI SNR and Safety testing</vt:lpstr>
      <vt:lpstr>PowerPoint Presentation</vt:lpstr>
      <vt:lpstr>PowerPoint Presentation</vt:lpstr>
      <vt:lpstr>PowerPoint Presentation</vt:lpstr>
      <vt:lpstr>PowerPoint Presentation</vt:lpstr>
      <vt:lpstr>MRI Defibrillation in action (small swine subject)</vt:lpstr>
      <vt:lpstr>Defibrillation without Muscle Contraction </vt:lpstr>
      <vt:lpstr>Defibrillation with minimal Muscle contraction </vt:lpstr>
      <vt:lpstr>Defibrillation in the MRI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Vivian Wong</dc:creator>
  <cp:lastModifiedBy>Ratnayaka, Kanishka MD</cp:lastModifiedBy>
  <cp:revision>1218</cp:revision>
  <dcterms:created xsi:type="dcterms:W3CDTF">2015-05-25T20:17:00Z</dcterms:created>
  <dcterms:modified xsi:type="dcterms:W3CDTF">2018-02-13T18:27:50Z</dcterms:modified>
</cp:coreProperties>
</file>