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04" r:id="rId3"/>
    <p:sldId id="300" r:id="rId4"/>
    <p:sldId id="307" r:id="rId5"/>
    <p:sldId id="279" r:id="rId6"/>
    <p:sldId id="267" r:id="rId7"/>
    <p:sldId id="277" r:id="rId8"/>
    <p:sldId id="276" r:id="rId9"/>
    <p:sldId id="292" r:id="rId10"/>
    <p:sldId id="299" r:id="rId11"/>
    <p:sldId id="306" r:id="rId12"/>
    <p:sldId id="283" r:id="rId13"/>
    <p:sldId id="282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6007" autoAdjust="0"/>
  </p:normalViewPr>
  <p:slideViewPr>
    <p:cSldViewPr snapToGrid="0">
      <p:cViewPr>
        <p:scale>
          <a:sx n="70" d="100"/>
          <a:sy n="70" d="100"/>
        </p:scale>
        <p:origin x="494" y="-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13BE0-6403-478F-BE7D-84ED96749471}" type="datetimeFigureOut">
              <a:rPr lang="de-DE" smtClean="0"/>
              <a:t>15.03.2018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D1FE9-0057-4BC0-8087-E4227BD255D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26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D1FE9-0057-4BC0-8087-E4227BD255D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00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 anchor="b"/>
          <a:lstStyle>
            <a:lvl1pPr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fld id="{D70908B5-4838-4322-9271-90E0C5AB13C9}" type="slidenum">
              <a:rPr lang="de-DE" altLang="de-DE" sz="1000">
                <a:latin typeface="Times New Roman" panose="02020603050405020304" pitchFamily="18" charset="0"/>
              </a:rPr>
              <a:pPr algn="r"/>
              <a:t>5</a:t>
            </a:fld>
            <a:endParaRPr lang="de-DE" altLang="de-DE" sz="1000">
              <a:latin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6125"/>
            <a:ext cx="6616700" cy="3722688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716463"/>
            <a:ext cx="4887912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/>
          <a:lstStyle/>
          <a:p>
            <a:r>
              <a:rPr lang="de-DE" altLang="de-DE" smtClean="0"/>
              <a:t>all wires except the noodle and terumo wire are more or less shapeable to individual needs</a:t>
            </a:r>
            <a:endParaRPr lang="en-US" altLang="de-DE" smtClean="0"/>
          </a:p>
          <a:p>
            <a:endParaRPr lang="de-DE" altLang="de-DE" b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9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 anchor="b"/>
          <a:lstStyle>
            <a:lvl1pPr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fld id="{4EA42C78-4C69-4F0C-9727-0928BBF715DA}" type="slidenum">
              <a:rPr lang="de-DE" altLang="de-DE" sz="1000">
                <a:latin typeface="Times New Roman" panose="02020603050405020304" pitchFamily="18" charset="0"/>
              </a:rPr>
              <a:pPr algn="r"/>
              <a:t>6</a:t>
            </a:fld>
            <a:endParaRPr lang="de-DE" altLang="de-DE" sz="1000"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6125"/>
            <a:ext cx="6616700" cy="37226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716463"/>
            <a:ext cx="4887912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/>
          <a:lstStyle/>
          <a:p>
            <a:r>
              <a:rPr lang="de-CH" altLang="de-DE" smtClean="0"/>
              <a:t>MR-Catheter desireable</a:t>
            </a:r>
          </a:p>
        </p:txBody>
      </p:sp>
    </p:spTree>
    <p:extLst>
      <p:ext uri="{BB962C8B-B14F-4D97-AF65-F5344CB8AC3E}">
        <p14:creationId xmlns:p14="http://schemas.microsoft.com/office/powerpoint/2010/main" val="484471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 anchor="b"/>
          <a:lstStyle>
            <a:lvl1pPr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fld id="{8CD7F1F8-83D4-49AE-A220-AF66D11AA9A8}" type="slidenum">
              <a:rPr lang="de-DE" altLang="de-DE" sz="1000">
                <a:latin typeface="Times New Roman" panose="02020603050405020304" pitchFamily="18" charset="0"/>
              </a:rPr>
              <a:pPr algn="r"/>
              <a:t>7</a:t>
            </a:fld>
            <a:endParaRPr lang="de-DE" altLang="de-DE" sz="1000">
              <a:latin typeface="Times New Roman" panose="02020603050405020304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6125"/>
            <a:ext cx="6616700" cy="3722688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716463"/>
            <a:ext cx="4887912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/>
          <a:lstStyle/>
          <a:p>
            <a:r>
              <a:rPr lang="de-DE" altLang="de-DE" smtClean="0"/>
              <a:t>Extreme coarctation how to get through with MRI resolution?</a:t>
            </a:r>
          </a:p>
          <a:p>
            <a:r>
              <a:rPr lang="de-DE" altLang="de-DE" smtClean="0"/>
              <a:t>Is there a communication or not?</a:t>
            </a:r>
          </a:p>
          <a:p>
            <a:endParaRPr lang="de-DE" altLang="de-DE" b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4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 anchor="b"/>
          <a:lstStyle>
            <a:lvl1pPr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fld id="{8C76B2E2-D7F9-4ACC-BB57-9E38BE7666E6}" type="slidenum">
              <a:rPr lang="de-DE" altLang="de-DE" sz="1000">
                <a:latin typeface="Times New Roman" panose="02020603050405020304" pitchFamily="18" charset="0"/>
              </a:rPr>
              <a:pPr algn="r"/>
              <a:t>8</a:t>
            </a:fld>
            <a:endParaRPr lang="de-DE" altLang="de-DE" sz="1000">
              <a:latin typeface="Times New Roman" panose="02020603050405020304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6125"/>
            <a:ext cx="6616700" cy="37226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716463"/>
            <a:ext cx="4887912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/>
          <a:lstStyle/>
          <a:p>
            <a:r>
              <a:rPr lang="de-DE" altLang="de-DE" dirty="0" smtClean="0"/>
              <a:t>Experience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kind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stent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artifact</a:t>
            </a:r>
            <a:r>
              <a:rPr lang="de-DE" altLang="de-DE" dirty="0" smtClean="0"/>
              <a:t> </a:t>
            </a:r>
          </a:p>
          <a:p>
            <a:r>
              <a:rPr lang="de-DE" altLang="de-DE" dirty="0" smtClean="0"/>
              <a:t>Need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other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stents</a:t>
            </a:r>
            <a:r>
              <a:rPr lang="de-DE" altLang="de-DE" dirty="0" smtClean="0"/>
              <a:t>???</a:t>
            </a:r>
          </a:p>
          <a:p>
            <a:r>
              <a:rPr lang="de-DE" altLang="de-DE" dirty="0" err="1" smtClean="0"/>
              <a:t>Stability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balloon</a:t>
            </a:r>
            <a:endParaRPr lang="de-DE" altLang="de-DE" dirty="0" smtClean="0"/>
          </a:p>
          <a:p>
            <a:r>
              <a:rPr lang="de-DE" altLang="de-DE" dirty="0" smtClean="0"/>
              <a:t>Rapid </a:t>
            </a:r>
            <a:r>
              <a:rPr lang="de-DE" altLang="de-DE" dirty="0" err="1" smtClean="0"/>
              <a:t>pacing</a:t>
            </a:r>
            <a:r>
              <a:rPr lang="de-DE" altLang="de-DE" dirty="0" smtClean="0"/>
              <a:t> – </a:t>
            </a:r>
            <a:r>
              <a:rPr lang="de-DE" altLang="de-DE" dirty="0" err="1" smtClean="0"/>
              <a:t>making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procedure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more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complex</a:t>
            </a:r>
            <a:endParaRPr lang="de-DE" altLang="de-DE" dirty="0" smtClean="0"/>
          </a:p>
          <a:p>
            <a:r>
              <a:rPr lang="de-DE" altLang="de-DE" dirty="0" err="1" smtClean="0"/>
              <a:t>Stiff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wire</a:t>
            </a:r>
            <a:endParaRPr lang="en-US" altLang="de-DE" dirty="0" smtClean="0"/>
          </a:p>
          <a:p>
            <a:endParaRPr lang="en-US" altLang="de-DE" dirty="0" smtClean="0"/>
          </a:p>
          <a:p>
            <a:endParaRPr lang="de-DE" altLang="de-DE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200" dirty="0" smtClean="0"/>
              <a:t>Secondary Endpoints </a:t>
            </a:r>
          </a:p>
          <a:p>
            <a:r>
              <a:rPr lang="en-US" sz="1200" dirty="0" smtClean="0"/>
              <a:t>To confirm usability: Absence of </a:t>
            </a:r>
            <a:r>
              <a:rPr lang="en-US" sz="1200" dirty="0" err="1" smtClean="0"/>
              <a:t>MRWire</a:t>
            </a:r>
            <a:r>
              <a:rPr lang="en-US" sz="1200" dirty="0" smtClean="0"/>
              <a:t> related events such as damage to vessel walls, or other device related events </a:t>
            </a:r>
          </a:p>
          <a:p>
            <a:r>
              <a:rPr lang="en-US" sz="1200" dirty="0" smtClean="0"/>
              <a:t>• To confirm feasibility: Absence of </a:t>
            </a:r>
            <a:r>
              <a:rPr lang="en-US" sz="1200" dirty="0" err="1" smtClean="0"/>
              <a:t>MRWire</a:t>
            </a:r>
            <a:r>
              <a:rPr lang="en-US" sz="1200" dirty="0" smtClean="0"/>
              <a:t> related events such as device deficiencies, obstruction in catheter, non-visibility in MRI (if guidewire related) and positive assessment of structural integrity </a:t>
            </a:r>
            <a:endParaRPr lang="de-DE" sz="1200" dirty="0" smtClean="0"/>
          </a:p>
          <a:p>
            <a:endParaRPr lang="de-D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Prospective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multi-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PMCF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certified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device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de-D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Primary Endpoints 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5.1.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Primary Endpoint: Procedural Success defined as “Was procedural success reached?”: yes/no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Procedural success (only during procedure) means that all of the following questions are answered with “yes”: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Could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MRWire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inserted successfully through the introducer device (handling) ?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Could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MRWire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introduced successfully to the anatomical target lesion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steerability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?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Was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MRWire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sufficiently visible in MRI to allow steering to the target lesion (conspicuity) ? </a:t>
            </a:r>
          </a:p>
          <a:p>
            <a:endParaRPr lang="de-D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de-D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following question is answered with “no”: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Did any adverse event, related to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MRWire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occur? 	</a:t>
            </a:r>
          </a:p>
          <a:p>
            <a:endParaRPr lang="de-DE" dirty="0" smtClean="0"/>
          </a:p>
          <a:p>
            <a:endParaRPr lang="de-D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Secondary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endpoints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To confirm usability: Absence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MRWire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related events such as damage to vessel walls, or other device related events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To confirm feasibility: Absence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MRWire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related events such as device deficiencies, obstruction in catheter, non-visibility in MRI (if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guidewire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related) and positive assessment of structural integrity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84DBA-CF51-4CD0-A846-D0D31B54D5F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691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D1FE9-0057-4BC0-8087-E4227BD255D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017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 anchor="b"/>
          <a:lstStyle>
            <a:lvl1pPr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fld id="{F54D1F4A-670B-4D79-AE4A-22E9174F6A22}" type="slidenum">
              <a:rPr lang="de-DE" altLang="de-DE" sz="1000">
                <a:latin typeface="Times New Roman" panose="02020603050405020304" pitchFamily="18" charset="0"/>
              </a:rPr>
              <a:pPr algn="r"/>
              <a:t>12</a:t>
            </a:fld>
            <a:endParaRPr lang="de-DE" altLang="de-DE" sz="1000">
              <a:latin typeface="Times New Roman" panose="02020603050405020304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6125"/>
            <a:ext cx="6616700" cy="3722688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716463"/>
            <a:ext cx="4887912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/>
          <a:lstStyle/>
          <a:p>
            <a:r>
              <a:rPr lang="de-DE" altLang="de-DE" dirty="0" err="1" smtClean="0"/>
              <a:t>emergencies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have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anticipated</a:t>
            </a:r>
            <a:r>
              <a:rPr lang="de-DE" altLang="de-DE" dirty="0" smtClean="0"/>
              <a:t>.</a:t>
            </a:r>
            <a:endParaRPr lang="de-DE" altLang="de-DE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11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 anchor="b"/>
          <a:lstStyle>
            <a:lvl1pPr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667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fld id="{4A847184-E025-480A-8E3F-C1AB8DB3484E}" type="slidenum">
              <a:rPr lang="de-DE" altLang="de-DE" sz="1000">
                <a:latin typeface="Times New Roman" panose="02020603050405020304" pitchFamily="18" charset="0"/>
              </a:rPr>
              <a:pPr algn="r"/>
              <a:t>13</a:t>
            </a:fld>
            <a:endParaRPr lang="de-DE" altLang="de-DE" sz="1000"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6125"/>
            <a:ext cx="6616700" cy="372268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716463"/>
            <a:ext cx="4887912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4" tIns="45543" rIns="91084" bIns="45543"/>
          <a:lstStyle/>
          <a:p>
            <a:r>
              <a:rPr lang="de-DE" altLang="de-DE" smtClean="0"/>
              <a:t>emergencies have to be anticipated.</a:t>
            </a:r>
            <a:endParaRPr lang="de-DE" altLang="de-DE" b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04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8DE348-BA1C-42C3-914D-0FAD09F69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3957288A-B10A-4959-B915-5E48F6F2E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xmlns="" id="{6028CEFC-4A74-4FE1-B327-63CB868268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xmlns="" id="{CA1B4549-1C8C-4206-B39E-925BB9699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xmlns="" id="{7AE10A49-BC00-4887-AB88-EF1AF889E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3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7B06E7-40E8-4BB2-9615-AA13F8F37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0416"/>
            <a:ext cx="10515600" cy="1191085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07679D5-03A2-4599-B7B6-772BA269A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111543"/>
            <a:ext cx="10515600" cy="419776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xmlns="" id="{71BC7363-440A-4158-800F-62452B09F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xmlns="" id="{368CA5F7-CFEC-43C8-B90D-61EB35ED3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xmlns="" id="{0A0142DB-CC42-4366-9E9B-8B78AB0E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C6B55C80-0515-4C67-A449-BB34BCE23F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36625"/>
            <a:ext cx="2628900" cy="555052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5760EBD-87E8-484B-9F3E-E6AE2BD52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36625"/>
            <a:ext cx="7734300" cy="5550527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xmlns="" id="{C87E3A80-E3AD-42F4-882B-F97DDB32B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xmlns="" id="{A3B3CD00-C637-4F9F-8F8B-416315DB6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xmlns="" id="{B4B25243-64E8-4C5C-A2E6-503F3E030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1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86B502-F066-4373-A6D2-3CBFEA56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747"/>
            <a:ext cx="10515600" cy="1191085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FD73BF0-5F42-45F7-A9A9-D26DDE5C7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7874"/>
            <a:ext cx="10515600" cy="419776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xmlns="" id="{BFE3EDCD-EBBF-4DD7-A829-86C3227FA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xmlns="" id="{A7FC9404-41F7-4B76-9992-581A499C4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xmlns="" id="{10625FFA-598E-4D61-879E-087FE1592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CF549B-AD23-4234-9AC3-843BF507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675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6904003-9FAA-48C4-9767-25BAB9009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4725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xmlns="" id="{4F8A8C3E-4636-47BD-9273-15C46541F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xmlns="" id="{5984A362-38E1-4765-9627-1D1F2D31F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xmlns="" id="{7F2D2884-7FAD-4482-94FC-415E36073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38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BF76B3-D54B-4C20-A12B-33AB41B5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66594F0-0DB6-444B-8519-F2C4C378B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5A3FF1D-4709-47F7-BBA0-4C6CA3491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7095EFA-0786-4B6C-8BDB-7A54777D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1F057-39A8-4B20-9424-6818CB3ABB5F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F55DA4D-1CD7-4EAE-87D5-4629090A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C37380E-BDF3-4A53-8FAE-64E0F192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8E06F-8551-4357-95DD-C94B9770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5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E8BE76F-C40A-4018-BF93-97761640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2614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8C81EA2-3954-4417-BF28-17659F99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7865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D9D8F93-ACBA-42C4-8D37-6A46FA9EE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2564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8BE39B6-BFA9-4640-B104-036DB5B84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7865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105308AB-6AF3-48CF-9A3E-E794217DB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2564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xmlns="" id="{DC3D5416-F9A4-4004-9A1F-8A5A31A662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xmlns="" id="{3418CE36-1697-4559-9FA9-15577F6A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xmlns="" id="{A7ECFADE-E4DE-4744-A58F-878AC227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234FFEDA-D559-4766-A565-65099119C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2614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xmlns="" id="{C3C11D35-DBBA-4B88-ABDA-614027B6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xmlns="" id="{3EDA80F2-91A8-478D-B2EE-109317509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xmlns="" id="{F9CB9919-5D23-4EF6-98A2-96C6E590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0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xmlns="" id="{ED43BDB6-2533-46B3-8736-67D94773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xmlns="" id="{7A5500D0-100E-414B-A2BC-E4E27F84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xmlns="" id="{818DF5EB-2448-4E08-8C27-6F62DF46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6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4CB0115-FF04-44BC-8E28-B5BB067E2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432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2E0C4BB-2AD2-4D20-B405-A6FE8ABC8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14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DB8B702-4A22-4A42-BB21-C62FF33ED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45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xmlns="" id="{57F17CAD-BFFC-441A-A1B6-975D40AA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xmlns="" id="{1434D426-2776-4DA3-B5BA-203E603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xmlns="" id="{DADF4BF4-D7CA-4966-848C-3CB2E3AE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5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386971A-B0E7-4931-AB3F-E3C6C1CA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025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9529276A-DEBD-4B39-8F2C-AB6D42509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904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8DAAE2D5-FF53-4985-8331-87AEDD6FC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6045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xmlns="" id="{BF5A335B-022D-4589-8A48-BE487236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xmlns="" id="{661452C6-2B65-43CF-B232-5EA5E85B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xmlns="" id="{E1A03171-878F-4692-A937-AB8C13FC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C577E1D-1DEE-4212-944F-6A8876AC937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4D0891EA-0C1E-4646-A0D3-F8F4ABB1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8068"/>
            <a:ext cx="10515600" cy="119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9EABE66-0130-40B1-B137-7C9475DB6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79195"/>
            <a:ext cx="10515600" cy="4197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43DFC6E-0891-4502-9B69-46432440C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7152"/>
            <a:ext cx="1251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057-39A8-4B20-9424-6818CB3ABB5F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F86F1E7-6C43-43EA-A840-11FBD2D5A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487152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4230832-57A3-4709-A6A7-E07A51165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8715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E06F-8551-4357-95DD-C94B97703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0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83F8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5.wm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video" Target="../media/media6.wmv"/><Relationship Id="rId11" Type="http://schemas.openxmlformats.org/officeDocument/2006/relationships/image" Target="../media/image31.png"/><Relationship Id="rId5" Type="http://schemas.microsoft.com/office/2007/relationships/media" Target="../media/media6.wmv"/><Relationship Id="rId10" Type="http://schemas.openxmlformats.org/officeDocument/2006/relationships/image" Target="../media/image30.png"/><Relationship Id="rId4" Type="http://schemas.openxmlformats.org/officeDocument/2006/relationships/video" Target="../media/media5.wm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file:///\\dhmnas05\user\Ewert\Ewert%20DHZB\&#196;rzte%20Ewert\Vortrag%20Freunde%20der%20TUM%207_2013\gierl.wmv" TargetMode="External"/><Relationship Id="rId7" Type="http://schemas.openxmlformats.org/officeDocument/2006/relationships/image" Target="../media/image1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739516" y="1010669"/>
            <a:ext cx="8496943" cy="129621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MRI catheterization </a:t>
            </a:r>
            <a:r>
              <a:rPr lang="en-US" sz="30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guide wires</a:t>
            </a:r>
            <a:endParaRPr lang="de-DE" sz="28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idx="4294967295"/>
          </p:nvPr>
        </p:nvSpPr>
        <p:spPr>
          <a:xfrm>
            <a:off x="1739516" y="4701755"/>
            <a:ext cx="8568952" cy="212832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Christian Meierhofer</a:t>
            </a:r>
          </a:p>
          <a:p>
            <a:pPr marL="0" indent="0" algn="ctr">
              <a:buNone/>
            </a:pPr>
            <a:endParaRPr lang="de-DE" b="1" dirty="0">
              <a:solidFill>
                <a:schemeClr val="tx1"/>
              </a:solidFill>
              <a:latin typeface="Calibri" pitchFamily="34" charset="0"/>
            </a:endParaRPr>
          </a:p>
          <a:p>
            <a:pPr marL="0" indent="0" algn="ctr">
              <a:buNone/>
            </a:pPr>
            <a:r>
              <a:rPr lang="de-DE" b="1" dirty="0" err="1">
                <a:solidFill>
                  <a:schemeClr val="tx1"/>
                </a:solidFill>
                <a:latin typeface="Calibri" pitchFamily="34" charset="0"/>
              </a:rPr>
              <a:t>Pediatric</a:t>
            </a:r>
            <a:r>
              <a:rPr lang="de-DE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Calibri" pitchFamily="34" charset="0"/>
              </a:rPr>
              <a:t>Cardiology</a:t>
            </a:r>
            <a:r>
              <a:rPr lang="de-DE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Calibri" pitchFamily="34" charset="0"/>
              </a:rPr>
              <a:t>and</a:t>
            </a:r>
            <a:r>
              <a:rPr lang="de-DE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Calibri" pitchFamily="34" charset="0"/>
              </a:rPr>
              <a:t>Congenital</a:t>
            </a:r>
            <a:r>
              <a:rPr lang="de-DE" b="1" dirty="0">
                <a:solidFill>
                  <a:schemeClr val="tx1"/>
                </a:solidFill>
                <a:latin typeface="Calibri" pitchFamily="34" charset="0"/>
              </a:rPr>
              <a:t> Heart </a:t>
            </a:r>
            <a:r>
              <a:rPr lang="de-DE" b="1" dirty="0" err="1">
                <a:solidFill>
                  <a:schemeClr val="tx1"/>
                </a:solidFill>
                <a:latin typeface="Calibri" pitchFamily="34" charset="0"/>
              </a:rPr>
              <a:t>Disease</a:t>
            </a:r>
            <a:endParaRPr lang="de-DE" b="1" dirty="0">
              <a:solidFill>
                <a:schemeClr val="tx1"/>
              </a:solidFill>
              <a:latin typeface="Calibri" pitchFamily="34" charset="0"/>
            </a:endParaRPr>
          </a:p>
          <a:p>
            <a:pPr marL="0" indent="0" algn="ctr">
              <a:buNone/>
            </a:pPr>
            <a:r>
              <a:rPr lang="de-DE" b="1" dirty="0" smtClean="0">
                <a:solidFill>
                  <a:schemeClr val="tx1"/>
                </a:solidFill>
                <a:latin typeface="Calibri" pitchFamily="34" charset="0"/>
              </a:rPr>
              <a:t>German Heart Center </a:t>
            </a:r>
            <a:r>
              <a:rPr lang="de-DE" b="1" dirty="0" err="1" smtClean="0">
                <a:solidFill>
                  <a:schemeClr val="tx1"/>
                </a:solidFill>
                <a:latin typeface="Calibri" pitchFamily="34" charset="0"/>
              </a:rPr>
              <a:t>Munich</a:t>
            </a:r>
            <a:endParaRPr lang="de-DE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0" indent="0" algn="ctr">
              <a:buNone/>
            </a:pPr>
            <a:r>
              <a:rPr lang="de-DE" b="1" dirty="0" smtClean="0">
                <a:solidFill>
                  <a:schemeClr val="tx1"/>
                </a:solidFill>
                <a:latin typeface="Calibri" pitchFamily="34" charset="0"/>
              </a:rPr>
              <a:t>Technical </a:t>
            </a:r>
            <a:r>
              <a:rPr lang="de-DE" b="1" dirty="0">
                <a:solidFill>
                  <a:schemeClr val="tx1"/>
                </a:solidFill>
                <a:latin typeface="Calibri" pitchFamily="34" charset="0"/>
              </a:rPr>
              <a:t>University </a:t>
            </a:r>
            <a:r>
              <a:rPr lang="de-DE" b="1" dirty="0" err="1">
                <a:solidFill>
                  <a:schemeClr val="tx1"/>
                </a:solidFill>
                <a:latin typeface="Calibri" pitchFamily="34" charset="0"/>
              </a:rPr>
              <a:t>of</a:t>
            </a:r>
            <a:r>
              <a:rPr lang="de-DE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e-DE" b="1" dirty="0" err="1" smtClean="0">
                <a:solidFill>
                  <a:schemeClr val="tx1"/>
                </a:solidFill>
                <a:latin typeface="Calibri" pitchFamily="34" charset="0"/>
              </a:rPr>
              <a:t>Munich</a:t>
            </a:r>
            <a:endParaRPr lang="de-DE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0" indent="0" algn="ctr">
              <a:buNone/>
            </a:pPr>
            <a:r>
              <a:rPr lang="de-DE" b="1" dirty="0" smtClean="0">
                <a:solidFill>
                  <a:schemeClr val="tx1"/>
                </a:solidFill>
                <a:latin typeface="Calibri" pitchFamily="34" charset="0"/>
              </a:rPr>
              <a:t>Germany</a:t>
            </a:r>
            <a:endParaRPr lang="de-DE" b="1" dirty="0">
              <a:solidFill>
                <a:schemeClr val="tx1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sz="1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" name="Picture 9" descr="Bil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48" y="2708920"/>
            <a:ext cx="697388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4"/>
          <p:cNvGrpSpPr>
            <a:grpSpLocks noChangeAspect="1"/>
          </p:cNvGrpSpPr>
          <p:nvPr/>
        </p:nvGrpSpPr>
        <p:grpSpPr bwMode="auto">
          <a:xfrm>
            <a:off x="342446" y="2749176"/>
            <a:ext cx="1128008" cy="1638749"/>
            <a:chOff x="3742" y="2064"/>
            <a:chExt cx="441" cy="528"/>
          </a:xfrm>
        </p:grpSpPr>
        <p:sp>
          <p:nvSpPr>
            <p:cNvPr id="7" name="AutoShape 45"/>
            <p:cNvSpPr>
              <a:spLocks noChangeAspect="1" noChangeArrowheads="1" noTextEdit="1"/>
            </p:cNvSpPr>
            <p:nvPr/>
          </p:nvSpPr>
          <p:spPr bwMode="auto">
            <a:xfrm>
              <a:off x="3742" y="2064"/>
              <a:ext cx="441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46"/>
            <p:cNvSpPr>
              <a:spLocks/>
            </p:cNvSpPr>
            <p:nvPr/>
          </p:nvSpPr>
          <p:spPr bwMode="auto">
            <a:xfrm>
              <a:off x="3975" y="2066"/>
              <a:ext cx="209" cy="526"/>
            </a:xfrm>
            <a:custGeom>
              <a:avLst/>
              <a:gdLst>
                <a:gd name="T0" fmla="*/ 84 w 419"/>
                <a:gd name="T1" fmla="*/ 0 h 1580"/>
                <a:gd name="T2" fmla="*/ 92 w 419"/>
                <a:gd name="T3" fmla="*/ 431 h 1580"/>
                <a:gd name="T4" fmla="*/ 122 w 419"/>
                <a:gd name="T5" fmla="*/ 411 h 1580"/>
                <a:gd name="T6" fmla="*/ 156 w 419"/>
                <a:gd name="T7" fmla="*/ 398 h 1580"/>
                <a:gd name="T8" fmla="*/ 197 w 419"/>
                <a:gd name="T9" fmla="*/ 393 h 1580"/>
                <a:gd name="T10" fmla="*/ 237 w 419"/>
                <a:gd name="T11" fmla="*/ 398 h 1580"/>
                <a:gd name="T12" fmla="*/ 270 w 419"/>
                <a:gd name="T13" fmla="*/ 408 h 1580"/>
                <a:gd name="T14" fmla="*/ 302 w 419"/>
                <a:gd name="T15" fmla="*/ 428 h 1580"/>
                <a:gd name="T16" fmla="*/ 328 w 419"/>
                <a:gd name="T17" fmla="*/ 452 h 1580"/>
                <a:gd name="T18" fmla="*/ 347 w 419"/>
                <a:gd name="T19" fmla="*/ 482 h 1580"/>
                <a:gd name="T20" fmla="*/ 363 w 419"/>
                <a:gd name="T21" fmla="*/ 504 h 1580"/>
                <a:gd name="T22" fmla="*/ 381 w 419"/>
                <a:gd name="T23" fmla="*/ 539 h 1580"/>
                <a:gd name="T24" fmla="*/ 397 w 419"/>
                <a:gd name="T25" fmla="*/ 581 h 1580"/>
                <a:gd name="T26" fmla="*/ 409 w 419"/>
                <a:gd name="T27" fmla="*/ 634 h 1580"/>
                <a:gd name="T28" fmla="*/ 417 w 419"/>
                <a:gd name="T29" fmla="*/ 705 h 1580"/>
                <a:gd name="T30" fmla="*/ 418 w 419"/>
                <a:gd name="T31" fmla="*/ 796 h 1580"/>
                <a:gd name="T32" fmla="*/ 414 w 419"/>
                <a:gd name="T33" fmla="*/ 870 h 1580"/>
                <a:gd name="T34" fmla="*/ 405 w 419"/>
                <a:gd name="T35" fmla="*/ 934 h 1580"/>
                <a:gd name="T36" fmla="*/ 394 w 419"/>
                <a:gd name="T37" fmla="*/ 1006 h 1580"/>
                <a:gd name="T38" fmla="*/ 381 w 419"/>
                <a:gd name="T39" fmla="*/ 1083 h 1580"/>
                <a:gd name="T40" fmla="*/ 361 w 419"/>
                <a:gd name="T41" fmla="*/ 1168 h 1580"/>
                <a:gd name="T42" fmla="*/ 342 w 419"/>
                <a:gd name="T43" fmla="*/ 1242 h 1580"/>
                <a:gd name="T44" fmla="*/ 318 w 419"/>
                <a:gd name="T45" fmla="*/ 1321 h 1580"/>
                <a:gd name="T46" fmla="*/ 292 w 419"/>
                <a:gd name="T47" fmla="*/ 1402 h 1580"/>
                <a:gd name="T48" fmla="*/ 267 w 419"/>
                <a:gd name="T49" fmla="*/ 1471 h 1580"/>
                <a:gd name="T50" fmla="*/ 242 w 419"/>
                <a:gd name="T51" fmla="*/ 1543 h 1580"/>
                <a:gd name="T52" fmla="*/ 143 w 419"/>
                <a:gd name="T53" fmla="*/ 1580 h 1580"/>
                <a:gd name="T54" fmla="*/ 171 w 419"/>
                <a:gd name="T55" fmla="*/ 1494 h 1580"/>
                <a:gd name="T56" fmla="*/ 203 w 419"/>
                <a:gd name="T57" fmla="*/ 1399 h 1580"/>
                <a:gd name="T58" fmla="*/ 232 w 419"/>
                <a:gd name="T59" fmla="*/ 1313 h 1580"/>
                <a:gd name="T60" fmla="*/ 254 w 419"/>
                <a:gd name="T61" fmla="*/ 1239 h 1580"/>
                <a:gd name="T62" fmla="*/ 276 w 419"/>
                <a:gd name="T63" fmla="*/ 1158 h 1580"/>
                <a:gd name="T64" fmla="*/ 299 w 419"/>
                <a:gd name="T65" fmla="*/ 1058 h 1580"/>
                <a:gd name="T66" fmla="*/ 316 w 419"/>
                <a:gd name="T67" fmla="*/ 966 h 1580"/>
                <a:gd name="T68" fmla="*/ 327 w 419"/>
                <a:gd name="T69" fmla="*/ 896 h 1580"/>
                <a:gd name="T70" fmla="*/ 334 w 419"/>
                <a:gd name="T71" fmla="*/ 826 h 1580"/>
                <a:gd name="T72" fmla="*/ 339 w 419"/>
                <a:gd name="T73" fmla="*/ 747 h 1580"/>
                <a:gd name="T74" fmla="*/ 334 w 419"/>
                <a:gd name="T75" fmla="*/ 679 h 1580"/>
                <a:gd name="T76" fmla="*/ 321 w 419"/>
                <a:gd name="T77" fmla="*/ 616 h 1580"/>
                <a:gd name="T78" fmla="*/ 300 w 419"/>
                <a:gd name="T79" fmla="*/ 568 h 1580"/>
                <a:gd name="T80" fmla="*/ 272 w 419"/>
                <a:gd name="T81" fmla="*/ 531 h 1580"/>
                <a:gd name="T82" fmla="*/ 236 w 419"/>
                <a:gd name="T83" fmla="*/ 511 h 1580"/>
                <a:gd name="T84" fmla="*/ 199 w 419"/>
                <a:gd name="T85" fmla="*/ 507 h 1580"/>
                <a:gd name="T86" fmla="*/ 163 w 419"/>
                <a:gd name="T87" fmla="*/ 518 h 1580"/>
                <a:gd name="T88" fmla="*/ 133 w 419"/>
                <a:gd name="T89" fmla="*/ 546 h 1580"/>
                <a:gd name="T90" fmla="*/ 108 w 419"/>
                <a:gd name="T91" fmla="*/ 583 h 1580"/>
                <a:gd name="T92" fmla="*/ 95 w 419"/>
                <a:gd name="T93" fmla="*/ 616 h 1580"/>
                <a:gd name="T94" fmla="*/ 89 w 419"/>
                <a:gd name="T95" fmla="*/ 651 h 1580"/>
                <a:gd name="T96" fmla="*/ 87 w 419"/>
                <a:gd name="T97" fmla="*/ 1580 h 1580"/>
                <a:gd name="T98" fmla="*/ 0 w 419"/>
                <a:gd name="T99" fmla="*/ 0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9" h="1580">
                  <a:moveTo>
                    <a:pt x="0" y="0"/>
                  </a:moveTo>
                  <a:lnTo>
                    <a:pt x="84" y="0"/>
                  </a:lnTo>
                  <a:lnTo>
                    <a:pt x="84" y="439"/>
                  </a:lnTo>
                  <a:lnTo>
                    <a:pt x="92" y="431"/>
                  </a:lnTo>
                  <a:lnTo>
                    <a:pt x="108" y="419"/>
                  </a:lnTo>
                  <a:lnTo>
                    <a:pt x="122" y="411"/>
                  </a:lnTo>
                  <a:lnTo>
                    <a:pt x="142" y="400"/>
                  </a:lnTo>
                  <a:lnTo>
                    <a:pt x="156" y="398"/>
                  </a:lnTo>
                  <a:lnTo>
                    <a:pt x="174" y="397"/>
                  </a:lnTo>
                  <a:lnTo>
                    <a:pt x="197" y="393"/>
                  </a:lnTo>
                  <a:lnTo>
                    <a:pt x="221" y="397"/>
                  </a:lnTo>
                  <a:lnTo>
                    <a:pt x="237" y="398"/>
                  </a:lnTo>
                  <a:lnTo>
                    <a:pt x="250" y="400"/>
                  </a:lnTo>
                  <a:lnTo>
                    <a:pt x="270" y="408"/>
                  </a:lnTo>
                  <a:lnTo>
                    <a:pt x="287" y="419"/>
                  </a:lnTo>
                  <a:lnTo>
                    <a:pt x="302" y="428"/>
                  </a:lnTo>
                  <a:lnTo>
                    <a:pt x="316" y="442"/>
                  </a:lnTo>
                  <a:lnTo>
                    <a:pt x="328" y="452"/>
                  </a:lnTo>
                  <a:lnTo>
                    <a:pt x="337" y="465"/>
                  </a:lnTo>
                  <a:lnTo>
                    <a:pt x="347" y="482"/>
                  </a:lnTo>
                  <a:lnTo>
                    <a:pt x="356" y="493"/>
                  </a:lnTo>
                  <a:lnTo>
                    <a:pt x="363" y="504"/>
                  </a:lnTo>
                  <a:lnTo>
                    <a:pt x="373" y="520"/>
                  </a:lnTo>
                  <a:lnTo>
                    <a:pt x="381" y="539"/>
                  </a:lnTo>
                  <a:lnTo>
                    <a:pt x="389" y="560"/>
                  </a:lnTo>
                  <a:lnTo>
                    <a:pt x="397" y="581"/>
                  </a:lnTo>
                  <a:lnTo>
                    <a:pt x="404" y="607"/>
                  </a:lnTo>
                  <a:lnTo>
                    <a:pt x="409" y="634"/>
                  </a:lnTo>
                  <a:lnTo>
                    <a:pt x="415" y="672"/>
                  </a:lnTo>
                  <a:lnTo>
                    <a:pt x="417" y="705"/>
                  </a:lnTo>
                  <a:lnTo>
                    <a:pt x="419" y="758"/>
                  </a:lnTo>
                  <a:lnTo>
                    <a:pt x="418" y="796"/>
                  </a:lnTo>
                  <a:lnTo>
                    <a:pt x="417" y="836"/>
                  </a:lnTo>
                  <a:lnTo>
                    <a:pt x="414" y="870"/>
                  </a:lnTo>
                  <a:lnTo>
                    <a:pt x="411" y="902"/>
                  </a:lnTo>
                  <a:lnTo>
                    <a:pt x="405" y="934"/>
                  </a:lnTo>
                  <a:lnTo>
                    <a:pt x="400" y="971"/>
                  </a:lnTo>
                  <a:lnTo>
                    <a:pt x="394" y="1006"/>
                  </a:lnTo>
                  <a:lnTo>
                    <a:pt x="388" y="1044"/>
                  </a:lnTo>
                  <a:lnTo>
                    <a:pt x="381" y="1083"/>
                  </a:lnTo>
                  <a:lnTo>
                    <a:pt x="372" y="1125"/>
                  </a:lnTo>
                  <a:lnTo>
                    <a:pt x="361" y="1168"/>
                  </a:lnTo>
                  <a:lnTo>
                    <a:pt x="352" y="1207"/>
                  </a:lnTo>
                  <a:lnTo>
                    <a:pt x="342" y="1242"/>
                  </a:lnTo>
                  <a:lnTo>
                    <a:pt x="329" y="1284"/>
                  </a:lnTo>
                  <a:lnTo>
                    <a:pt x="318" y="1321"/>
                  </a:lnTo>
                  <a:lnTo>
                    <a:pt x="304" y="1365"/>
                  </a:lnTo>
                  <a:lnTo>
                    <a:pt x="292" y="1402"/>
                  </a:lnTo>
                  <a:lnTo>
                    <a:pt x="280" y="1436"/>
                  </a:lnTo>
                  <a:lnTo>
                    <a:pt x="267" y="1471"/>
                  </a:lnTo>
                  <a:lnTo>
                    <a:pt x="254" y="1513"/>
                  </a:lnTo>
                  <a:lnTo>
                    <a:pt x="242" y="1543"/>
                  </a:lnTo>
                  <a:lnTo>
                    <a:pt x="228" y="1580"/>
                  </a:lnTo>
                  <a:lnTo>
                    <a:pt x="143" y="1580"/>
                  </a:lnTo>
                  <a:lnTo>
                    <a:pt x="156" y="1542"/>
                  </a:lnTo>
                  <a:lnTo>
                    <a:pt x="171" y="1494"/>
                  </a:lnTo>
                  <a:lnTo>
                    <a:pt x="183" y="1450"/>
                  </a:lnTo>
                  <a:lnTo>
                    <a:pt x="203" y="1399"/>
                  </a:lnTo>
                  <a:lnTo>
                    <a:pt x="217" y="1357"/>
                  </a:lnTo>
                  <a:lnTo>
                    <a:pt x="232" y="1313"/>
                  </a:lnTo>
                  <a:lnTo>
                    <a:pt x="243" y="1273"/>
                  </a:lnTo>
                  <a:lnTo>
                    <a:pt x="254" y="1239"/>
                  </a:lnTo>
                  <a:lnTo>
                    <a:pt x="265" y="1200"/>
                  </a:lnTo>
                  <a:lnTo>
                    <a:pt x="276" y="1158"/>
                  </a:lnTo>
                  <a:lnTo>
                    <a:pt x="289" y="1103"/>
                  </a:lnTo>
                  <a:lnTo>
                    <a:pt x="299" y="1058"/>
                  </a:lnTo>
                  <a:lnTo>
                    <a:pt x="306" y="1018"/>
                  </a:lnTo>
                  <a:lnTo>
                    <a:pt x="316" y="966"/>
                  </a:lnTo>
                  <a:lnTo>
                    <a:pt x="323" y="930"/>
                  </a:lnTo>
                  <a:lnTo>
                    <a:pt x="327" y="896"/>
                  </a:lnTo>
                  <a:lnTo>
                    <a:pt x="331" y="864"/>
                  </a:lnTo>
                  <a:lnTo>
                    <a:pt x="334" y="826"/>
                  </a:lnTo>
                  <a:lnTo>
                    <a:pt x="337" y="796"/>
                  </a:lnTo>
                  <a:lnTo>
                    <a:pt x="339" y="747"/>
                  </a:lnTo>
                  <a:lnTo>
                    <a:pt x="337" y="711"/>
                  </a:lnTo>
                  <a:lnTo>
                    <a:pt x="334" y="679"/>
                  </a:lnTo>
                  <a:lnTo>
                    <a:pt x="329" y="645"/>
                  </a:lnTo>
                  <a:lnTo>
                    <a:pt x="321" y="616"/>
                  </a:lnTo>
                  <a:lnTo>
                    <a:pt x="311" y="590"/>
                  </a:lnTo>
                  <a:lnTo>
                    <a:pt x="300" y="568"/>
                  </a:lnTo>
                  <a:lnTo>
                    <a:pt x="286" y="549"/>
                  </a:lnTo>
                  <a:lnTo>
                    <a:pt x="272" y="531"/>
                  </a:lnTo>
                  <a:lnTo>
                    <a:pt x="253" y="520"/>
                  </a:lnTo>
                  <a:lnTo>
                    <a:pt x="236" y="511"/>
                  </a:lnTo>
                  <a:lnTo>
                    <a:pt x="219" y="507"/>
                  </a:lnTo>
                  <a:lnTo>
                    <a:pt x="199" y="507"/>
                  </a:lnTo>
                  <a:lnTo>
                    <a:pt x="181" y="509"/>
                  </a:lnTo>
                  <a:lnTo>
                    <a:pt x="163" y="518"/>
                  </a:lnTo>
                  <a:lnTo>
                    <a:pt x="149" y="530"/>
                  </a:lnTo>
                  <a:lnTo>
                    <a:pt x="133" y="546"/>
                  </a:lnTo>
                  <a:lnTo>
                    <a:pt x="117" y="567"/>
                  </a:lnTo>
                  <a:lnTo>
                    <a:pt x="108" y="583"/>
                  </a:lnTo>
                  <a:lnTo>
                    <a:pt x="103" y="600"/>
                  </a:lnTo>
                  <a:lnTo>
                    <a:pt x="95" y="616"/>
                  </a:lnTo>
                  <a:lnTo>
                    <a:pt x="90" y="634"/>
                  </a:lnTo>
                  <a:lnTo>
                    <a:pt x="89" y="651"/>
                  </a:lnTo>
                  <a:lnTo>
                    <a:pt x="87" y="666"/>
                  </a:lnTo>
                  <a:lnTo>
                    <a:pt x="87" y="1580"/>
                  </a:lnTo>
                  <a:lnTo>
                    <a:pt x="0" y="1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47"/>
            <p:cNvSpPr>
              <a:spLocks noEditPoints="1"/>
            </p:cNvSpPr>
            <p:nvPr/>
          </p:nvSpPr>
          <p:spPr bwMode="auto">
            <a:xfrm>
              <a:off x="3744" y="2065"/>
              <a:ext cx="203" cy="526"/>
            </a:xfrm>
            <a:custGeom>
              <a:avLst/>
              <a:gdLst>
                <a:gd name="T0" fmla="*/ 324 w 407"/>
                <a:gd name="T1" fmla="*/ 0 h 1578"/>
                <a:gd name="T2" fmla="*/ 310 w 407"/>
                <a:gd name="T3" fmla="*/ 417 h 1578"/>
                <a:gd name="T4" fmla="*/ 269 w 407"/>
                <a:gd name="T5" fmla="*/ 392 h 1578"/>
                <a:gd name="T6" fmla="*/ 219 w 407"/>
                <a:gd name="T7" fmla="*/ 385 h 1578"/>
                <a:gd name="T8" fmla="*/ 171 w 407"/>
                <a:gd name="T9" fmla="*/ 395 h 1578"/>
                <a:gd name="T10" fmla="*/ 123 w 407"/>
                <a:gd name="T11" fmla="*/ 421 h 1578"/>
                <a:gd name="T12" fmla="*/ 83 w 407"/>
                <a:gd name="T13" fmla="*/ 458 h 1578"/>
                <a:gd name="T14" fmla="*/ 46 w 407"/>
                <a:gd name="T15" fmla="*/ 504 h 1578"/>
                <a:gd name="T16" fmla="*/ 20 w 407"/>
                <a:gd name="T17" fmla="*/ 557 h 1578"/>
                <a:gd name="T18" fmla="*/ 9 w 407"/>
                <a:gd name="T19" fmla="*/ 591 h 1578"/>
                <a:gd name="T20" fmla="*/ 3 w 407"/>
                <a:gd name="T21" fmla="*/ 618 h 1578"/>
                <a:gd name="T22" fmla="*/ 1 w 407"/>
                <a:gd name="T23" fmla="*/ 655 h 1578"/>
                <a:gd name="T24" fmla="*/ 2 w 407"/>
                <a:gd name="T25" fmla="*/ 722 h 1578"/>
                <a:gd name="T26" fmla="*/ 9 w 407"/>
                <a:gd name="T27" fmla="*/ 836 h 1578"/>
                <a:gd name="T28" fmla="*/ 24 w 407"/>
                <a:gd name="T29" fmla="*/ 973 h 1578"/>
                <a:gd name="T30" fmla="*/ 42 w 407"/>
                <a:gd name="T31" fmla="*/ 1105 h 1578"/>
                <a:gd name="T32" fmla="*/ 68 w 407"/>
                <a:gd name="T33" fmla="*/ 1230 h 1578"/>
                <a:gd name="T34" fmla="*/ 83 w 407"/>
                <a:gd name="T35" fmla="*/ 1292 h 1578"/>
                <a:gd name="T36" fmla="*/ 95 w 407"/>
                <a:gd name="T37" fmla="*/ 1331 h 1578"/>
                <a:gd name="T38" fmla="*/ 110 w 407"/>
                <a:gd name="T39" fmla="*/ 1375 h 1578"/>
                <a:gd name="T40" fmla="*/ 130 w 407"/>
                <a:gd name="T41" fmla="*/ 1430 h 1578"/>
                <a:gd name="T42" fmla="*/ 155 w 407"/>
                <a:gd name="T43" fmla="*/ 1484 h 1578"/>
                <a:gd name="T44" fmla="*/ 192 w 407"/>
                <a:gd name="T45" fmla="*/ 1540 h 1578"/>
                <a:gd name="T46" fmla="*/ 242 w 407"/>
                <a:gd name="T47" fmla="*/ 1571 h 1578"/>
                <a:gd name="T48" fmla="*/ 295 w 407"/>
                <a:gd name="T49" fmla="*/ 1578 h 1578"/>
                <a:gd name="T50" fmla="*/ 329 w 407"/>
                <a:gd name="T51" fmla="*/ 1570 h 1578"/>
                <a:gd name="T52" fmla="*/ 351 w 407"/>
                <a:gd name="T53" fmla="*/ 1552 h 1578"/>
                <a:gd name="T54" fmla="*/ 374 w 407"/>
                <a:gd name="T55" fmla="*/ 1518 h 1578"/>
                <a:gd name="T56" fmla="*/ 390 w 407"/>
                <a:gd name="T57" fmla="*/ 1485 h 1578"/>
                <a:gd name="T58" fmla="*/ 401 w 407"/>
                <a:gd name="T59" fmla="*/ 1447 h 1578"/>
                <a:gd name="T60" fmla="*/ 407 w 407"/>
                <a:gd name="T61" fmla="*/ 1410 h 1578"/>
                <a:gd name="T62" fmla="*/ 407 w 407"/>
                <a:gd name="T63" fmla="*/ 0 h 1578"/>
                <a:gd name="T64" fmla="*/ 170 w 407"/>
                <a:gd name="T65" fmla="*/ 1318 h 1578"/>
                <a:gd name="T66" fmla="*/ 183 w 407"/>
                <a:gd name="T67" fmla="*/ 1356 h 1578"/>
                <a:gd name="T68" fmla="*/ 202 w 407"/>
                <a:gd name="T69" fmla="*/ 1400 h 1578"/>
                <a:gd name="T70" fmla="*/ 219 w 407"/>
                <a:gd name="T71" fmla="*/ 1434 h 1578"/>
                <a:gd name="T72" fmla="*/ 241 w 407"/>
                <a:gd name="T73" fmla="*/ 1460 h 1578"/>
                <a:gd name="T74" fmla="*/ 265 w 407"/>
                <a:gd name="T75" fmla="*/ 1475 h 1578"/>
                <a:gd name="T76" fmla="*/ 288 w 407"/>
                <a:gd name="T77" fmla="*/ 1475 h 1578"/>
                <a:gd name="T78" fmla="*/ 310 w 407"/>
                <a:gd name="T79" fmla="*/ 1459 h 1578"/>
                <a:gd name="T80" fmla="*/ 321 w 407"/>
                <a:gd name="T81" fmla="*/ 1425 h 1578"/>
                <a:gd name="T82" fmla="*/ 324 w 407"/>
                <a:gd name="T83" fmla="*/ 1379 h 1578"/>
                <a:gd name="T84" fmla="*/ 324 w 407"/>
                <a:gd name="T85" fmla="*/ 653 h 1578"/>
                <a:gd name="T86" fmla="*/ 319 w 407"/>
                <a:gd name="T87" fmla="*/ 606 h 1578"/>
                <a:gd name="T88" fmla="*/ 310 w 407"/>
                <a:gd name="T89" fmla="*/ 570 h 1578"/>
                <a:gd name="T90" fmla="*/ 294 w 407"/>
                <a:gd name="T91" fmla="*/ 540 h 1578"/>
                <a:gd name="T92" fmla="*/ 268 w 407"/>
                <a:gd name="T93" fmla="*/ 511 h 1578"/>
                <a:gd name="T94" fmla="*/ 241 w 407"/>
                <a:gd name="T95" fmla="*/ 498 h 1578"/>
                <a:gd name="T96" fmla="*/ 207 w 407"/>
                <a:gd name="T97" fmla="*/ 495 h 1578"/>
                <a:gd name="T98" fmla="*/ 170 w 407"/>
                <a:gd name="T99" fmla="*/ 504 h 1578"/>
                <a:gd name="T100" fmla="*/ 134 w 407"/>
                <a:gd name="T101" fmla="*/ 526 h 1578"/>
                <a:gd name="T102" fmla="*/ 102 w 407"/>
                <a:gd name="T103" fmla="*/ 574 h 1578"/>
                <a:gd name="T104" fmla="*/ 83 w 407"/>
                <a:gd name="T105" fmla="*/ 621 h 1578"/>
                <a:gd name="T106" fmla="*/ 76 w 407"/>
                <a:gd name="T107" fmla="*/ 684 h 1578"/>
                <a:gd name="T108" fmla="*/ 77 w 407"/>
                <a:gd name="T109" fmla="*/ 766 h 1578"/>
                <a:gd name="T110" fmla="*/ 84 w 407"/>
                <a:gd name="T111" fmla="*/ 875 h 1578"/>
                <a:gd name="T112" fmla="*/ 95 w 407"/>
                <a:gd name="T113" fmla="*/ 969 h 1578"/>
                <a:gd name="T114" fmla="*/ 116 w 407"/>
                <a:gd name="T115" fmla="*/ 1094 h 1578"/>
                <a:gd name="T116" fmla="*/ 134 w 407"/>
                <a:gd name="T117" fmla="*/ 1183 h 1578"/>
                <a:gd name="T118" fmla="*/ 152 w 407"/>
                <a:gd name="T119" fmla="*/ 1260 h 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" h="1578">
                  <a:moveTo>
                    <a:pt x="407" y="0"/>
                  </a:moveTo>
                  <a:lnTo>
                    <a:pt x="324" y="0"/>
                  </a:lnTo>
                  <a:lnTo>
                    <a:pt x="324" y="428"/>
                  </a:lnTo>
                  <a:lnTo>
                    <a:pt x="310" y="417"/>
                  </a:lnTo>
                  <a:lnTo>
                    <a:pt x="293" y="404"/>
                  </a:lnTo>
                  <a:lnTo>
                    <a:pt x="269" y="392"/>
                  </a:lnTo>
                  <a:lnTo>
                    <a:pt x="242" y="385"/>
                  </a:lnTo>
                  <a:lnTo>
                    <a:pt x="219" y="385"/>
                  </a:lnTo>
                  <a:lnTo>
                    <a:pt x="193" y="389"/>
                  </a:lnTo>
                  <a:lnTo>
                    <a:pt x="171" y="395"/>
                  </a:lnTo>
                  <a:lnTo>
                    <a:pt x="147" y="407"/>
                  </a:lnTo>
                  <a:lnTo>
                    <a:pt x="123" y="421"/>
                  </a:lnTo>
                  <a:lnTo>
                    <a:pt x="102" y="439"/>
                  </a:lnTo>
                  <a:lnTo>
                    <a:pt x="83" y="458"/>
                  </a:lnTo>
                  <a:lnTo>
                    <a:pt x="63" y="478"/>
                  </a:lnTo>
                  <a:lnTo>
                    <a:pt x="46" y="504"/>
                  </a:lnTo>
                  <a:lnTo>
                    <a:pt x="30" y="533"/>
                  </a:lnTo>
                  <a:lnTo>
                    <a:pt x="20" y="557"/>
                  </a:lnTo>
                  <a:lnTo>
                    <a:pt x="13" y="577"/>
                  </a:lnTo>
                  <a:lnTo>
                    <a:pt x="9" y="591"/>
                  </a:lnTo>
                  <a:lnTo>
                    <a:pt x="6" y="605"/>
                  </a:lnTo>
                  <a:lnTo>
                    <a:pt x="3" y="618"/>
                  </a:lnTo>
                  <a:lnTo>
                    <a:pt x="1" y="637"/>
                  </a:lnTo>
                  <a:lnTo>
                    <a:pt x="1" y="655"/>
                  </a:lnTo>
                  <a:lnTo>
                    <a:pt x="0" y="684"/>
                  </a:lnTo>
                  <a:lnTo>
                    <a:pt x="2" y="722"/>
                  </a:lnTo>
                  <a:lnTo>
                    <a:pt x="3" y="768"/>
                  </a:lnTo>
                  <a:lnTo>
                    <a:pt x="9" y="836"/>
                  </a:lnTo>
                  <a:lnTo>
                    <a:pt x="14" y="901"/>
                  </a:lnTo>
                  <a:lnTo>
                    <a:pt x="24" y="973"/>
                  </a:lnTo>
                  <a:lnTo>
                    <a:pt x="30" y="1034"/>
                  </a:lnTo>
                  <a:lnTo>
                    <a:pt x="42" y="1105"/>
                  </a:lnTo>
                  <a:lnTo>
                    <a:pt x="56" y="1176"/>
                  </a:lnTo>
                  <a:lnTo>
                    <a:pt x="68" y="1230"/>
                  </a:lnTo>
                  <a:lnTo>
                    <a:pt x="75" y="1263"/>
                  </a:lnTo>
                  <a:lnTo>
                    <a:pt x="83" y="1292"/>
                  </a:lnTo>
                  <a:lnTo>
                    <a:pt x="87" y="1309"/>
                  </a:lnTo>
                  <a:lnTo>
                    <a:pt x="95" y="1331"/>
                  </a:lnTo>
                  <a:lnTo>
                    <a:pt x="102" y="1353"/>
                  </a:lnTo>
                  <a:lnTo>
                    <a:pt x="110" y="1375"/>
                  </a:lnTo>
                  <a:lnTo>
                    <a:pt x="119" y="1405"/>
                  </a:lnTo>
                  <a:lnTo>
                    <a:pt x="130" y="1430"/>
                  </a:lnTo>
                  <a:lnTo>
                    <a:pt x="142" y="1455"/>
                  </a:lnTo>
                  <a:lnTo>
                    <a:pt x="155" y="1484"/>
                  </a:lnTo>
                  <a:lnTo>
                    <a:pt x="172" y="1511"/>
                  </a:lnTo>
                  <a:lnTo>
                    <a:pt x="192" y="1540"/>
                  </a:lnTo>
                  <a:lnTo>
                    <a:pt x="219" y="1559"/>
                  </a:lnTo>
                  <a:lnTo>
                    <a:pt x="242" y="1571"/>
                  </a:lnTo>
                  <a:lnTo>
                    <a:pt x="267" y="1578"/>
                  </a:lnTo>
                  <a:lnTo>
                    <a:pt x="295" y="1578"/>
                  </a:lnTo>
                  <a:lnTo>
                    <a:pt x="315" y="1576"/>
                  </a:lnTo>
                  <a:lnTo>
                    <a:pt x="329" y="1570"/>
                  </a:lnTo>
                  <a:lnTo>
                    <a:pt x="341" y="1562"/>
                  </a:lnTo>
                  <a:lnTo>
                    <a:pt x="351" y="1552"/>
                  </a:lnTo>
                  <a:lnTo>
                    <a:pt x="366" y="1534"/>
                  </a:lnTo>
                  <a:lnTo>
                    <a:pt x="374" y="1518"/>
                  </a:lnTo>
                  <a:lnTo>
                    <a:pt x="383" y="1503"/>
                  </a:lnTo>
                  <a:lnTo>
                    <a:pt x="390" y="1485"/>
                  </a:lnTo>
                  <a:lnTo>
                    <a:pt x="397" y="1467"/>
                  </a:lnTo>
                  <a:lnTo>
                    <a:pt x="401" y="1447"/>
                  </a:lnTo>
                  <a:lnTo>
                    <a:pt x="405" y="1427"/>
                  </a:lnTo>
                  <a:lnTo>
                    <a:pt x="407" y="1410"/>
                  </a:lnTo>
                  <a:lnTo>
                    <a:pt x="407" y="1390"/>
                  </a:lnTo>
                  <a:lnTo>
                    <a:pt x="407" y="0"/>
                  </a:lnTo>
                  <a:close/>
                  <a:moveTo>
                    <a:pt x="161" y="1293"/>
                  </a:moveTo>
                  <a:lnTo>
                    <a:pt x="170" y="1318"/>
                  </a:lnTo>
                  <a:lnTo>
                    <a:pt x="176" y="1338"/>
                  </a:lnTo>
                  <a:lnTo>
                    <a:pt x="183" y="1356"/>
                  </a:lnTo>
                  <a:lnTo>
                    <a:pt x="192" y="1379"/>
                  </a:lnTo>
                  <a:lnTo>
                    <a:pt x="202" y="1400"/>
                  </a:lnTo>
                  <a:lnTo>
                    <a:pt x="208" y="1416"/>
                  </a:lnTo>
                  <a:lnTo>
                    <a:pt x="219" y="1434"/>
                  </a:lnTo>
                  <a:lnTo>
                    <a:pt x="228" y="1445"/>
                  </a:lnTo>
                  <a:lnTo>
                    <a:pt x="241" y="1460"/>
                  </a:lnTo>
                  <a:lnTo>
                    <a:pt x="252" y="1470"/>
                  </a:lnTo>
                  <a:lnTo>
                    <a:pt x="265" y="1475"/>
                  </a:lnTo>
                  <a:lnTo>
                    <a:pt x="275" y="1478"/>
                  </a:lnTo>
                  <a:lnTo>
                    <a:pt x="288" y="1475"/>
                  </a:lnTo>
                  <a:lnTo>
                    <a:pt x="301" y="1469"/>
                  </a:lnTo>
                  <a:lnTo>
                    <a:pt x="310" y="1459"/>
                  </a:lnTo>
                  <a:lnTo>
                    <a:pt x="315" y="1444"/>
                  </a:lnTo>
                  <a:lnTo>
                    <a:pt x="321" y="1425"/>
                  </a:lnTo>
                  <a:lnTo>
                    <a:pt x="323" y="1407"/>
                  </a:lnTo>
                  <a:lnTo>
                    <a:pt x="324" y="1379"/>
                  </a:lnTo>
                  <a:lnTo>
                    <a:pt x="324" y="1357"/>
                  </a:lnTo>
                  <a:lnTo>
                    <a:pt x="324" y="653"/>
                  </a:lnTo>
                  <a:lnTo>
                    <a:pt x="322" y="625"/>
                  </a:lnTo>
                  <a:lnTo>
                    <a:pt x="319" y="606"/>
                  </a:lnTo>
                  <a:lnTo>
                    <a:pt x="315" y="588"/>
                  </a:lnTo>
                  <a:lnTo>
                    <a:pt x="310" y="570"/>
                  </a:lnTo>
                  <a:lnTo>
                    <a:pt x="301" y="552"/>
                  </a:lnTo>
                  <a:lnTo>
                    <a:pt x="294" y="540"/>
                  </a:lnTo>
                  <a:lnTo>
                    <a:pt x="281" y="524"/>
                  </a:lnTo>
                  <a:lnTo>
                    <a:pt x="268" y="511"/>
                  </a:lnTo>
                  <a:lnTo>
                    <a:pt x="255" y="504"/>
                  </a:lnTo>
                  <a:lnTo>
                    <a:pt x="241" y="498"/>
                  </a:lnTo>
                  <a:lnTo>
                    <a:pt x="224" y="495"/>
                  </a:lnTo>
                  <a:lnTo>
                    <a:pt x="207" y="495"/>
                  </a:lnTo>
                  <a:lnTo>
                    <a:pt x="187" y="498"/>
                  </a:lnTo>
                  <a:lnTo>
                    <a:pt x="170" y="504"/>
                  </a:lnTo>
                  <a:lnTo>
                    <a:pt x="152" y="514"/>
                  </a:lnTo>
                  <a:lnTo>
                    <a:pt x="134" y="526"/>
                  </a:lnTo>
                  <a:lnTo>
                    <a:pt x="117" y="547"/>
                  </a:lnTo>
                  <a:lnTo>
                    <a:pt x="102" y="574"/>
                  </a:lnTo>
                  <a:lnTo>
                    <a:pt x="91" y="596"/>
                  </a:lnTo>
                  <a:lnTo>
                    <a:pt x="83" y="621"/>
                  </a:lnTo>
                  <a:lnTo>
                    <a:pt x="78" y="653"/>
                  </a:lnTo>
                  <a:lnTo>
                    <a:pt x="76" y="684"/>
                  </a:lnTo>
                  <a:lnTo>
                    <a:pt x="76" y="724"/>
                  </a:lnTo>
                  <a:lnTo>
                    <a:pt x="77" y="766"/>
                  </a:lnTo>
                  <a:lnTo>
                    <a:pt x="81" y="816"/>
                  </a:lnTo>
                  <a:lnTo>
                    <a:pt x="84" y="875"/>
                  </a:lnTo>
                  <a:lnTo>
                    <a:pt x="89" y="925"/>
                  </a:lnTo>
                  <a:lnTo>
                    <a:pt x="95" y="969"/>
                  </a:lnTo>
                  <a:lnTo>
                    <a:pt x="103" y="1026"/>
                  </a:lnTo>
                  <a:lnTo>
                    <a:pt x="116" y="1094"/>
                  </a:lnTo>
                  <a:lnTo>
                    <a:pt x="125" y="1144"/>
                  </a:lnTo>
                  <a:lnTo>
                    <a:pt x="134" y="1183"/>
                  </a:lnTo>
                  <a:lnTo>
                    <a:pt x="143" y="1226"/>
                  </a:lnTo>
                  <a:lnTo>
                    <a:pt x="152" y="1260"/>
                  </a:lnTo>
                  <a:lnTo>
                    <a:pt x="161" y="1293"/>
                  </a:lnTo>
                  <a:close/>
                </a:path>
              </a:pathLst>
            </a:custGeom>
            <a:solidFill>
              <a:srgbClr val="338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64" y="3077485"/>
            <a:ext cx="1839410" cy="9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2257425" y="1428750"/>
            <a:ext cx="7782069" cy="26378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n-US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Certification of g</a:t>
            </a:r>
            <a:r>
              <a:rPr lang="nl-NL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uidewire 2.0 (teflon sleeve)</a:t>
            </a:r>
          </a:p>
          <a:p>
            <a:pPr marL="0" indent="0" algn="ctr">
              <a:buNone/>
            </a:pPr>
            <a:endParaRPr lang="nl-NL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l-NL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Europe December 2017</a:t>
            </a:r>
          </a:p>
          <a:p>
            <a:pPr marL="0" indent="0" algn="ctr">
              <a:buNone/>
            </a:pPr>
            <a:r>
              <a:rPr lang="nl-N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nl-NL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 November 2017</a:t>
            </a:r>
          </a:p>
          <a:p>
            <a:pPr marL="0" indent="0">
              <a:buNone/>
            </a:pPr>
            <a:endParaRPr lang="nl-NL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7" r="34324"/>
          <a:stretch/>
        </p:blipFill>
        <p:spPr>
          <a:xfrm rot="5400000">
            <a:off x="4362214" y="986107"/>
            <a:ext cx="1654515" cy="969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1" r="18333" b="34198"/>
          <a:stretch/>
        </p:blipFill>
        <p:spPr>
          <a:xfrm rot="16200000">
            <a:off x="8400248" y="2994061"/>
            <a:ext cx="5339769" cy="1858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9051" r="20075"/>
          <a:stretch/>
        </p:blipFill>
        <p:spPr>
          <a:xfrm>
            <a:off x="342899" y="1320165"/>
            <a:ext cx="1809751" cy="3645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583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438" y="777092"/>
            <a:ext cx="8759619" cy="1191085"/>
          </a:xfrm>
        </p:spPr>
        <p:txBody>
          <a:bodyPr/>
          <a:lstStyle/>
          <a:p>
            <a:r>
              <a:rPr lang="de-DE" dirty="0" smtClean="0">
                <a:latin typeface="+mn-lt"/>
              </a:rPr>
              <a:t>Clinical </a:t>
            </a:r>
            <a:r>
              <a:rPr lang="de-DE" dirty="0" err="1" smtClean="0">
                <a:latin typeface="+mn-lt"/>
              </a:rPr>
              <a:t>impression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our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interventionalist</a:t>
            </a:r>
            <a:endParaRPr lang="de-DE" dirty="0">
              <a:latin typeface="+mn-lt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3" b="9251"/>
          <a:stretch/>
        </p:blipFill>
        <p:spPr>
          <a:xfrm rot="5400000">
            <a:off x="-349313" y="2184236"/>
            <a:ext cx="2490720" cy="1479596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t="13929" r="20381" b="10548"/>
          <a:stretch/>
        </p:blipFill>
        <p:spPr>
          <a:xfrm>
            <a:off x="156249" y="4310654"/>
            <a:ext cx="1484125" cy="2422475"/>
          </a:xfrm>
          <a:prstGeom prst="rect">
            <a:avLst/>
          </a:prstGeom>
        </p:spPr>
      </p:pic>
      <p:pic>
        <p:nvPicPr>
          <p:cNvPr id="4" name="Draht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6261" y="1678672"/>
            <a:ext cx="5576235" cy="505445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693462" y="2818260"/>
            <a:ext cx="44985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083F88"/>
                </a:solidFill>
                <a:ea typeface="+mj-ea"/>
                <a:cs typeface="+mj-cs"/>
              </a:rPr>
              <a:t>Overall </a:t>
            </a:r>
            <a:r>
              <a:rPr lang="de-DE" sz="3600" b="1" dirty="0" err="1">
                <a:solidFill>
                  <a:srgbClr val="083F88"/>
                </a:solidFill>
                <a:ea typeface="+mj-ea"/>
                <a:cs typeface="+mj-cs"/>
              </a:rPr>
              <a:t>impression</a:t>
            </a:r>
            <a:r>
              <a:rPr lang="de-DE" sz="3600" b="1" dirty="0">
                <a:solidFill>
                  <a:srgbClr val="083F88"/>
                </a:solidFill>
                <a:ea typeface="+mj-ea"/>
                <a:cs typeface="+mj-cs"/>
              </a:rPr>
              <a:t>:</a:t>
            </a:r>
          </a:p>
          <a:p>
            <a:pPr algn="ctr"/>
            <a:endParaRPr lang="de-DE" sz="3600" b="1" dirty="0" smtClean="0">
              <a:solidFill>
                <a:srgbClr val="083F88"/>
              </a:solidFill>
              <a:ea typeface="+mj-ea"/>
              <a:cs typeface="+mj-cs"/>
            </a:endParaRPr>
          </a:p>
          <a:p>
            <a:pPr algn="ctr"/>
            <a:r>
              <a:rPr lang="de-DE" sz="3600" b="1" dirty="0" err="1" smtClean="0">
                <a:solidFill>
                  <a:srgbClr val="083F88"/>
                </a:solidFill>
                <a:ea typeface="+mj-ea"/>
                <a:cs typeface="+mj-cs"/>
              </a:rPr>
              <a:t>good</a:t>
            </a:r>
            <a:r>
              <a:rPr lang="de-DE" sz="3600" b="1" dirty="0" smtClean="0">
                <a:solidFill>
                  <a:srgbClr val="083F88"/>
                </a:solidFill>
                <a:ea typeface="+mj-ea"/>
                <a:cs typeface="+mj-cs"/>
              </a:rPr>
              <a:t> </a:t>
            </a:r>
            <a:r>
              <a:rPr lang="de-DE" sz="3600" b="1" dirty="0" err="1">
                <a:solidFill>
                  <a:srgbClr val="083F88"/>
                </a:solidFill>
                <a:ea typeface="+mj-ea"/>
                <a:cs typeface="+mj-cs"/>
              </a:rPr>
              <a:t>guide</a:t>
            </a:r>
            <a:r>
              <a:rPr lang="de-DE" sz="3600" b="1" dirty="0">
                <a:solidFill>
                  <a:srgbClr val="083F88"/>
                </a:solidFill>
                <a:ea typeface="+mj-ea"/>
                <a:cs typeface="+mj-cs"/>
              </a:rPr>
              <a:t> </a:t>
            </a:r>
            <a:r>
              <a:rPr lang="de-DE" sz="3600" b="1" dirty="0" err="1" smtClean="0">
                <a:solidFill>
                  <a:srgbClr val="083F88"/>
                </a:solidFill>
                <a:ea typeface="+mj-ea"/>
                <a:cs typeface="+mj-cs"/>
              </a:rPr>
              <a:t>wire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6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 txBox="1">
            <a:spLocks/>
          </p:cNvSpPr>
          <p:nvPr/>
        </p:nvSpPr>
        <p:spPr>
          <a:xfrm>
            <a:off x="11460163" y="4090988"/>
            <a:ext cx="8374062" cy="130651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70000"/>
              </a:lnSpc>
              <a:defRPr/>
            </a:pPr>
            <a:endParaRPr lang="en-US" sz="96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Conclusion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6802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  <a:defRPr/>
            </a:pPr>
            <a:r>
              <a:rPr lang="de-DE" sz="4000" dirty="0" smtClean="0">
                <a:solidFill>
                  <a:schemeClr val="tx1"/>
                </a:solidFill>
                <a:latin typeface="Arial Narrow" pitchFamily="34" charset="0"/>
              </a:rPr>
              <a:t>Guide </a:t>
            </a: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wires</a:t>
            </a:r>
            <a:r>
              <a:rPr lang="de-DE" sz="40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Arial Narrow" pitchFamily="34" charset="0"/>
              </a:rPr>
              <a:t>with</a:t>
            </a:r>
            <a:r>
              <a:rPr lang="de-DE" sz="4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Arial Narrow" pitchFamily="34" charset="0"/>
              </a:rPr>
              <a:t>straight</a:t>
            </a:r>
            <a:r>
              <a:rPr lang="de-DE" sz="4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Arial Narrow" pitchFamily="34" charset="0"/>
              </a:rPr>
              <a:t>and</a:t>
            </a:r>
            <a:r>
              <a:rPr lang="de-DE" sz="4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Arial Narrow" pitchFamily="34" charset="0"/>
              </a:rPr>
              <a:t>angled</a:t>
            </a:r>
            <a:r>
              <a:rPr lang="de-DE" sz="4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tip</a:t>
            </a:r>
            <a:r>
              <a:rPr lang="de-DE" sz="40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available</a:t>
            </a:r>
            <a:endParaRPr lang="de-DE" sz="4000" dirty="0">
              <a:solidFill>
                <a:schemeClr val="tx1"/>
              </a:solidFill>
              <a:latin typeface="Arial Narrow" pitchFamily="34" charset="0"/>
            </a:endParaRPr>
          </a:p>
          <a:p>
            <a:pPr marL="0" indent="0">
              <a:lnSpc>
                <a:spcPct val="170000"/>
              </a:lnSpc>
              <a:buNone/>
              <a:defRPr/>
            </a:pPr>
            <a:r>
              <a:rPr lang="de-DE" sz="4000" dirty="0" smtClean="0">
                <a:solidFill>
                  <a:schemeClr val="tx1"/>
                </a:solidFill>
                <a:latin typeface="Arial Narrow" pitchFamily="34" charset="0"/>
              </a:rPr>
              <a:t>Guide </a:t>
            </a: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wires</a:t>
            </a:r>
            <a:r>
              <a:rPr lang="de-DE" sz="4000" dirty="0" smtClean="0">
                <a:solidFill>
                  <a:schemeClr val="tx1"/>
                </a:solidFill>
                <a:latin typeface="Arial Narrow" pitchFamily="34" charset="0"/>
              </a:rPr>
              <a:t> different </a:t>
            </a: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stiffness</a:t>
            </a:r>
            <a:r>
              <a:rPr lang="de-DE" sz="40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>
                <a:solidFill>
                  <a:schemeClr val="tx1"/>
                </a:solidFill>
                <a:latin typeface="Arial Narrow" pitchFamily="34" charset="0"/>
              </a:rPr>
              <a:t>still not </a:t>
            </a: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available</a:t>
            </a:r>
            <a:endParaRPr lang="de-DE" sz="4000" dirty="0">
              <a:solidFill>
                <a:schemeClr val="tx1"/>
              </a:solidFill>
              <a:latin typeface="Arial Narrow" pitchFamily="34" charset="0"/>
            </a:endParaRPr>
          </a:p>
          <a:p>
            <a:pPr marL="0" indent="0">
              <a:lnSpc>
                <a:spcPct val="170000"/>
              </a:lnSpc>
              <a:buNone/>
              <a:defRPr/>
            </a:pP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Diagnostic</a:t>
            </a:r>
            <a:r>
              <a:rPr lang="de-DE" sz="40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Arial Narrow" pitchFamily="34" charset="0"/>
              </a:rPr>
              <a:t>cath</a:t>
            </a:r>
            <a:r>
              <a:rPr lang="de-DE" sz="4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Arial Narrow" pitchFamily="34" charset="0"/>
              </a:rPr>
              <a:t>is</a:t>
            </a:r>
            <a:r>
              <a:rPr lang="de-DE" sz="4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Arial Narrow" pitchFamily="34" charset="0"/>
              </a:rPr>
              <a:t>feasible</a:t>
            </a:r>
            <a:r>
              <a:rPr lang="de-DE" sz="4000" dirty="0">
                <a:solidFill>
                  <a:schemeClr val="tx1"/>
                </a:solidFill>
                <a:latin typeface="Arial Narrow" pitchFamily="34" charset="0"/>
              </a:rPr>
              <a:t> in not </a:t>
            </a:r>
            <a:r>
              <a:rPr lang="de-DE" sz="4000" dirty="0" err="1">
                <a:solidFill>
                  <a:schemeClr val="tx1"/>
                </a:solidFill>
                <a:latin typeface="Arial Narrow" pitchFamily="34" charset="0"/>
              </a:rPr>
              <a:t>too</a:t>
            </a:r>
            <a:r>
              <a:rPr lang="de-DE" sz="4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Arial Narrow" pitchFamily="34" charset="0"/>
              </a:rPr>
              <a:t>complex</a:t>
            </a:r>
            <a:r>
              <a:rPr lang="de-DE" sz="40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Arial Narrow" pitchFamily="34" charset="0"/>
              </a:rPr>
              <a:t>anatomies</a:t>
            </a:r>
            <a:endParaRPr lang="de-DE" sz="4000" dirty="0">
              <a:solidFill>
                <a:schemeClr val="tx1"/>
              </a:solidFill>
              <a:latin typeface="Arial Narrow" pitchFamily="34" charset="0"/>
            </a:endParaRPr>
          </a:p>
          <a:p>
            <a:pPr marL="0" indent="0">
              <a:lnSpc>
                <a:spcPct val="170000"/>
              </a:lnSpc>
              <a:buNone/>
              <a:defRPr/>
            </a:pP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Interventions</a:t>
            </a:r>
            <a:r>
              <a:rPr lang="de-DE" sz="40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for</a:t>
            </a:r>
            <a:r>
              <a:rPr lang="de-DE" sz="40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selected</a:t>
            </a:r>
            <a:r>
              <a:rPr lang="de-DE" sz="40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4000" dirty="0" err="1" smtClean="0">
                <a:solidFill>
                  <a:schemeClr val="tx1"/>
                </a:solidFill>
                <a:latin typeface="Arial Narrow" pitchFamily="34" charset="0"/>
              </a:rPr>
              <a:t>cases</a:t>
            </a:r>
            <a:endParaRPr lang="de-DE" sz="4000" dirty="0">
              <a:solidFill>
                <a:schemeClr val="tx1"/>
              </a:solidFill>
              <a:latin typeface="Arial Narrow" pitchFamily="34" charset="0"/>
            </a:endParaRPr>
          </a:p>
          <a:p>
            <a:pPr marL="0" indent="0">
              <a:lnSpc>
                <a:spcPct val="170000"/>
              </a:lnSpc>
              <a:buNone/>
              <a:defRPr/>
            </a:pPr>
            <a:endParaRPr lang="de-DE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6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Inhaltsplatzhalter 2"/>
          <p:cNvSpPr txBox="1">
            <a:spLocks/>
          </p:cNvSpPr>
          <p:nvPr/>
        </p:nvSpPr>
        <p:spPr bwMode="auto">
          <a:xfrm>
            <a:off x="2205036" y="668767"/>
            <a:ext cx="8374063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Safety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issues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and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quality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control</a:t>
            </a:r>
            <a:endParaRPr lang="de-DE" altLang="de-DE" sz="3600" dirty="0">
              <a:solidFill>
                <a:srgbClr val="003399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800" dirty="0">
              <a:latin typeface="Arial Narrow" panose="020B0606020202030204" pitchFamily="34" charset="0"/>
            </a:endParaRPr>
          </a:p>
        </p:txBody>
      </p:sp>
      <p:sp>
        <p:nvSpPr>
          <p:cNvPr id="30725" name="Inhaltsplatzhalter 2"/>
          <p:cNvSpPr txBox="1">
            <a:spLocks/>
          </p:cNvSpPr>
          <p:nvPr/>
        </p:nvSpPr>
        <p:spPr bwMode="auto">
          <a:xfrm>
            <a:off x="404811" y="1322023"/>
            <a:ext cx="10063164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de-DE" sz="2800" dirty="0">
                <a:solidFill>
                  <a:schemeClr val="tx1"/>
                </a:solidFill>
              </a:rPr>
              <a:t>Select </a:t>
            </a:r>
            <a:r>
              <a:rPr lang="de-DE" sz="2800" dirty="0" err="1">
                <a:solidFill>
                  <a:schemeClr val="tx1"/>
                </a:solidFill>
              </a:rPr>
              <a:t>patients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well</a:t>
            </a:r>
            <a:endParaRPr lang="de-DE" sz="28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de-DE" sz="2800" dirty="0">
                <a:solidFill>
                  <a:schemeClr val="tx1"/>
                </a:solidFill>
              </a:rPr>
              <a:t>plan </a:t>
            </a:r>
            <a:r>
              <a:rPr lang="de-DE" sz="2800" dirty="0" err="1">
                <a:solidFill>
                  <a:schemeClr val="tx1"/>
                </a:solidFill>
              </a:rPr>
              <a:t>your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emergency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case</a:t>
            </a:r>
            <a:endParaRPr lang="de-DE" sz="2800" dirty="0">
              <a:solidFill>
                <a:schemeClr val="tx1"/>
              </a:solidFill>
            </a:endParaRPr>
          </a:p>
        </p:txBody>
      </p:sp>
      <p:pic>
        <p:nvPicPr>
          <p:cNvPr id="2" name="paschen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466975"/>
            <a:ext cx="3972413" cy="3600000"/>
          </a:xfrm>
          <a:prstGeom prst="rect">
            <a:avLst/>
          </a:prstGeom>
        </p:spPr>
      </p:pic>
      <p:pic>
        <p:nvPicPr>
          <p:cNvPr id="3" name="paschen 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9793" y="2466975"/>
            <a:ext cx="3972413" cy="3600000"/>
          </a:xfrm>
          <a:prstGeom prst="rect">
            <a:avLst/>
          </a:prstGeom>
        </p:spPr>
      </p:pic>
      <p:pic>
        <p:nvPicPr>
          <p:cNvPr id="4" name="paschen 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19587" y="2466975"/>
            <a:ext cx="397241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Bil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48" y="5097288"/>
            <a:ext cx="697388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4"/>
          <p:cNvGrpSpPr>
            <a:grpSpLocks noChangeAspect="1"/>
          </p:cNvGrpSpPr>
          <p:nvPr/>
        </p:nvGrpSpPr>
        <p:grpSpPr bwMode="auto">
          <a:xfrm>
            <a:off x="342446" y="5137544"/>
            <a:ext cx="1128008" cy="1638749"/>
            <a:chOff x="3742" y="2064"/>
            <a:chExt cx="441" cy="528"/>
          </a:xfrm>
        </p:grpSpPr>
        <p:sp>
          <p:nvSpPr>
            <p:cNvPr id="7" name="AutoShape 45"/>
            <p:cNvSpPr>
              <a:spLocks noChangeAspect="1" noChangeArrowheads="1" noTextEdit="1"/>
            </p:cNvSpPr>
            <p:nvPr/>
          </p:nvSpPr>
          <p:spPr bwMode="auto">
            <a:xfrm>
              <a:off x="3742" y="2064"/>
              <a:ext cx="441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46"/>
            <p:cNvSpPr>
              <a:spLocks/>
            </p:cNvSpPr>
            <p:nvPr/>
          </p:nvSpPr>
          <p:spPr bwMode="auto">
            <a:xfrm>
              <a:off x="3975" y="2066"/>
              <a:ext cx="209" cy="526"/>
            </a:xfrm>
            <a:custGeom>
              <a:avLst/>
              <a:gdLst>
                <a:gd name="T0" fmla="*/ 84 w 419"/>
                <a:gd name="T1" fmla="*/ 0 h 1580"/>
                <a:gd name="T2" fmla="*/ 92 w 419"/>
                <a:gd name="T3" fmla="*/ 431 h 1580"/>
                <a:gd name="T4" fmla="*/ 122 w 419"/>
                <a:gd name="T5" fmla="*/ 411 h 1580"/>
                <a:gd name="T6" fmla="*/ 156 w 419"/>
                <a:gd name="T7" fmla="*/ 398 h 1580"/>
                <a:gd name="T8" fmla="*/ 197 w 419"/>
                <a:gd name="T9" fmla="*/ 393 h 1580"/>
                <a:gd name="T10" fmla="*/ 237 w 419"/>
                <a:gd name="T11" fmla="*/ 398 h 1580"/>
                <a:gd name="T12" fmla="*/ 270 w 419"/>
                <a:gd name="T13" fmla="*/ 408 h 1580"/>
                <a:gd name="T14" fmla="*/ 302 w 419"/>
                <a:gd name="T15" fmla="*/ 428 h 1580"/>
                <a:gd name="T16" fmla="*/ 328 w 419"/>
                <a:gd name="T17" fmla="*/ 452 h 1580"/>
                <a:gd name="T18" fmla="*/ 347 w 419"/>
                <a:gd name="T19" fmla="*/ 482 h 1580"/>
                <a:gd name="T20" fmla="*/ 363 w 419"/>
                <a:gd name="T21" fmla="*/ 504 h 1580"/>
                <a:gd name="T22" fmla="*/ 381 w 419"/>
                <a:gd name="T23" fmla="*/ 539 h 1580"/>
                <a:gd name="T24" fmla="*/ 397 w 419"/>
                <a:gd name="T25" fmla="*/ 581 h 1580"/>
                <a:gd name="T26" fmla="*/ 409 w 419"/>
                <a:gd name="T27" fmla="*/ 634 h 1580"/>
                <a:gd name="T28" fmla="*/ 417 w 419"/>
                <a:gd name="T29" fmla="*/ 705 h 1580"/>
                <a:gd name="T30" fmla="*/ 418 w 419"/>
                <a:gd name="T31" fmla="*/ 796 h 1580"/>
                <a:gd name="T32" fmla="*/ 414 w 419"/>
                <a:gd name="T33" fmla="*/ 870 h 1580"/>
                <a:gd name="T34" fmla="*/ 405 w 419"/>
                <a:gd name="T35" fmla="*/ 934 h 1580"/>
                <a:gd name="T36" fmla="*/ 394 w 419"/>
                <a:gd name="T37" fmla="*/ 1006 h 1580"/>
                <a:gd name="T38" fmla="*/ 381 w 419"/>
                <a:gd name="T39" fmla="*/ 1083 h 1580"/>
                <a:gd name="T40" fmla="*/ 361 w 419"/>
                <a:gd name="T41" fmla="*/ 1168 h 1580"/>
                <a:gd name="T42" fmla="*/ 342 w 419"/>
                <a:gd name="T43" fmla="*/ 1242 h 1580"/>
                <a:gd name="T44" fmla="*/ 318 w 419"/>
                <a:gd name="T45" fmla="*/ 1321 h 1580"/>
                <a:gd name="T46" fmla="*/ 292 w 419"/>
                <a:gd name="T47" fmla="*/ 1402 h 1580"/>
                <a:gd name="T48" fmla="*/ 267 w 419"/>
                <a:gd name="T49" fmla="*/ 1471 h 1580"/>
                <a:gd name="T50" fmla="*/ 242 w 419"/>
                <a:gd name="T51" fmla="*/ 1543 h 1580"/>
                <a:gd name="T52" fmla="*/ 143 w 419"/>
                <a:gd name="T53" fmla="*/ 1580 h 1580"/>
                <a:gd name="T54" fmla="*/ 171 w 419"/>
                <a:gd name="T55" fmla="*/ 1494 h 1580"/>
                <a:gd name="T56" fmla="*/ 203 w 419"/>
                <a:gd name="T57" fmla="*/ 1399 h 1580"/>
                <a:gd name="T58" fmla="*/ 232 w 419"/>
                <a:gd name="T59" fmla="*/ 1313 h 1580"/>
                <a:gd name="T60" fmla="*/ 254 w 419"/>
                <a:gd name="T61" fmla="*/ 1239 h 1580"/>
                <a:gd name="T62" fmla="*/ 276 w 419"/>
                <a:gd name="T63" fmla="*/ 1158 h 1580"/>
                <a:gd name="T64" fmla="*/ 299 w 419"/>
                <a:gd name="T65" fmla="*/ 1058 h 1580"/>
                <a:gd name="T66" fmla="*/ 316 w 419"/>
                <a:gd name="T67" fmla="*/ 966 h 1580"/>
                <a:gd name="T68" fmla="*/ 327 w 419"/>
                <a:gd name="T69" fmla="*/ 896 h 1580"/>
                <a:gd name="T70" fmla="*/ 334 w 419"/>
                <a:gd name="T71" fmla="*/ 826 h 1580"/>
                <a:gd name="T72" fmla="*/ 339 w 419"/>
                <a:gd name="T73" fmla="*/ 747 h 1580"/>
                <a:gd name="T74" fmla="*/ 334 w 419"/>
                <a:gd name="T75" fmla="*/ 679 h 1580"/>
                <a:gd name="T76" fmla="*/ 321 w 419"/>
                <a:gd name="T77" fmla="*/ 616 h 1580"/>
                <a:gd name="T78" fmla="*/ 300 w 419"/>
                <a:gd name="T79" fmla="*/ 568 h 1580"/>
                <a:gd name="T80" fmla="*/ 272 w 419"/>
                <a:gd name="T81" fmla="*/ 531 h 1580"/>
                <a:gd name="T82" fmla="*/ 236 w 419"/>
                <a:gd name="T83" fmla="*/ 511 h 1580"/>
                <a:gd name="T84" fmla="*/ 199 w 419"/>
                <a:gd name="T85" fmla="*/ 507 h 1580"/>
                <a:gd name="T86" fmla="*/ 163 w 419"/>
                <a:gd name="T87" fmla="*/ 518 h 1580"/>
                <a:gd name="T88" fmla="*/ 133 w 419"/>
                <a:gd name="T89" fmla="*/ 546 h 1580"/>
                <a:gd name="T90" fmla="*/ 108 w 419"/>
                <a:gd name="T91" fmla="*/ 583 h 1580"/>
                <a:gd name="T92" fmla="*/ 95 w 419"/>
                <a:gd name="T93" fmla="*/ 616 h 1580"/>
                <a:gd name="T94" fmla="*/ 89 w 419"/>
                <a:gd name="T95" fmla="*/ 651 h 1580"/>
                <a:gd name="T96" fmla="*/ 87 w 419"/>
                <a:gd name="T97" fmla="*/ 1580 h 1580"/>
                <a:gd name="T98" fmla="*/ 0 w 419"/>
                <a:gd name="T99" fmla="*/ 0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9" h="1580">
                  <a:moveTo>
                    <a:pt x="0" y="0"/>
                  </a:moveTo>
                  <a:lnTo>
                    <a:pt x="84" y="0"/>
                  </a:lnTo>
                  <a:lnTo>
                    <a:pt x="84" y="439"/>
                  </a:lnTo>
                  <a:lnTo>
                    <a:pt x="92" y="431"/>
                  </a:lnTo>
                  <a:lnTo>
                    <a:pt x="108" y="419"/>
                  </a:lnTo>
                  <a:lnTo>
                    <a:pt x="122" y="411"/>
                  </a:lnTo>
                  <a:lnTo>
                    <a:pt x="142" y="400"/>
                  </a:lnTo>
                  <a:lnTo>
                    <a:pt x="156" y="398"/>
                  </a:lnTo>
                  <a:lnTo>
                    <a:pt x="174" y="397"/>
                  </a:lnTo>
                  <a:lnTo>
                    <a:pt x="197" y="393"/>
                  </a:lnTo>
                  <a:lnTo>
                    <a:pt x="221" y="397"/>
                  </a:lnTo>
                  <a:lnTo>
                    <a:pt x="237" y="398"/>
                  </a:lnTo>
                  <a:lnTo>
                    <a:pt x="250" y="400"/>
                  </a:lnTo>
                  <a:lnTo>
                    <a:pt x="270" y="408"/>
                  </a:lnTo>
                  <a:lnTo>
                    <a:pt x="287" y="419"/>
                  </a:lnTo>
                  <a:lnTo>
                    <a:pt x="302" y="428"/>
                  </a:lnTo>
                  <a:lnTo>
                    <a:pt x="316" y="442"/>
                  </a:lnTo>
                  <a:lnTo>
                    <a:pt x="328" y="452"/>
                  </a:lnTo>
                  <a:lnTo>
                    <a:pt x="337" y="465"/>
                  </a:lnTo>
                  <a:lnTo>
                    <a:pt x="347" y="482"/>
                  </a:lnTo>
                  <a:lnTo>
                    <a:pt x="356" y="493"/>
                  </a:lnTo>
                  <a:lnTo>
                    <a:pt x="363" y="504"/>
                  </a:lnTo>
                  <a:lnTo>
                    <a:pt x="373" y="520"/>
                  </a:lnTo>
                  <a:lnTo>
                    <a:pt x="381" y="539"/>
                  </a:lnTo>
                  <a:lnTo>
                    <a:pt x="389" y="560"/>
                  </a:lnTo>
                  <a:lnTo>
                    <a:pt x="397" y="581"/>
                  </a:lnTo>
                  <a:lnTo>
                    <a:pt x="404" y="607"/>
                  </a:lnTo>
                  <a:lnTo>
                    <a:pt x="409" y="634"/>
                  </a:lnTo>
                  <a:lnTo>
                    <a:pt x="415" y="672"/>
                  </a:lnTo>
                  <a:lnTo>
                    <a:pt x="417" y="705"/>
                  </a:lnTo>
                  <a:lnTo>
                    <a:pt x="419" y="758"/>
                  </a:lnTo>
                  <a:lnTo>
                    <a:pt x="418" y="796"/>
                  </a:lnTo>
                  <a:lnTo>
                    <a:pt x="417" y="836"/>
                  </a:lnTo>
                  <a:lnTo>
                    <a:pt x="414" y="870"/>
                  </a:lnTo>
                  <a:lnTo>
                    <a:pt x="411" y="902"/>
                  </a:lnTo>
                  <a:lnTo>
                    <a:pt x="405" y="934"/>
                  </a:lnTo>
                  <a:lnTo>
                    <a:pt x="400" y="971"/>
                  </a:lnTo>
                  <a:lnTo>
                    <a:pt x="394" y="1006"/>
                  </a:lnTo>
                  <a:lnTo>
                    <a:pt x="388" y="1044"/>
                  </a:lnTo>
                  <a:lnTo>
                    <a:pt x="381" y="1083"/>
                  </a:lnTo>
                  <a:lnTo>
                    <a:pt x="372" y="1125"/>
                  </a:lnTo>
                  <a:lnTo>
                    <a:pt x="361" y="1168"/>
                  </a:lnTo>
                  <a:lnTo>
                    <a:pt x="352" y="1207"/>
                  </a:lnTo>
                  <a:lnTo>
                    <a:pt x="342" y="1242"/>
                  </a:lnTo>
                  <a:lnTo>
                    <a:pt x="329" y="1284"/>
                  </a:lnTo>
                  <a:lnTo>
                    <a:pt x="318" y="1321"/>
                  </a:lnTo>
                  <a:lnTo>
                    <a:pt x="304" y="1365"/>
                  </a:lnTo>
                  <a:lnTo>
                    <a:pt x="292" y="1402"/>
                  </a:lnTo>
                  <a:lnTo>
                    <a:pt x="280" y="1436"/>
                  </a:lnTo>
                  <a:lnTo>
                    <a:pt x="267" y="1471"/>
                  </a:lnTo>
                  <a:lnTo>
                    <a:pt x="254" y="1513"/>
                  </a:lnTo>
                  <a:lnTo>
                    <a:pt x="242" y="1543"/>
                  </a:lnTo>
                  <a:lnTo>
                    <a:pt x="228" y="1580"/>
                  </a:lnTo>
                  <a:lnTo>
                    <a:pt x="143" y="1580"/>
                  </a:lnTo>
                  <a:lnTo>
                    <a:pt x="156" y="1542"/>
                  </a:lnTo>
                  <a:lnTo>
                    <a:pt x="171" y="1494"/>
                  </a:lnTo>
                  <a:lnTo>
                    <a:pt x="183" y="1450"/>
                  </a:lnTo>
                  <a:lnTo>
                    <a:pt x="203" y="1399"/>
                  </a:lnTo>
                  <a:lnTo>
                    <a:pt x="217" y="1357"/>
                  </a:lnTo>
                  <a:lnTo>
                    <a:pt x="232" y="1313"/>
                  </a:lnTo>
                  <a:lnTo>
                    <a:pt x="243" y="1273"/>
                  </a:lnTo>
                  <a:lnTo>
                    <a:pt x="254" y="1239"/>
                  </a:lnTo>
                  <a:lnTo>
                    <a:pt x="265" y="1200"/>
                  </a:lnTo>
                  <a:lnTo>
                    <a:pt x="276" y="1158"/>
                  </a:lnTo>
                  <a:lnTo>
                    <a:pt x="289" y="1103"/>
                  </a:lnTo>
                  <a:lnTo>
                    <a:pt x="299" y="1058"/>
                  </a:lnTo>
                  <a:lnTo>
                    <a:pt x="306" y="1018"/>
                  </a:lnTo>
                  <a:lnTo>
                    <a:pt x="316" y="966"/>
                  </a:lnTo>
                  <a:lnTo>
                    <a:pt x="323" y="930"/>
                  </a:lnTo>
                  <a:lnTo>
                    <a:pt x="327" y="896"/>
                  </a:lnTo>
                  <a:lnTo>
                    <a:pt x="331" y="864"/>
                  </a:lnTo>
                  <a:lnTo>
                    <a:pt x="334" y="826"/>
                  </a:lnTo>
                  <a:lnTo>
                    <a:pt x="337" y="796"/>
                  </a:lnTo>
                  <a:lnTo>
                    <a:pt x="339" y="747"/>
                  </a:lnTo>
                  <a:lnTo>
                    <a:pt x="337" y="711"/>
                  </a:lnTo>
                  <a:lnTo>
                    <a:pt x="334" y="679"/>
                  </a:lnTo>
                  <a:lnTo>
                    <a:pt x="329" y="645"/>
                  </a:lnTo>
                  <a:lnTo>
                    <a:pt x="321" y="616"/>
                  </a:lnTo>
                  <a:lnTo>
                    <a:pt x="311" y="590"/>
                  </a:lnTo>
                  <a:lnTo>
                    <a:pt x="300" y="568"/>
                  </a:lnTo>
                  <a:lnTo>
                    <a:pt x="286" y="549"/>
                  </a:lnTo>
                  <a:lnTo>
                    <a:pt x="272" y="531"/>
                  </a:lnTo>
                  <a:lnTo>
                    <a:pt x="253" y="520"/>
                  </a:lnTo>
                  <a:lnTo>
                    <a:pt x="236" y="511"/>
                  </a:lnTo>
                  <a:lnTo>
                    <a:pt x="219" y="507"/>
                  </a:lnTo>
                  <a:lnTo>
                    <a:pt x="199" y="507"/>
                  </a:lnTo>
                  <a:lnTo>
                    <a:pt x="181" y="509"/>
                  </a:lnTo>
                  <a:lnTo>
                    <a:pt x="163" y="518"/>
                  </a:lnTo>
                  <a:lnTo>
                    <a:pt x="149" y="530"/>
                  </a:lnTo>
                  <a:lnTo>
                    <a:pt x="133" y="546"/>
                  </a:lnTo>
                  <a:lnTo>
                    <a:pt x="117" y="567"/>
                  </a:lnTo>
                  <a:lnTo>
                    <a:pt x="108" y="583"/>
                  </a:lnTo>
                  <a:lnTo>
                    <a:pt x="103" y="600"/>
                  </a:lnTo>
                  <a:lnTo>
                    <a:pt x="95" y="616"/>
                  </a:lnTo>
                  <a:lnTo>
                    <a:pt x="90" y="634"/>
                  </a:lnTo>
                  <a:lnTo>
                    <a:pt x="89" y="651"/>
                  </a:lnTo>
                  <a:lnTo>
                    <a:pt x="87" y="666"/>
                  </a:lnTo>
                  <a:lnTo>
                    <a:pt x="87" y="1580"/>
                  </a:lnTo>
                  <a:lnTo>
                    <a:pt x="0" y="1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47"/>
            <p:cNvSpPr>
              <a:spLocks noEditPoints="1"/>
            </p:cNvSpPr>
            <p:nvPr/>
          </p:nvSpPr>
          <p:spPr bwMode="auto">
            <a:xfrm>
              <a:off x="3744" y="2065"/>
              <a:ext cx="203" cy="526"/>
            </a:xfrm>
            <a:custGeom>
              <a:avLst/>
              <a:gdLst>
                <a:gd name="T0" fmla="*/ 324 w 407"/>
                <a:gd name="T1" fmla="*/ 0 h 1578"/>
                <a:gd name="T2" fmla="*/ 310 w 407"/>
                <a:gd name="T3" fmla="*/ 417 h 1578"/>
                <a:gd name="T4" fmla="*/ 269 w 407"/>
                <a:gd name="T5" fmla="*/ 392 h 1578"/>
                <a:gd name="T6" fmla="*/ 219 w 407"/>
                <a:gd name="T7" fmla="*/ 385 h 1578"/>
                <a:gd name="T8" fmla="*/ 171 w 407"/>
                <a:gd name="T9" fmla="*/ 395 h 1578"/>
                <a:gd name="T10" fmla="*/ 123 w 407"/>
                <a:gd name="T11" fmla="*/ 421 h 1578"/>
                <a:gd name="T12" fmla="*/ 83 w 407"/>
                <a:gd name="T13" fmla="*/ 458 h 1578"/>
                <a:gd name="T14" fmla="*/ 46 w 407"/>
                <a:gd name="T15" fmla="*/ 504 h 1578"/>
                <a:gd name="T16" fmla="*/ 20 w 407"/>
                <a:gd name="T17" fmla="*/ 557 h 1578"/>
                <a:gd name="T18" fmla="*/ 9 w 407"/>
                <a:gd name="T19" fmla="*/ 591 h 1578"/>
                <a:gd name="T20" fmla="*/ 3 w 407"/>
                <a:gd name="T21" fmla="*/ 618 h 1578"/>
                <a:gd name="T22" fmla="*/ 1 w 407"/>
                <a:gd name="T23" fmla="*/ 655 h 1578"/>
                <a:gd name="T24" fmla="*/ 2 w 407"/>
                <a:gd name="T25" fmla="*/ 722 h 1578"/>
                <a:gd name="T26" fmla="*/ 9 w 407"/>
                <a:gd name="T27" fmla="*/ 836 h 1578"/>
                <a:gd name="T28" fmla="*/ 24 w 407"/>
                <a:gd name="T29" fmla="*/ 973 h 1578"/>
                <a:gd name="T30" fmla="*/ 42 w 407"/>
                <a:gd name="T31" fmla="*/ 1105 h 1578"/>
                <a:gd name="T32" fmla="*/ 68 w 407"/>
                <a:gd name="T33" fmla="*/ 1230 h 1578"/>
                <a:gd name="T34" fmla="*/ 83 w 407"/>
                <a:gd name="T35" fmla="*/ 1292 h 1578"/>
                <a:gd name="T36" fmla="*/ 95 w 407"/>
                <a:gd name="T37" fmla="*/ 1331 h 1578"/>
                <a:gd name="T38" fmla="*/ 110 w 407"/>
                <a:gd name="T39" fmla="*/ 1375 h 1578"/>
                <a:gd name="T40" fmla="*/ 130 w 407"/>
                <a:gd name="T41" fmla="*/ 1430 h 1578"/>
                <a:gd name="T42" fmla="*/ 155 w 407"/>
                <a:gd name="T43" fmla="*/ 1484 h 1578"/>
                <a:gd name="T44" fmla="*/ 192 w 407"/>
                <a:gd name="T45" fmla="*/ 1540 h 1578"/>
                <a:gd name="T46" fmla="*/ 242 w 407"/>
                <a:gd name="T47" fmla="*/ 1571 h 1578"/>
                <a:gd name="T48" fmla="*/ 295 w 407"/>
                <a:gd name="T49" fmla="*/ 1578 h 1578"/>
                <a:gd name="T50" fmla="*/ 329 w 407"/>
                <a:gd name="T51" fmla="*/ 1570 h 1578"/>
                <a:gd name="T52" fmla="*/ 351 w 407"/>
                <a:gd name="T53" fmla="*/ 1552 h 1578"/>
                <a:gd name="T54" fmla="*/ 374 w 407"/>
                <a:gd name="T55" fmla="*/ 1518 h 1578"/>
                <a:gd name="T56" fmla="*/ 390 w 407"/>
                <a:gd name="T57" fmla="*/ 1485 h 1578"/>
                <a:gd name="T58" fmla="*/ 401 w 407"/>
                <a:gd name="T59" fmla="*/ 1447 h 1578"/>
                <a:gd name="T60" fmla="*/ 407 w 407"/>
                <a:gd name="T61" fmla="*/ 1410 h 1578"/>
                <a:gd name="T62" fmla="*/ 407 w 407"/>
                <a:gd name="T63" fmla="*/ 0 h 1578"/>
                <a:gd name="T64" fmla="*/ 170 w 407"/>
                <a:gd name="T65" fmla="*/ 1318 h 1578"/>
                <a:gd name="T66" fmla="*/ 183 w 407"/>
                <a:gd name="T67" fmla="*/ 1356 h 1578"/>
                <a:gd name="T68" fmla="*/ 202 w 407"/>
                <a:gd name="T69" fmla="*/ 1400 h 1578"/>
                <a:gd name="T70" fmla="*/ 219 w 407"/>
                <a:gd name="T71" fmla="*/ 1434 h 1578"/>
                <a:gd name="T72" fmla="*/ 241 w 407"/>
                <a:gd name="T73" fmla="*/ 1460 h 1578"/>
                <a:gd name="T74" fmla="*/ 265 w 407"/>
                <a:gd name="T75" fmla="*/ 1475 h 1578"/>
                <a:gd name="T76" fmla="*/ 288 w 407"/>
                <a:gd name="T77" fmla="*/ 1475 h 1578"/>
                <a:gd name="T78" fmla="*/ 310 w 407"/>
                <a:gd name="T79" fmla="*/ 1459 h 1578"/>
                <a:gd name="T80" fmla="*/ 321 w 407"/>
                <a:gd name="T81" fmla="*/ 1425 h 1578"/>
                <a:gd name="T82" fmla="*/ 324 w 407"/>
                <a:gd name="T83" fmla="*/ 1379 h 1578"/>
                <a:gd name="T84" fmla="*/ 324 w 407"/>
                <a:gd name="T85" fmla="*/ 653 h 1578"/>
                <a:gd name="T86" fmla="*/ 319 w 407"/>
                <a:gd name="T87" fmla="*/ 606 h 1578"/>
                <a:gd name="T88" fmla="*/ 310 w 407"/>
                <a:gd name="T89" fmla="*/ 570 h 1578"/>
                <a:gd name="T90" fmla="*/ 294 w 407"/>
                <a:gd name="T91" fmla="*/ 540 h 1578"/>
                <a:gd name="T92" fmla="*/ 268 w 407"/>
                <a:gd name="T93" fmla="*/ 511 h 1578"/>
                <a:gd name="T94" fmla="*/ 241 w 407"/>
                <a:gd name="T95" fmla="*/ 498 h 1578"/>
                <a:gd name="T96" fmla="*/ 207 w 407"/>
                <a:gd name="T97" fmla="*/ 495 h 1578"/>
                <a:gd name="T98" fmla="*/ 170 w 407"/>
                <a:gd name="T99" fmla="*/ 504 h 1578"/>
                <a:gd name="T100" fmla="*/ 134 w 407"/>
                <a:gd name="T101" fmla="*/ 526 h 1578"/>
                <a:gd name="T102" fmla="*/ 102 w 407"/>
                <a:gd name="T103" fmla="*/ 574 h 1578"/>
                <a:gd name="T104" fmla="*/ 83 w 407"/>
                <a:gd name="T105" fmla="*/ 621 h 1578"/>
                <a:gd name="T106" fmla="*/ 76 w 407"/>
                <a:gd name="T107" fmla="*/ 684 h 1578"/>
                <a:gd name="T108" fmla="*/ 77 w 407"/>
                <a:gd name="T109" fmla="*/ 766 h 1578"/>
                <a:gd name="T110" fmla="*/ 84 w 407"/>
                <a:gd name="T111" fmla="*/ 875 h 1578"/>
                <a:gd name="T112" fmla="*/ 95 w 407"/>
                <a:gd name="T113" fmla="*/ 969 h 1578"/>
                <a:gd name="T114" fmla="*/ 116 w 407"/>
                <a:gd name="T115" fmla="*/ 1094 h 1578"/>
                <a:gd name="T116" fmla="*/ 134 w 407"/>
                <a:gd name="T117" fmla="*/ 1183 h 1578"/>
                <a:gd name="T118" fmla="*/ 152 w 407"/>
                <a:gd name="T119" fmla="*/ 1260 h 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7" h="1578">
                  <a:moveTo>
                    <a:pt x="407" y="0"/>
                  </a:moveTo>
                  <a:lnTo>
                    <a:pt x="324" y="0"/>
                  </a:lnTo>
                  <a:lnTo>
                    <a:pt x="324" y="428"/>
                  </a:lnTo>
                  <a:lnTo>
                    <a:pt x="310" y="417"/>
                  </a:lnTo>
                  <a:lnTo>
                    <a:pt x="293" y="404"/>
                  </a:lnTo>
                  <a:lnTo>
                    <a:pt x="269" y="392"/>
                  </a:lnTo>
                  <a:lnTo>
                    <a:pt x="242" y="385"/>
                  </a:lnTo>
                  <a:lnTo>
                    <a:pt x="219" y="385"/>
                  </a:lnTo>
                  <a:lnTo>
                    <a:pt x="193" y="389"/>
                  </a:lnTo>
                  <a:lnTo>
                    <a:pt x="171" y="395"/>
                  </a:lnTo>
                  <a:lnTo>
                    <a:pt x="147" y="407"/>
                  </a:lnTo>
                  <a:lnTo>
                    <a:pt x="123" y="421"/>
                  </a:lnTo>
                  <a:lnTo>
                    <a:pt x="102" y="439"/>
                  </a:lnTo>
                  <a:lnTo>
                    <a:pt x="83" y="458"/>
                  </a:lnTo>
                  <a:lnTo>
                    <a:pt x="63" y="478"/>
                  </a:lnTo>
                  <a:lnTo>
                    <a:pt x="46" y="504"/>
                  </a:lnTo>
                  <a:lnTo>
                    <a:pt x="30" y="533"/>
                  </a:lnTo>
                  <a:lnTo>
                    <a:pt x="20" y="557"/>
                  </a:lnTo>
                  <a:lnTo>
                    <a:pt x="13" y="577"/>
                  </a:lnTo>
                  <a:lnTo>
                    <a:pt x="9" y="591"/>
                  </a:lnTo>
                  <a:lnTo>
                    <a:pt x="6" y="605"/>
                  </a:lnTo>
                  <a:lnTo>
                    <a:pt x="3" y="618"/>
                  </a:lnTo>
                  <a:lnTo>
                    <a:pt x="1" y="637"/>
                  </a:lnTo>
                  <a:lnTo>
                    <a:pt x="1" y="655"/>
                  </a:lnTo>
                  <a:lnTo>
                    <a:pt x="0" y="684"/>
                  </a:lnTo>
                  <a:lnTo>
                    <a:pt x="2" y="722"/>
                  </a:lnTo>
                  <a:lnTo>
                    <a:pt x="3" y="768"/>
                  </a:lnTo>
                  <a:lnTo>
                    <a:pt x="9" y="836"/>
                  </a:lnTo>
                  <a:lnTo>
                    <a:pt x="14" y="901"/>
                  </a:lnTo>
                  <a:lnTo>
                    <a:pt x="24" y="973"/>
                  </a:lnTo>
                  <a:lnTo>
                    <a:pt x="30" y="1034"/>
                  </a:lnTo>
                  <a:lnTo>
                    <a:pt x="42" y="1105"/>
                  </a:lnTo>
                  <a:lnTo>
                    <a:pt x="56" y="1176"/>
                  </a:lnTo>
                  <a:lnTo>
                    <a:pt x="68" y="1230"/>
                  </a:lnTo>
                  <a:lnTo>
                    <a:pt x="75" y="1263"/>
                  </a:lnTo>
                  <a:lnTo>
                    <a:pt x="83" y="1292"/>
                  </a:lnTo>
                  <a:lnTo>
                    <a:pt x="87" y="1309"/>
                  </a:lnTo>
                  <a:lnTo>
                    <a:pt x="95" y="1331"/>
                  </a:lnTo>
                  <a:lnTo>
                    <a:pt x="102" y="1353"/>
                  </a:lnTo>
                  <a:lnTo>
                    <a:pt x="110" y="1375"/>
                  </a:lnTo>
                  <a:lnTo>
                    <a:pt x="119" y="1405"/>
                  </a:lnTo>
                  <a:lnTo>
                    <a:pt x="130" y="1430"/>
                  </a:lnTo>
                  <a:lnTo>
                    <a:pt x="142" y="1455"/>
                  </a:lnTo>
                  <a:lnTo>
                    <a:pt x="155" y="1484"/>
                  </a:lnTo>
                  <a:lnTo>
                    <a:pt x="172" y="1511"/>
                  </a:lnTo>
                  <a:lnTo>
                    <a:pt x="192" y="1540"/>
                  </a:lnTo>
                  <a:lnTo>
                    <a:pt x="219" y="1559"/>
                  </a:lnTo>
                  <a:lnTo>
                    <a:pt x="242" y="1571"/>
                  </a:lnTo>
                  <a:lnTo>
                    <a:pt x="267" y="1578"/>
                  </a:lnTo>
                  <a:lnTo>
                    <a:pt x="295" y="1578"/>
                  </a:lnTo>
                  <a:lnTo>
                    <a:pt x="315" y="1576"/>
                  </a:lnTo>
                  <a:lnTo>
                    <a:pt x="329" y="1570"/>
                  </a:lnTo>
                  <a:lnTo>
                    <a:pt x="341" y="1562"/>
                  </a:lnTo>
                  <a:lnTo>
                    <a:pt x="351" y="1552"/>
                  </a:lnTo>
                  <a:lnTo>
                    <a:pt x="366" y="1534"/>
                  </a:lnTo>
                  <a:lnTo>
                    <a:pt x="374" y="1518"/>
                  </a:lnTo>
                  <a:lnTo>
                    <a:pt x="383" y="1503"/>
                  </a:lnTo>
                  <a:lnTo>
                    <a:pt x="390" y="1485"/>
                  </a:lnTo>
                  <a:lnTo>
                    <a:pt x="397" y="1467"/>
                  </a:lnTo>
                  <a:lnTo>
                    <a:pt x="401" y="1447"/>
                  </a:lnTo>
                  <a:lnTo>
                    <a:pt x="405" y="1427"/>
                  </a:lnTo>
                  <a:lnTo>
                    <a:pt x="407" y="1410"/>
                  </a:lnTo>
                  <a:lnTo>
                    <a:pt x="407" y="1390"/>
                  </a:lnTo>
                  <a:lnTo>
                    <a:pt x="407" y="0"/>
                  </a:lnTo>
                  <a:close/>
                  <a:moveTo>
                    <a:pt x="161" y="1293"/>
                  </a:moveTo>
                  <a:lnTo>
                    <a:pt x="170" y="1318"/>
                  </a:lnTo>
                  <a:lnTo>
                    <a:pt x="176" y="1338"/>
                  </a:lnTo>
                  <a:lnTo>
                    <a:pt x="183" y="1356"/>
                  </a:lnTo>
                  <a:lnTo>
                    <a:pt x="192" y="1379"/>
                  </a:lnTo>
                  <a:lnTo>
                    <a:pt x="202" y="1400"/>
                  </a:lnTo>
                  <a:lnTo>
                    <a:pt x="208" y="1416"/>
                  </a:lnTo>
                  <a:lnTo>
                    <a:pt x="219" y="1434"/>
                  </a:lnTo>
                  <a:lnTo>
                    <a:pt x="228" y="1445"/>
                  </a:lnTo>
                  <a:lnTo>
                    <a:pt x="241" y="1460"/>
                  </a:lnTo>
                  <a:lnTo>
                    <a:pt x="252" y="1470"/>
                  </a:lnTo>
                  <a:lnTo>
                    <a:pt x="265" y="1475"/>
                  </a:lnTo>
                  <a:lnTo>
                    <a:pt x="275" y="1478"/>
                  </a:lnTo>
                  <a:lnTo>
                    <a:pt x="288" y="1475"/>
                  </a:lnTo>
                  <a:lnTo>
                    <a:pt x="301" y="1469"/>
                  </a:lnTo>
                  <a:lnTo>
                    <a:pt x="310" y="1459"/>
                  </a:lnTo>
                  <a:lnTo>
                    <a:pt x="315" y="1444"/>
                  </a:lnTo>
                  <a:lnTo>
                    <a:pt x="321" y="1425"/>
                  </a:lnTo>
                  <a:lnTo>
                    <a:pt x="323" y="1407"/>
                  </a:lnTo>
                  <a:lnTo>
                    <a:pt x="324" y="1379"/>
                  </a:lnTo>
                  <a:lnTo>
                    <a:pt x="324" y="1357"/>
                  </a:lnTo>
                  <a:lnTo>
                    <a:pt x="324" y="653"/>
                  </a:lnTo>
                  <a:lnTo>
                    <a:pt x="322" y="625"/>
                  </a:lnTo>
                  <a:lnTo>
                    <a:pt x="319" y="606"/>
                  </a:lnTo>
                  <a:lnTo>
                    <a:pt x="315" y="588"/>
                  </a:lnTo>
                  <a:lnTo>
                    <a:pt x="310" y="570"/>
                  </a:lnTo>
                  <a:lnTo>
                    <a:pt x="301" y="552"/>
                  </a:lnTo>
                  <a:lnTo>
                    <a:pt x="294" y="540"/>
                  </a:lnTo>
                  <a:lnTo>
                    <a:pt x="281" y="524"/>
                  </a:lnTo>
                  <a:lnTo>
                    <a:pt x="268" y="511"/>
                  </a:lnTo>
                  <a:lnTo>
                    <a:pt x="255" y="504"/>
                  </a:lnTo>
                  <a:lnTo>
                    <a:pt x="241" y="498"/>
                  </a:lnTo>
                  <a:lnTo>
                    <a:pt x="224" y="495"/>
                  </a:lnTo>
                  <a:lnTo>
                    <a:pt x="207" y="495"/>
                  </a:lnTo>
                  <a:lnTo>
                    <a:pt x="187" y="498"/>
                  </a:lnTo>
                  <a:lnTo>
                    <a:pt x="170" y="504"/>
                  </a:lnTo>
                  <a:lnTo>
                    <a:pt x="152" y="514"/>
                  </a:lnTo>
                  <a:lnTo>
                    <a:pt x="134" y="526"/>
                  </a:lnTo>
                  <a:lnTo>
                    <a:pt x="117" y="547"/>
                  </a:lnTo>
                  <a:lnTo>
                    <a:pt x="102" y="574"/>
                  </a:lnTo>
                  <a:lnTo>
                    <a:pt x="91" y="596"/>
                  </a:lnTo>
                  <a:lnTo>
                    <a:pt x="83" y="621"/>
                  </a:lnTo>
                  <a:lnTo>
                    <a:pt x="78" y="653"/>
                  </a:lnTo>
                  <a:lnTo>
                    <a:pt x="76" y="684"/>
                  </a:lnTo>
                  <a:lnTo>
                    <a:pt x="76" y="724"/>
                  </a:lnTo>
                  <a:lnTo>
                    <a:pt x="77" y="766"/>
                  </a:lnTo>
                  <a:lnTo>
                    <a:pt x="81" y="816"/>
                  </a:lnTo>
                  <a:lnTo>
                    <a:pt x="84" y="875"/>
                  </a:lnTo>
                  <a:lnTo>
                    <a:pt x="89" y="925"/>
                  </a:lnTo>
                  <a:lnTo>
                    <a:pt x="95" y="969"/>
                  </a:lnTo>
                  <a:lnTo>
                    <a:pt x="103" y="1026"/>
                  </a:lnTo>
                  <a:lnTo>
                    <a:pt x="116" y="1094"/>
                  </a:lnTo>
                  <a:lnTo>
                    <a:pt x="125" y="1144"/>
                  </a:lnTo>
                  <a:lnTo>
                    <a:pt x="134" y="1183"/>
                  </a:lnTo>
                  <a:lnTo>
                    <a:pt x="143" y="1226"/>
                  </a:lnTo>
                  <a:lnTo>
                    <a:pt x="152" y="1260"/>
                  </a:lnTo>
                  <a:lnTo>
                    <a:pt x="161" y="1293"/>
                  </a:lnTo>
                  <a:close/>
                </a:path>
              </a:pathLst>
            </a:custGeom>
            <a:solidFill>
              <a:srgbClr val="338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64" y="5465853"/>
            <a:ext cx="1839410" cy="982129"/>
          </a:xfrm>
          <a:prstGeom prst="rect">
            <a:avLst/>
          </a:prstGeom>
        </p:spPr>
      </p:pic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1959367" y="850150"/>
            <a:ext cx="8374062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480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Outlook</a:t>
            </a:r>
            <a:endParaRPr lang="de-DE" altLang="de-DE" sz="4000" dirty="0">
              <a:latin typeface="Arial Narrow" panose="020B0606020202030204" pitchFamily="34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2480409" y="1493882"/>
            <a:ext cx="9847897" cy="1306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de-DE" sz="3600" dirty="0" smtClean="0">
                <a:solidFill>
                  <a:schemeClr val="tx1"/>
                </a:solidFill>
                <a:latin typeface="Arial Narrow" pitchFamily="34" charset="0"/>
              </a:rPr>
              <a:t>Need </a:t>
            </a:r>
            <a:r>
              <a:rPr lang="de-DE" sz="3600" dirty="0" err="1" smtClean="0">
                <a:solidFill>
                  <a:schemeClr val="tx1"/>
                </a:solidFill>
                <a:latin typeface="Arial Narrow" pitchFamily="34" charset="0"/>
              </a:rPr>
              <a:t>for</a:t>
            </a:r>
            <a:r>
              <a:rPr lang="de-DE" sz="36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  <a:latin typeface="Arial Narrow" pitchFamily="34" charset="0"/>
              </a:rPr>
              <a:t>interventionalists</a:t>
            </a:r>
            <a:r>
              <a:rPr lang="de-DE" sz="36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Arial Narrow" pitchFamily="34" charset="0"/>
              </a:rPr>
              <a:t>to</a:t>
            </a:r>
            <a:r>
              <a:rPr lang="de-DE" sz="36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Arial Narrow" pitchFamily="34" charset="0"/>
              </a:rPr>
              <a:t>get</a:t>
            </a:r>
            <a:r>
              <a:rPr lang="de-DE" sz="36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  <a:latin typeface="Arial Narrow" pitchFamily="34" charset="0"/>
              </a:rPr>
              <a:t>involved</a:t>
            </a:r>
            <a:endParaRPr lang="de-DE" sz="3600" dirty="0">
              <a:solidFill>
                <a:schemeClr val="tx1"/>
              </a:solidFill>
              <a:latin typeface="Arial Narrow" pitchFamily="34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de-DE" sz="3600" dirty="0" smtClean="0">
                <a:solidFill>
                  <a:schemeClr val="tx1"/>
                </a:solidFill>
                <a:latin typeface="Arial Narrow" pitchFamily="34" charset="0"/>
              </a:rPr>
              <a:t>Different </a:t>
            </a:r>
            <a:r>
              <a:rPr lang="de-DE" sz="3600" dirty="0" err="1">
                <a:solidFill>
                  <a:schemeClr val="tx1"/>
                </a:solidFill>
                <a:latin typeface="Arial Narrow" pitchFamily="34" charset="0"/>
              </a:rPr>
              <a:t>wires</a:t>
            </a:r>
            <a:r>
              <a:rPr lang="de-DE" sz="36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Arial Narrow" pitchFamily="34" charset="0"/>
              </a:rPr>
              <a:t>for</a:t>
            </a:r>
            <a:r>
              <a:rPr lang="de-DE" sz="3600" dirty="0">
                <a:solidFill>
                  <a:schemeClr val="tx1"/>
                </a:solidFill>
                <a:latin typeface="Arial Narrow" pitchFamily="34" charset="0"/>
              </a:rPr>
              <a:t> different </a:t>
            </a:r>
            <a:r>
              <a:rPr lang="de-DE" sz="3600" dirty="0" err="1" smtClean="0">
                <a:solidFill>
                  <a:schemeClr val="tx1"/>
                </a:solidFill>
                <a:latin typeface="Arial Narrow" pitchFamily="34" charset="0"/>
              </a:rPr>
              <a:t>purposes</a:t>
            </a:r>
            <a:endParaRPr lang="de-DE" sz="3600" dirty="0">
              <a:solidFill>
                <a:schemeClr val="tx1"/>
              </a:solidFill>
              <a:latin typeface="Arial Narrow" pitchFamily="34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de-DE" sz="3600" dirty="0">
                <a:solidFill>
                  <a:schemeClr val="tx1"/>
                </a:solidFill>
                <a:latin typeface="Arial Narrow" pitchFamily="34" charset="0"/>
              </a:rPr>
              <a:t>Special </a:t>
            </a:r>
            <a:r>
              <a:rPr lang="de-DE" sz="3600" dirty="0" err="1" smtClean="0">
                <a:solidFill>
                  <a:schemeClr val="tx1"/>
                </a:solidFill>
                <a:latin typeface="Arial Narrow" pitchFamily="34" charset="0"/>
              </a:rPr>
              <a:t>catheters</a:t>
            </a:r>
            <a:endParaRPr lang="de-DE" sz="3600" dirty="0">
              <a:solidFill>
                <a:schemeClr val="tx1"/>
              </a:solidFill>
              <a:latin typeface="Arial Narrow" pitchFamily="34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de-DE" sz="3600" dirty="0" err="1">
                <a:solidFill>
                  <a:schemeClr val="tx1"/>
                </a:solidFill>
                <a:latin typeface="Arial Narrow" pitchFamily="34" charset="0"/>
              </a:rPr>
              <a:t>Better</a:t>
            </a:r>
            <a:r>
              <a:rPr lang="de-DE" sz="36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Arial Narrow" pitchFamily="34" charset="0"/>
              </a:rPr>
              <a:t>imaging</a:t>
            </a:r>
            <a:r>
              <a:rPr lang="de-DE" sz="36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  <a:latin typeface="Arial Narrow" pitchFamily="34" charset="0"/>
              </a:rPr>
              <a:t>resolution</a:t>
            </a:r>
            <a:endParaRPr lang="de-DE" sz="3600" dirty="0">
              <a:solidFill>
                <a:schemeClr val="tx1"/>
              </a:solidFill>
              <a:latin typeface="Arial Narrow" pitchFamily="34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sz="3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op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350" y="1833682"/>
            <a:ext cx="5269304" cy="4775307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709324" y="728072"/>
            <a:ext cx="10515600" cy="11910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F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smtClean="0">
                <a:latin typeface="+mn-lt"/>
              </a:rPr>
              <a:t>PA, VSD</a:t>
            </a:r>
          </a:p>
          <a:p>
            <a:r>
              <a:rPr lang="de-DE" sz="4000" dirty="0" err="1" smtClean="0">
                <a:latin typeface="+mn-lt"/>
              </a:rPr>
              <a:t>till</a:t>
            </a:r>
            <a:r>
              <a:rPr lang="de-DE" sz="4000" dirty="0" smtClean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age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of</a:t>
            </a:r>
            <a:r>
              <a:rPr lang="de-DE" sz="4000" dirty="0">
                <a:latin typeface="+mn-lt"/>
              </a:rPr>
              <a:t> 12 </a:t>
            </a:r>
            <a:r>
              <a:rPr lang="de-DE" sz="4000" dirty="0" err="1" smtClean="0">
                <a:latin typeface="+mn-lt"/>
              </a:rPr>
              <a:t>yrs</a:t>
            </a:r>
            <a:r>
              <a:rPr lang="de-DE" sz="4000" dirty="0" smtClean="0">
                <a:latin typeface="+mn-lt"/>
              </a:rPr>
              <a:t>  - 17 </a:t>
            </a:r>
            <a:r>
              <a:rPr lang="de-DE" sz="4000" dirty="0" err="1" smtClean="0">
                <a:latin typeface="+mn-lt"/>
              </a:rPr>
              <a:t>cathlab</a:t>
            </a:r>
            <a:r>
              <a:rPr lang="de-DE" sz="4000" dirty="0" smtClean="0">
                <a:latin typeface="+mn-lt"/>
              </a:rPr>
              <a:t> </a:t>
            </a:r>
            <a:r>
              <a:rPr lang="de-DE" sz="4000" dirty="0" err="1" smtClean="0">
                <a:latin typeface="+mn-lt"/>
              </a:rPr>
              <a:t>procedures</a:t>
            </a:r>
            <a:endParaRPr lang="de-DE" sz="4000" dirty="0">
              <a:latin typeface="+mn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9768840" y="3535680"/>
            <a:ext cx="1951384" cy="2469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18" y="1837037"/>
            <a:ext cx="5938586" cy="47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Guide </a:t>
            </a:r>
            <a:r>
              <a:rPr lang="de-DE" dirty="0" err="1" smtClean="0"/>
              <a:t>wires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1231" cy="435133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Made of stainless steel or metallic alloys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- guides - the catheter through blood vessels and heart structures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o</a:t>
            </a:r>
            <a:r>
              <a:rPr lang="en-US" sz="2400" dirty="0" smtClean="0">
                <a:solidFill>
                  <a:schemeClr val="tx1"/>
                </a:solidFill>
              </a:rPr>
              <a:t>ften PTFE coated soft tip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Less trauma to intima wall 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68340" cy="43513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Flexible tip and rigid end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Solid guide wires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>
                <a:solidFill>
                  <a:schemeClr val="tx1"/>
                </a:solidFill>
              </a:rPr>
              <a:t>Less </a:t>
            </a:r>
            <a:r>
              <a:rPr lang="en-US" sz="1800" dirty="0" err="1">
                <a:solidFill>
                  <a:schemeClr val="tx1"/>
                </a:solidFill>
              </a:rPr>
              <a:t>cath</a:t>
            </a:r>
            <a:r>
              <a:rPr lang="en-US" sz="1800" dirty="0">
                <a:solidFill>
                  <a:schemeClr val="tx1"/>
                </a:solidFill>
              </a:rPr>
              <a:t> tip flaring, vessel damage, blood clotting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Wrapped guide wires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More versatile, often Teflon or heparin –coated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Certain </a:t>
            </a:r>
            <a:r>
              <a:rPr lang="en-US" sz="2400" dirty="0" smtClean="0">
                <a:solidFill>
                  <a:schemeClr val="tx1"/>
                </a:solidFill>
              </a:rPr>
              <a:t>torque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Fixed </a:t>
            </a:r>
            <a:r>
              <a:rPr lang="en-US" sz="2400" dirty="0">
                <a:solidFill>
                  <a:schemeClr val="tx1"/>
                </a:solidFill>
              </a:rPr>
              <a:t>or movable core</a:t>
            </a: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0" y="5205412"/>
            <a:ext cx="1440000" cy="144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07" y="5205412"/>
            <a:ext cx="1440000" cy="144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02" y="5205412"/>
            <a:ext cx="236982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Guide </a:t>
            </a:r>
            <a:r>
              <a:rPr lang="de-DE" dirty="0" err="1" smtClean="0"/>
              <a:t>wires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838200" y="1754501"/>
            <a:ext cx="5157787" cy="368458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Different tip constructions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Straight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Angled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J-shaped</a:t>
            </a:r>
            <a:endParaRPr lang="en-US" sz="22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Different length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Different diameters 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0.014 – 0.038’’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Different stiffness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de-DE" sz="2800" dirty="0" err="1" smtClean="0">
                <a:solidFill>
                  <a:schemeClr val="tx1"/>
                </a:solidFill>
              </a:rPr>
              <a:t>Safety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4"/>
          </p:nvPr>
        </p:nvSpPr>
        <p:spPr>
          <a:xfrm>
            <a:off x="6172200" y="2802564"/>
            <a:ext cx="6019800" cy="3684588"/>
          </a:xfrm>
        </p:spPr>
        <p:txBody>
          <a:bodyPr>
            <a:normAutofit/>
          </a:bodyPr>
          <a:lstStyle/>
          <a:p>
            <a:endParaRPr lang="de-DE" sz="2400" dirty="0" smtClean="0">
              <a:solidFill>
                <a:schemeClr val="tx1"/>
              </a:solidFill>
            </a:endParaRPr>
          </a:p>
          <a:p>
            <a:r>
              <a:rPr lang="de-DE" sz="2400" dirty="0" err="1" smtClean="0">
                <a:solidFill>
                  <a:schemeClr val="tx1"/>
                </a:solidFill>
              </a:rPr>
              <a:t>Is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it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possible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t</a:t>
            </a:r>
            <a:r>
              <a:rPr lang="de-DE" sz="2000" dirty="0" err="1" smtClean="0">
                <a:solidFill>
                  <a:schemeClr val="tx1"/>
                </a:solidFill>
              </a:rPr>
              <a:t>o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bend</a:t>
            </a:r>
            <a:r>
              <a:rPr lang="de-DE" sz="2000" dirty="0">
                <a:solidFill>
                  <a:schemeClr val="tx1"/>
                </a:solidFill>
              </a:rPr>
              <a:t>  </a:t>
            </a:r>
            <a:r>
              <a:rPr lang="de-DE" sz="2000" dirty="0" err="1">
                <a:solidFill>
                  <a:schemeClr val="tx1"/>
                </a:solidFill>
              </a:rPr>
              <a:t>the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tip</a:t>
            </a:r>
            <a:r>
              <a:rPr lang="de-DE" sz="2000" dirty="0">
                <a:solidFill>
                  <a:schemeClr val="tx1"/>
                </a:solidFill>
              </a:rPr>
              <a:t> 180 </a:t>
            </a:r>
            <a:r>
              <a:rPr lang="de-DE" sz="2000" dirty="0" err="1">
                <a:solidFill>
                  <a:schemeClr val="tx1"/>
                </a:solidFill>
              </a:rPr>
              <a:t>degrees</a:t>
            </a:r>
            <a:endParaRPr lang="de-DE" sz="2000" dirty="0">
              <a:solidFill>
                <a:schemeClr val="tx1"/>
              </a:solidFill>
            </a:endParaRPr>
          </a:p>
          <a:p>
            <a:pPr lvl="1"/>
            <a:endParaRPr lang="de-DE" sz="2000" dirty="0">
              <a:solidFill>
                <a:schemeClr val="tx1"/>
              </a:solidFill>
            </a:endParaRPr>
          </a:p>
          <a:p>
            <a:r>
              <a:rPr lang="de-DE" sz="2200" dirty="0" err="1">
                <a:solidFill>
                  <a:schemeClr val="tx1"/>
                </a:solidFill>
              </a:rPr>
              <a:t>Wrapped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 smtClean="0">
                <a:solidFill>
                  <a:schemeClr val="tx1"/>
                </a:solidFill>
              </a:rPr>
              <a:t>wire</a:t>
            </a:r>
            <a:endParaRPr lang="de-DE" sz="2200" dirty="0" smtClean="0">
              <a:solidFill>
                <a:schemeClr val="tx1"/>
              </a:solidFill>
            </a:endParaRPr>
          </a:p>
          <a:p>
            <a:pPr lvl="1"/>
            <a:r>
              <a:rPr lang="de-DE" sz="2000" dirty="0" err="1">
                <a:solidFill>
                  <a:schemeClr val="tx1"/>
                </a:solidFill>
              </a:rPr>
              <a:t>j</a:t>
            </a:r>
            <a:r>
              <a:rPr lang="de-DE" sz="2000" dirty="0" err="1" smtClean="0">
                <a:solidFill>
                  <a:schemeClr val="tx1"/>
                </a:solidFill>
              </a:rPr>
              <a:t>unction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of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stiff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core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to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external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coils</a:t>
            </a:r>
            <a:r>
              <a:rPr lang="de-DE" sz="2000" dirty="0">
                <a:solidFill>
                  <a:schemeClr val="tx1"/>
                </a:solidFill>
              </a:rPr>
              <a:t>/</a:t>
            </a:r>
            <a:r>
              <a:rPr lang="de-DE" sz="2000" dirty="0" err="1">
                <a:solidFill>
                  <a:schemeClr val="tx1"/>
                </a:solidFill>
              </a:rPr>
              <a:t>sleeve</a:t>
            </a:r>
            <a:endParaRPr lang="de-DE" sz="2000" dirty="0">
              <a:solidFill>
                <a:schemeClr val="tx1"/>
              </a:solidFill>
            </a:endParaRP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0" y="5205412"/>
            <a:ext cx="1440000" cy="144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07" y="5205412"/>
            <a:ext cx="1440000" cy="144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02" y="5205412"/>
            <a:ext cx="236982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Inhaltsplatzhalter 2"/>
          <p:cNvSpPr txBox="1">
            <a:spLocks/>
          </p:cNvSpPr>
          <p:nvPr/>
        </p:nvSpPr>
        <p:spPr bwMode="auto">
          <a:xfrm>
            <a:off x="-807356" y="1446100"/>
            <a:ext cx="8374063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Guide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wires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for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conventional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use</a:t>
            </a:r>
            <a:endParaRPr lang="de-DE" altLang="de-DE" sz="3600" dirty="0">
              <a:solidFill>
                <a:srgbClr val="003399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800" dirty="0">
              <a:latin typeface="Arial Narrow" panose="020B0606020202030204" pitchFamily="34" charset="0"/>
            </a:endParaRPr>
          </a:p>
        </p:txBody>
      </p:sp>
      <p:sp>
        <p:nvSpPr>
          <p:cNvPr id="27653" name="Inhaltsplatzhalter 2"/>
          <p:cNvSpPr txBox="1">
            <a:spLocks/>
          </p:cNvSpPr>
          <p:nvPr/>
        </p:nvSpPr>
        <p:spPr bwMode="auto">
          <a:xfrm>
            <a:off x="-1385453" y="2492715"/>
            <a:ext cx="8374063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Stiffness</a:t>
            </a:r>
            <a:r>
              <a:rPr lang="de-DE" altLang="de-DE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of</a:t>
            </a:r>
            <a:r>
              <a:rPr lang="de-DE" altLang="de-DE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guide</a:t>
            </a:r>
            <a:r>
              <a:rPr lang="de-DE" altLang="de-DE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wires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of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0.035“</a:t>
            </a:r>
            <a:endParaRPr lang="en-US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7654" name="Inhaltsplatzhalter 2"/>
          <p:cNvSpPr txBox="1">
            <a:spLocks/>
          </p:cNvSpPr>
          <p:nvPr/>
        </p:nvSpPr>
        <p:spPr bwMode="auto">
          <a:xfrm>
            <a:off x="5009904" y="1311616"/>
            <a:ext cx="83740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„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Noodle“wire</a:t>
            </a:r>
            <a:endParaRPr lang="de-DE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Standard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Terumo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wire</a:t>
            </a:r>
            <a:endParaRPr lang="de-DE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„Heavy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duty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“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Extra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stiff</a:t>
            </a:r>
            <a:endParaRPr lang="de-DE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Super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stiff</a:t>
            </a:r>
            <a:endParaRPr lang="de-DE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Ultra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stiff</a:t>
            </a:r>
            <a:endParaRPr lang="de-DE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Back-up</a:t>
            </a:r>
            <a:endParaRPr lang="en-US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80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517070" y="1002392"/>
            <a:ext cx="5857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Most catheters are not suitable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866227" y="6385397"/>
            <a:ext cx="4639224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some</a:t>
            </a:r>
            <a:r>
              <a:rPr lang="de-DE" altLang="de-DE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coronary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catheters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…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de-CH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5" y="1817139"/>
            <a:ext cx="2520000" cy="232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09" y="1817139"/>
            <a:ext cx="2520000" cy="232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0" y="4320595"/>
            <a:ext cx="2520000" cy="203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09" y="4314579"/>
            <a:ext cx="2520000" cy="205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i00.i.aliimg.com/photo/v0/60080317496/Medical_consumables_RADIOPAQUE_angiographica_pigtail_drainage_catheter.jpg_220x2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2291234"/>
            <a:ext cx="4094162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377113" y="1452014"/>
            <a:ext cx="60118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Several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MR-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compatible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diagnostic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catheters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are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available</a:t>
            </a:r>
            <a:endParaRPr lang="de-DE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de-CH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Inhaltsplatzhalter 2"/>
          <p:cNvSpPr txBox="1">
            <a:spLocks/>
          </p:cNvSpPr>
          <p:nvPr/>
        </p:nvSpPr>
        <p:spPr bwMode="auto">
          <a:xfrm>
            <a:off x="1976438" y="791370"/>
            <a:ext cx="837406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The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quality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of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imaging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-  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spatial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resolution</a:t>
            </a:r>
            <a:endParaRPr lang="de-DE" altLang="de-DE" sz="3600" dirty="0">
              <a:solidFill>
                <a:srgbClr val="003399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800" dirty="0">
              <a:latin typeface="Arial Narrow" panose="020B0606020202030204" pitchFamily="34" charset="0"/>
            </a:endParaRPr>
          </a:p>
        </p:txBody>
      </p:sp>
      <p:sp>
        <p:nvSpPr>
          <p:cNvPr id="25605" name="Inhaltsplatzhalter 2"/>
          <p:cNvSpPr txBox="1">
            <a:spLocks/>
          </p:cNvSpPr>
          <p:nvPr/>
        </p:nvSpPr>
        <p:spPr bwMode="auto">
          <a:xfrm>
            <a:off x="1976438" y="5926138"/>
            <a:ext cx="83740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extreme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subatretic</a:t>
            </a:r>
            <a:r>
              <a:rPr lang="de-DE" altLang="de-DE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coarctation</a:t>
            </a:r>
            <a:endParaRPr lang="en-US" altLang="de-DE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5606" name="Picture 6" descr="Vogt AB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90" b="51190"/>
          <a:stretch>
            <a:fillRect/>
          </a:stretch>
        </p:blipFill>
        <p:spPr bwMode="auto">
          <a:xfrm>
            <a:off x="2360614" y="2068514"/>
            <a:ext cx="3679825" cy="36798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Vogt AB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190" b="51190"/>
          <a:stretch>
            <a:fillRect/>
          </a:stretch>
        </p:blipFill>
        <p:spPr bwMode="auto">
          <a:xfrm>
            <a:off x="6164264" y="2068514"/>
            <a:ext cx="3678237" cy="36798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1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Inhaltsplatzhalter 2"/>
          <p:cNvSpPr txBox="1">
            <a:spLocks/>
          </p:cNvSpPr>
          <p:nvPr/>
        </p:nvSpPr>
        <p:spPr bwMode="auto">
          <a:xfrm>
            <a:off x="1935480" y="842804"/>
            <a:ext cx="897636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The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quality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of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imaging</a:t>
            </a:r>
            <a:r>
              <a:rPr lang="de-DE" altLang="de-DE" sz="360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  </a:t>
            </a:r>
            <a:endParaRPr lang="de-DE" altLang="de-DE" sz="3600" dirty="0">
              <a:solidFill>
                <a:srgbClr val="003399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spatial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resolution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and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stent-caused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drop</a:t>
            </a:r>
            <a:r>
              <a:rPr lang="de-DE" altLang="de-DE" sz="3600" dirty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outs</a:t>
            </a:r>
            <a:endParaRPr lang="de-DE" altLang="de-DE" sz="3600" dirty="0">
              <a:solidFill>
                <a:srgbClr val="003399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800" dirty="0">
              <a:latin typeface="Arial Narrow" panose="020B0606020202030204" pitchFamily="34" charset="0"/>
            </a:endParaRPr>
          </a:p>
        </p:txBody>
      </p:sp>
      <p:pic>
        <p:nvPicPr>
          <p:cNvPr id="23558" name="Picture 5" descr="post 75 l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3" t="6599" r="21663" b="28148"/>
          <a:stretch>
            <a:fillRect/>
          </a:stretch>
        </p:blipFill>
        <p:spPr bwMode="auto">
          <a:xfrm>
            <a:off x="3084638" y="2248376"/>
            <a:ext cx="3370285" cy="388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P under MR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23611" r="39011" b="33672"/>
          <a:stretch>
            <a:fillRect/>
          </a:stretch>
        </p:blipFill>
        <p:spPr bwMode="auto">
          <a:xfrm>
            <a:off x="6579771" y="2248376"/>
            <a:ext cx="2836179" cy="388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ierl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t="4979" r="13985" b="1932"/>
          <a:stretch>
            <a:fillRect/>
          </a:stretch>
        </p:blipFill>
        <p:spPr bwMode="auto">
          <a:xfrm>
            <a:off x="108476" y="2248376"/>
            <a:ext cx="2851314" cy="388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55261" r="52637" b="281"/>
          <a:stretch>
            <a:fillRect/>
          </a:stretch>
        </p:blipFill>
        <p:spPr bwMode="auto">
          <a:xfrm>
            <a:off x="9540797" y="2243969"/>
            <a:ext cx="246804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139" t="55261" r="52637" b="2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-1227242" y="6153626"/>
            <a:ext cx="83740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Stiff</a:t>
            </a:r>
            <a:r>
              <a:rPr lang="de-DE" altLang="de-DE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guide</a:t>
            </a:r>
            <a:r>
              <a:rPr lang="de-DE" altLang="de-DE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wire</a:t>
            </a:r>
            <a:r>
              <a:rPr lang="de-DE" altLang="de-DE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is</a:t>
            </a:r>
            <a:r>
              <a:rPr lang="de-DE" altLang="de-DE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mandatory</a:t>
            </a:r>
            <a:endParaRPr lang="en-US" altLang="de-DE" sz="4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518421" y="6252686"/>
            <a:ext cx="2490421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431800" indent="-215900" defTabSz="45720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647700" indent="-2159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63600" indent="-215900" defTabSz="4572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79500" indent="-215900" defTabSz="4572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36700" indent="-2159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993900" indent="-2159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51100" indent="-2159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08300" indent="-2159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de-DE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Krueger, Circulation </a:t>
            </a:r>
            <a:r>
              <a:rPr lang="en-GB" altLang="de-DE" sz="1800" dirty="0">
                <a:solidFill>
                  <a:schemeClr val="tx1"/>
                </a:solidFill>
                <a:latin typeface="Arial Narrow" panose="020B0606020202030204" pitchFamily="34" charset="0"/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7116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4474213" y="2097504"/>
            <a:ext cx="7643126" cy="45404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6597551" y="1374184"/>
            <a:ext cx="6557282" cy="384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PMCF 11/2015  </a:t>
            </a:r>
            <a:r>
              <a:rPr lang="de-DE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- 12/2016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9876192" y="2606066"/>
            <a:ext cx="1531773" cy="3954863"/>
            <a:chOff x="72007" y="2204864"/>
            <a:chExt cx="1259632" cy="3954863"/>
          </a:xfrm>
        </p:grpSpPr>
        <p:sp>
          <p:nvSpPr>
            <p:cNvPr id="15" name="Freihandform 14"/>
            <p:cNvSpPr/>
            <p:nvPr/>
          </p:nvSpPr>
          <p:spPr>
            <a:xfrm>
              <a:off x="72007" y="2204864"/>
              <a:ext cx="1259632" cy="1100338"/>
            </a:xfrm>
            <a:custGeom>
              <a:avLst/>
              <a:gdLst>
                <a:gd name="connsiteX0" fmla="*/ 0 w 1100337"/>
                <a:gd name="connsiteY0" fmla="*/ 0 h 770235"/>
                <a:gd name="connsiteX1" fmla="*/ 715220 w 1100337"/>
                <a:gd name="connsiteY1" fmla="*/ 0 h 770235"/>
                <a:gd name="connsiteX2" fmla="*/ 1100337 w 1100337"/>
                <a:gd name="connsiteY2" fmla="*/ 385118 h 770235"/>
                <a:gd name="connsiteX3" fmla="*/ 715220 w 1100337"/>
                <a:gd name="connsiteY3" fmla="*/ 770235 h 770235"/>
                <a:gd name="connsiteX4" fmla="*/ 0 w 1100337"/>
                <a:gd name="connsiteY4" fmla="*/ 770235 h 770235"/>
                <a:gd name="connsiteX5" fmla="*/ 385118 w 1100337"/>
                <a:gd name="connsiteY5" fmla="*/ 385118 h 770235"/>
                <a:gd name="connsiteX6" fmla="*/ 0 w 1100337"/>
                <a:gd name="connsiteY6" fmla="*/ 0 h 77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0337" h="770235">
                  <a:moveTo>
                    <a:pt x="1100336" y="0"/>
                  </a:moveTo>
                  <a:lnTo>
                    <a:pt x="1100336" y="500653"/>
                  </a:lnTo>
                  <a:lnTo>
                    <a:pt x="550168" y="770235"/>
                  </a:lnTo>
                  <a:lnTo>
                    <a:pt x="1" y="500653"/>
                  </a:lnTo>
                  <a:lnTo>
                    <a:pt x="1" y="0"/>
                  </a:lnTo>
                  <a:lnTo>
                    <a:pt x="550168" y="269582"/>
                  </a:lnTo>
                  <a:lnTo>
                    <a:pt x="1100336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1" tIns="392739" rIns="7619" bIns="392737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Handling</a:t>
              </a:r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72008" y="3156374"/>
              <a:ext cx="1243987" cy="1100337"/>
            </a:xfrm>
            <a:custGeom>
              <a:avLst/>
              <a:gdLst>
                <a:gd name="connsiteX0" fmla="*/ 0 w 1100337"/>
                <a:gd name="connsiteY0" fmla="*/ 0 h 770235"/>
                <a:gd name="connsiteX1" fmla="*/ 715220 w 1100337"/>
                <a:gd name="connsiteY1" fmla="*/ 0 h 770235"/>
                <a:gd name="connsiteX2" fmla="*/ 1100337 w 1100337"/>
                <a:gd name="connsiteY2" fmla="*/ 385118 h 770235"/>
                <a:gd name="connsiteX3" fmla="*/ 715220 w 1100337"/>
                <a:gd name="connsiteY3" fmla="*/ 770235 h 770235"/>
                <a:gd name="connsiteX4" fmla="*/ 0 w 1100337"/>
                <a:gd name="connsiteY4" fmla="*/ 770235 h 770235"/>
                <a:gd name="connsiteX5" fmla="*/ 385118 w 1100337"/>
                <a:gd name="connsiteY5" fmla="*/ 385118 h 770235"/>
                <a:gd name="connsiteX6" fmla="*/ 0 w 1100337"/>
                <a:gd name="connsiteY6" fmla="*/ 0 h 77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0337" h="770235">
                  <a:moveTo>
                    <a:pt x="1100336" y="0"/>
                  </a:moveTo>
                  <a:lnTo>
                    <a:pt x="1100336" y="500653"/>
                  </a:lnTo>
                  <a:lnTo>
                    <a:pt x="550168" y="770235"/>
                  </a:lnTo>
                  <a:lnTo>
                    <a:pt x="1" y="500653"/>
                  </a:lnTo>
                  <a:lnTo>
                    <a:pt x="1" y="0"/>
                  </a:lnTo>
                  <a:lnTo>
                    <a:pt x="550168" y="269582"/>
                  </a:lnTo>
                  <a:lnTo>
                    <a:pt x="1100336" y="0"/>
                  </a:lnTo>
                  <a:close/>
                </a:path>
              </a:pathLst>
            </a:custGeom>
            <a:solidFill>
              <a:schemeClr val="bg1">
                <a:alpha val="76667"/>
              </a:schemeClr>
            </a:solidFill>
            <a:ln>
              <a:solidFill>
                <a:schemeClr val="bg1">
                  <a:alpha val="76667"/>
                </a:schemeClr>
              </a:solidFill>
            </a:ln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-13333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3333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1" tIns="392738" rIns="7619" bIns="392737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b="1" dirty="0" err="1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Steerability</a:t>
              </a:r>
              <a:endParaRPr lang="de-DE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72008" y="4107882"/>
              <a:ext cx="1243987" cy="1100337"/>
            </a:xfrm>
            <a:custGeom>
              <a:avLst/>
              <a:gdLst>
                <a:gd name="connsiteX0" fmla="*/ 0 w 1100337"/>
                <a:gd name="connsiteY0" fmla="*/ 0 h 770235"/>
                <a:gd name="connsiteX1" fmla="*/ 715220 w 1100337"/>
                <a:gd name="connsiteY1" fmla="*/ 0 h 770235"/>
                <a:gd name="connsiteX2" fmla="*/ 1100337 w 1100337"/>
                <a:gd name="connsiteY2" fmla="*/ 385118 h 770235"/>
                <a:gd name="connsiteX3" fmla="*/ 715220 w 1100337"/>
                <a:gd name="connsiteY3" fmla="*/ 770235 h 770235"/>
                <a:gd name="connsiteX4" fmla="*/ 0 w 1100337"/>
                <a:gd name="connsiteY4" fmla="*/ 770235 h 770235"/>
                <a:gd name="connsiteX5" fmla="*/ 385118 w 1100337"/>
                <a:gd name="connsiteY5" fmla="*/ 385118 h 770235"/>
                <a:gd name="connsiteX6" fmla="*/ 0 w 1100337"/>
                <a:gd name="connsiteY6" fmla="*/ 0 h 77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0337" h="770235">
                  <a:moveTo>
                    <a:pt x="1100336" y="0"/>
                  </a:moveTo>
                  <a:lnTo>
                    <a:pt x="1100336" y="500653"/>
                  </a:lnTo>
                  <a:lnTo>
                    <a:pt x="550168" y="770235"/>
                  </a:lnTo>
                  <a:lnTo>
                    <a:pt x="1" y="500653"/>
                  </a:lnTo>
                  <a:lnTo>
                    <a:pt x="1" y="0"/>
                  </a:lnTo>
                  <a:lnTo>
                    <a:pt x="550168" y="269582"/>
                  </a:lnTo>
                  <a:lnTo>
                    <a:pt x="1100336" y="0"/>
                  </a:lnTo>
                  <a:close/>
                </a:path>
              </a:pathLst>
            </a:custGeom>
            <a:solidFill>
              <a:schemeClr val="bg1">
                <a:alpha val="63333"/>
              </a:schemeClr>
            </a:solidFill>
            <a:ln>
              <a:solidFill>
                <a:schemeClr val="bg1">
                  <a:alpha val="63333"/>
                </a:schemeClr>
              </a:solidFill>
            </a:ln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-26667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6667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1" tIns="392738" rIns="7619" bIns="392737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b="1" dirty="0" err="1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Visibility</a:t>
              </a:r>
              <a:endParaRPr lang="de-DE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72008" y="5059390"/>
              <a:ext cx="1243987" cy="1100337"/>
            </a:xfrm>
            <a:custGeom>
              <a:avLst/>
              <a:gdLst>
                <a:gd name="connsiteX0" fmla="*/ 0 w 1100337"/>
                <a:gd name="connsiteY0" fmla="*/ 0 h 770235"/>
                <a:gd name="connsiteX1" fmla="*/ 715220 w 1100337"/>
                <a:gd name="connsiteY1" fmla="*/ 0 h 770235"/>
                <a:gd name="connsiteX2" fmla="*/ 1100337 w 1100337"/>
                <a:gd name="connsiteY2" fmla="*/ 385118 h 770235"/>
                <a:gd name="connsiteX3" fmla="*/ 715220 w 1100337"/>
                <a:gd name="connsiteY3" fmla="*/ 770235 h 770235"/>
                <a:gd name="connsiteX4" fmla="*/ 0 w 1100337"/>
                <a:gd name="connsiteY4" fmla="*/ 770235 h 770235"/>
                <a:gd name="connsiteX5" fmla="*/ 385118 w 1100337"/>
                <a:gd name="connsiteY5" fmla="*/ 385118 h 770235"/>
                <a:gd name="connsiteX6" fmla="*/ 0 w 1100337"/>
                <a:gd name="connsiteY6" fmla="*/ 0 h 77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0337" h="770235">
                  <a:moveTo>
                    <a:pt x="1100336" y="0"/>
                  </a:moveTo>
                  <a:lnTo>
                    <a:pt x="1100336" y="500653"/>
                  </a:lnTo>
                  <a:lnTo>
                    <a:pt x="550168" y="770235"/>
                  </a:lnTo>
                  <a:lnTo>
                    <a:pt x="1" y="500653"/>
                  </a:lnTo>
                  <a:lnTo>
                    <a:pt x="1" y="0"/>
                  </a:lnTo>
                  <a:lnTo>
                    <a:pt x="550168" y="269582"/>
                  </a:lnTo>
                  <a:lnTo>
                    <a:pt x="1100336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1" tIns="392738" rIns="7619" bIns="392737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b="1" dirty="0" err="1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Safety</a:t>
              </a:r>
              <a:endParaRPr lang="de-DE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9359068" y="2140428"/>
            <a:ext cx="256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</a:t>
            </a:r>
            <a:r>
              <a:rPr lang="en-US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Endpoints</a:t>
            </a:r>
            <a:endParaRPr lang="en-US" b="1" baseline="30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73" y="4410100"/>
            <a:ext cx="3082755" cy="205516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42322" t="35827" r="28738" b="21124"/>
          <a:stretch/>
        </p:blipFill>
        <p:spPr>
          <a:xfrm>
            <a:off x="93000" y="3548695"/>
            <a:ext cx="3886911" cy="3252313"/>
          </a:xfrm>
          <a:prstGeom prst="rect">
            <a:avLst/>
          </a:prstGeom>
        </p:spPr>
      </p:pic>
      <p:sp>
        <p:nvSpPr>
          <p:cNvPr id="20" name="Inhaltsplatzhalter 2"/>
          <p:cNvSpPr txBox="1">
            <a:spLocks/>
          </p:cNvSpPr>
          <p:nvPr/>
        </p:nvSpPr>
        <p:spPr bwMode="auto">
          <a:xfrm>
            <a:off x="93000" y="1049312"/>
            <a:ext cx="4965700" cy="69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►"/>
              <a:defRPr sz="2600" b="1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Char char="►"/>
              <a:defRPr sz="2300" b="1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360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MR </a:t>
            </a:r>
            <a:r>
              <a:rPr lang="de-DE" altLang="de-DE" sz="3600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compatible</a:t>
            </a:r>
            <a:r>
              <a:rPr lang="de-DE" altLang="de-DE" sz="360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guide</a:t>
            </a:r>
            <a:r>
              <a:rPr lang="de-DE" altLang="de-DE" sz="360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600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wire</a:t>
            </a:r>
            <a:endParaRPr lang="de-DE" altLang="de-DE" sz="2800" dirty="0">
              <a:latin typeface="Arial Narrow" panose="020B0606020202030204" pitchFamily="34" charset="0"/>
            </a:endParaRPr>
          </a:p>
        </p:txBody>
      </p:sp>
      <p:grpSp>
        <p:nvGrpSpPr>
          <p:cNvPr id="21" name="Gruppieren 1"/>
          <p:cNvGrpSpPr>
            <a:grpSpLocks/>
          </p:cNvGrpSpPr>
          <p:nvPr/>
        </p:nvGrpSpPr>
        <p:grpSpPr bwMode="auto">
          <a:xfrm>
            <a:off x="143186" y="1879338"/>
            <a:ext cx="7846927" cy="1598648"/>
            <a:chOff x="951" y="2991474"/>
            <a:chExt cx="8169822" cy="1800200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5"/>
            <a:srcRect l="11928" t="63551" r="14149" b="10586"/>
            <a:stretch/>
          </p:blipFill>
          <p:spPr>
            <a:xfrm>
              <a:off x="951" y="2991474"/>
              <a:ext cx="8169822" cy="1800200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</p:pic>
        <p:pic>
          <p:nvPicPr>
            <p:cNvPr id="23" name="Grafik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213" y="4286779"/>
              <a:ext cx="1823560" cy="504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Inhaltsplatzhalter 3"/>
          <p:cNvSpPr txBox="1">
            <a:spLocks/>
          </p:cNvSpPr>
          <p:nvPr/>
        </p:nvSpPr>
        <p:spPr>
          <a:xfrm>
            <a:off x="4507173" y="3598515"/>
            <a:ext cx="5214391" cy="10623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CE/FDA/Health </a:t>
            </a:r>
            <a:r>
              <a:rPr lang="en-US" sz="16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Canada-certified </a:t>
            </a:r>
            <a:r>
              <a:rPr lang="en-US" sz="16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guidewire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Diameter 0.035’’ (0.89 mm)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Length 180 cm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572</Words>
  <Application>Microsoft Office PowerPoint</Application>
  <PresentationFormat>Custom</PresentationFormat>
  <Paragraphs>140</Paragraphs>
  <Slides>14</Slides>
  <Notes>9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Thème Office</vt:lpstr>
      <vt:lpstr>MRI catheterization guide wires</vt:lpstr>
      <vt:lpstr>PowerPoint Presentation</vt:lpstr>
      <vt:lpstr>Guide wires…</vt:lpstr>
      <vt:lpstr>Guide wires…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impression of our interventionalist</vt:lpstr>
      <vt:lpstr>Conclusion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Noyal</dc:creator>
  <cp:lastModifiedBy>Ratnayaka, Kanishka MD</cp:lastModifiedBy>
  <cp:revision>66</cp:revision>
  <dcterms:created xsi:type="dcterms:W3CDTF">2017-11-22T17:50:41Z</dcterms:created>
  <dcterms:modified xsi:type="dcterms:W3CDTF">2018-03-15T19:25:39Z</dcterms:modified>
</cp:coreProperties>
</file>