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4" r:id="rId3"/>
  </p:sldMasterIdLst>
  <p:notesMasterIdLst>
    <p:notesMasterId r:id="rId30"/>
  </p:notesMasterIdLst>
  <p:handoutMasterIdLst>
    <p:handoutMasterId r:id="rId31"/>
  </p:handoutMasterIdLst>
  <p:sldIdLst>
    <p:sldId id="477" r:id="rId4"/>
    <p:sldId id="605" r:id="rId5"/>
    <p:sldId id="616" r:id="rId6"/>
    <p:sldId id="478" r:id="rId7"/>
    <p:sldId id="606" r:id="rId8"/>
    <p:sldId id="617" r:id="rId9"/>
    <p:sldId id="618" r:id="rId10"/>
    <p:sldId id="620" r:id="rId11"/>
    <p:sldId id="619" r:id="rId12"/>
    <p:sldId id="607" r:id="rId13"/>
    <p:sldId id="608" r:id="rId14"/>
    <p:sldId id="609" r:id="rId15"/>
    <p:sldId id="610" r:id="rId16"/>
    <p:sldId id="611" r:id="rId17"/>
    <p:sldId id="612" r:id="rId18"/>
    <p:sldId id="613" r:id="rId19"/>
    <p:sldId id="621" r:id="rId20"/>
    <p:sldId id="622" r:id="rId21"/>
    <p:sldId id="627" r:id="rId22"/>
    <p:sldId id="614" r:id="rId23"/>
    <p:sldId id="615" r:id="rId24"/>
    <p:sldId id="623" r:id="rId25"/>
    <p:sldId id="624" r:id="rId26"/>
    <p:sldId id="625" r:id="rId27"/>
    <p:sldId id="626" r:id="rId28"/>
    <p:sldId id="603" r:id="rId29"/>
  </p:sldIdLst>
  <p:sldSz cx="9144000" cy="6858000" type="screen4x3"/>
  <p:notesSz cx="7077075" cy="9393238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Calibri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14">
          <p15:clr>
            <a:srgbClr val="A4A3A4"/>
          </p15:clr>
        </p15:guide>
        <p15:guide id="2" orient="horz" pos="83">
          <p15:clr>
            <a:srgbClr val="A4A3A4"/>
          </p15:clr>
        </p15:guide>
        <p15:guide id="3" orient="horz" pos="3815">
          <p15:clr>
            <a:srgbClr val="A4A3A4"/>
          </p15:clr>
        </p15:guide>
        <p15:guide id="4" orient="horz" pos="850">
          <p15:clr>
            <a:srgbClr val="A4A3A4"/>
          </p15:clr>
        </p15:guide>
        <p15:guide id="5" orient="horz" pos="3528" userDrawn="1">
          <p15:clr>
            <a:srgbClr val="A4A3A4"/>
          </p15:clr>
        </p15:guide>
        <p15:guide id="6" pos="5475">
          <p15:clr>
            <a:srgbClr val="A4A3A4"/>
          </p15:clr>
        </p15:guide>
        <p15:guide id="7" pos="285">
          <p15:clr>
            <a:srgbClr val="A4A3A4"/>
          </p15:clr>
        </p15:guide>
        <p15:guide id="8" pos="20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58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B24"/>
    <a:srgbClr val="5F5F5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4" autoAdjust="0"/>
    <p:restoredTop sz="86420" autoAdjust="0"/>
  </p:normalViewPr>
  <p:slideViewPr>
    <p:cSldViewPr snapToGrid="0" snapToObjects="1">
      <p:cViewPr varScale="1">
        <p:scale>
          <a:sx n="117" d="100"/>
          <a:sy n="117" d="100"/>
        </p:scale>
        <p:origin x="-1464" y="-102"/>
      </p:cViewPr>
      <p:guideLst>
        <p:guide orient="horz" pos="714"/>
        <p:guide orient="horz" pos="83"/>
        <p:guide orient="horz" pos="3815"/>
        <p:guide orient="horz" pos="850"/>
        <p:guide orient="horz" pos="3528"/>
        <p:guide pos="5475"/>
        <p:guide pos="285"/>
        <p:guide pos="20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820" y="-90"/>
      </p:cViewPr>
      <p:guideLst>
        <p:guide orient="horz" pos="2958"/>
        <p:guide pos="2229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5" name="Rectangle 5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6238" rIns="0" bIns="46238" numCol="1" anchor="t" anchorCtr="0" compatLnSpc="1">
            <a:prstTxWarp prst="textNoShape">
              <a:avLst/>
            </a:prstTxWarp>
          </a:bodyPr>
          <a:lstStyle>
            <a:lvl1pPr algn="l" defTabSz="92551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Georgi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0500" y="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6238" rIns="0" bIns="4623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1FDBAB-2081-42B2-8EDA-41C5E588FA6E}" type="datetime1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43975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6238" rIns="0" bIns="46238" numCol="1" anchor="b" anchorCtr="0" compatLnSpc="1">
            <a:prstTxWarp prst="textNoShape">
              <a:avLst/>
            </a:prstTxWarp>
          </a:bodyPr>
          <a:lstStyle>
            <a:lvl1pPr algn="l" defTabSz="92551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Georgi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0500" y="8943975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6238" rIns="0" bIns="4623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F447AE-4A61-4142-8447-1C4FCBB93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64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5" tIns="47081" rIns="94165" bIns="47081" numCol="1" anchor="t" anchorCtr="0" compatLnSpc="1">
            <a:prstTxWarp prst="textNoShape">
              <a:avLst/>
            </a:prstTxWarp>
          </a:bodyPr>
          <a:lstStyle>
            <a:lvl1pPr algn="l" defTabSz="939800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Georgi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516438" y="9218613"/>
            <a:ext cx="1265237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9800" eaLnBrk="0" hangingPunct="0">
              <a:spcBef>
                <a:spcPct val="0"/>
              </a:spcBef>
              <a:buClrTx/>
              <a:defRPr sz="8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 xxx00.#####.ppt  </a:t>
            </a:r>
            <a:fld id="{64C9D596-1542-40CD-8B93-4D6CB410BB79}" type="datetime1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4850"/>
            <a:ext cx="4697413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black">
          <a:xfrm>
            <a:off x="1223963" y="4413250"/>
            <a:ext cx="46307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72225" y="9218613"/>
            <a:ext cx="2254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9800" eaLnBrk="0" hangingPunct="0">
              <a:spcBef>
                <a:spcPct val="0"/>
              </a:spcBef>
              <a:buClrTx/>
              <a:defRPr sz="8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 P.</a:t>
            </a:r>
            <a:fld id="{F03ABCD2-0058-4D96-B528-22817FCF0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5882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966788" rtl="0" eaLnBrk="0" fontAlgn="base" hangingPunct="0">
      <a:spcBef>
        <a:spcPct val="100000"/>
      </a:spcBef>
      <a:spcAft>
        <a:spcPct val="0"/>
      </a:spcAft>
      <a:defRPr sz="1400" b="1" kern="1200">
        <a:solidFill>
          <a:schemeClr val="tx1"/>
        </a:solidFill>
        <a:latin typeface="Gill Sans MT" pitchFamily="-68" charset="-18"/>
        <a:ea typeface="ＭＳ Ｐゴシック" charset="0"/>
        <a:cs typeface="Geneva" charset="0"/>
      </a:defRPr>
    </a:lvl1pPr>
    <a:lvl2pPr marL="227013" indent="-225425" algn="l" defTabSz="966788" rtl="0" eaLnBrk="0" fontAlgn="base" hangingPunct="0">
      <a:spcBef>
        <a:spcPct val="50000"/>
      </a:spcBef>
      <a:spcAft>
        <a:spcPct val="0"/>
      </a:spcAft>
      <a:buClr>
        <a:schemeClr val="tx1"/>
      </a:buClr>
      <a:buChar char="•"/>
      <a:defRPr sz="1200" kern="1200">
        <a:solidFill>
          <a:schemeClr val="tx1"/>
        </a:solidFill>
        <a:latin typeface="Gill Sans MT" pitchFamily="-68" charset="-18"/>
        <a:ea typeface="Geneva" pitchFamily="-68" charset="-128"/>
        <a:cs typeface="Geneva" charset="0"/>
      </a:defRPr>
    </a:lvl2pPr>
    <a:lvl3pPr marL="458788" indent="-230188" algn="l" defTabSz="966788" rtl="0" eaLnBrk="0" fontAlgn="base" hangingPunct="0">
      <a:spcBef>
        <a:spcPct val="50000"/>
      </a:spcBef>
      <a:spcAft>
        <a:spcPct val="0"/>
      </a:spcAft>
      <a:buClr>
        <a:schemeClr val="tx1"/>
      </a:buClr>
      <a:buFont typeface="Gill Sans MT" pitchFamily="34" charset="0"/>
      <a:buChar char="–"/>
      <a:defRPr sz="1200" kern="1200">
        <a:solidFill>
          <a:schemeClr val="tx1"/>
        </a:solidFill>
        <a:latin typeface="Gill Sans MT" pitchFamily="-68" charset="-18"/>
        <a:ea typeface="Geneva" pitchFamily="-68" charset="-128"/>
        <a:cs typeface="Geneva" charset="0"/>
      </a:defRPr>
    </a:lvl3pPr>
    <a:lvl4pPr marL="684213" indent="-223838" algn="l" defTabSz="966788" rtl="0" eaLnBrk="0" fontAlgn="base" hangingPunct="0">
      <a:spcBef>
        <a:spcPct val="50000"/>
      </a:spcBef>
      <a:spcAft>
        <a:spcPct val="0"/>
      </a:spcAft>
      <a:buClr>
        <a:schemeClr val="tx1"/>
      </a:buClr>
      <a:buChar char="•"/>
      <a:defRPr sz="1200" kern="1200">
        <a:solidFill>
          <a:schemeClr val="tx1"/>
        </a:solidFill>
        <a:latin typeface="Gill Sans MT" pitchFamily="-68" charset="-18"/>
        <a:ea typeface="Geneva" pitchFamily="-68" charset="-128"/>
        <a:cs typeface="Geneva" charset="0"/>
      </a:defRPr>
    </a:lvl4pPr>
    <a:lvl5pPr marL="904875" indent="-215900" algn="l" defTabSz="966788" rtl="0" eaLnBrk="0" fontAlgn="base" hangingPunct="0">
      <a:spcBef>
        <a:spcPct val="50000"/>
      </a:spcBef>
      <a:spcAft>
        <a:spcPct val="0"/>
      </a:spcAft>
      <a:buClr>
        <a:schemeClr val="tx1"/>
      </a:buClr>
      <a:buFont typeface="Gill Sans MT" pitchFamily="34" charset="0"/>
      <a:buChar char="–"/>
      <a:defRPr sz="1200" kern="1200">
        <a:solidFill>
          <a:schemeClr val="tx1"/>
        </a:solidFill>
        <a:latin typeface="Gill Sans MT" pitchFamily="-68" charset="-18"/>
        <a:ea typeface="Geneva" pitchFamily="-68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5917" y="9134071"/>
            <a:ext cx="1865896" cy="123111"/>
          </a:xfrm>
          <a:noFill/>
        </p:spPr>
        <p:txBody>
          <a:bodyPr/>
          <a:lstStyle/>
          <a:p>
            <a:r>
              <a:rPr lang="en-US" smtClean="0">
                <a:latin typeface="Gill Sans MT" pitchFamily="34" charset="0"/>
                <a:ea typeface="ＭＳ Ｐゴシック"/>
                <a:cs typeface="ＭＳ Ｐゴシック"/>
              </a:rPr>
              <a:t> xxx00.#####.ppt  </a:t>
            </a:r>
            <a:fld id="{87B1C02C-3CE8-4310-A64C-188C2F5EFD04}" type="datetime9">
              <a:rPr lang="en-US" smtClean="0">
                <a:latin typeface="Gill Sans MT" pitchFamily="34" charset="0"/>
                <a:ea typeface="ＭＳ Ｐゴシック"/>
                <a:cs typeface="ＭＳ Ｐゴシック"/>
              </a:rPr>
              <a:pPr/>
              <a:t>4/2/2019 12:06:12 PM</a:t>
            </a:fld>
            <a:endParaRPr lang="en-US" smtClean="0">
              <a:latin typeface="Gill Sans MT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Gill Sans MT" pitchFamily="34" charset="0"/>
                <a:ea typeface="ＭＳ Ｐゴシック"/>
                <a:cs typeface="ＭＳ Ｐゴシック"/>
              </a:rPr>
              <a:t> P.</a:t>
            </a:r>
            <a:fld id="{75F9FB70-C096-4482-A32C-1CBC3798C6E9}" type="slidenum">
              <a:rPr lang="en-US" smtClean="0">
                <a:latin typeface="Gill Sans MT" pitchFamily="34" charset="0"/>
                <a:ea typeface="ＭＳ Ｐゴシック"/>
                <a:cs typeface="ＭＳ Ｐゴシック"/>
              </a:rPr>
              <a:pPr/>
              <a:t>25</a:t>
            </a:fld>
            <a:endParaRPr lang="en-US" smtClean="0">
              <a:latin typeface="Gill Sans MT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2823" y="4373720"/>
            <a:ext cx="4550754" cy="1015663"/>
          </a:xfrm>
          <a:noFill/>
          <a:ln/>
        </p:spPr>
        <p:txBody>
          <a:bodyPr/>
          <a:lstStyle/>
          <a:p>
            <a:pPr lvl="1"/>
            <a:r>
              <a:rPr lang="en-US" smtClean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2"/>
            <a:r>
              <a:rPr lang="en-US" smtClean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3"/>
            <a:r>
              <a:rPr lang="en-US" smtClean="0">
                <a:latin typeface="Gill Sans MT" pitchFamily="34" charset="0"/>
                <a:ea typeface="Geneva"/>
                <a:cs typeface="Geneva"/>
              </a:rPr>
              <a:t>Text</a:t>
            </a:r>
          </a:p>
          <a:p>
            <a:pPr lvl="4"/>
            <a:r>
              <a:rPr lang="en-US" smtClean="0">
                <a:latin typeface="Gill Sans MT" pitchFamily="34" charset="0"/>
                <a:ea typeface="Geneva"/>
                <a:cs typeface="Geneva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2070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2371725" y="1695450"/>
            <a:ext cx="6772275" cy="5162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3" descr="TCH_Stacked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062413"/>
            <a:ext cx="1860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Pedi Images slide 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1113"/>
            <a:ext cx="91440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10"/>
          <p:cNvCxnSpPr>
            <a:cxnSpLocks noChangeShapeType="1"/>
          </p:cNvCxnSpPr>
          <p:nvPr userDrawn="1"/>
        </p:nvCxnSpPr>
        <p:spPr bwMode="auto">
          <a:xfrm>
            <a:off x="0" y="1695450"/>
            <a:ext cx="9144000" cy="1588"/>
          </a:xfrm>
          <a:prstGeom prst="line">
            <a:avLst/>
          </a:prstGeom>
          <a:noFill/>
          <a:ln w="25400">
            <a:solidFill>
              <a:srgbClr val="C50B24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8" name="Subtitle 2"/>
          <p:cNvSpPr txBox="1">
            <a:spLocks/>
          </p:cNvSpPr>
          <p:nvPr userDrawn="1"/>
        </p:nvSpPr>
        <p:spPr bwMode="gray">
          <a:xfrm>
            <a:off x="6016625" y="6172200"/>
            <a:ext cx="288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algn="r" eaLnBrk="1" hangingPunct="1">
              <a:spcBef>
                <a:spcPct val="20000"/>
              </a:spcBef>
              <a:defRPr/>
            </a:pPr>
            <a:r>
              <a:rPr lang="en-US" sz="2300" i="1" smtClean="0">
                <a:solidFill>
                  <a:srgbClr val="A6A6A6"/>
                </a:solidFill>
                <a:latin typeface="Arial" pitchFamily="34" charset="0"/>
              </a:rPr>
              <a:t>Pediatrics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73088" y="534352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7276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06763" y="5282406"/>
            <a:ext cx="5384800" cy="427038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>
                <a:solidFill>
                  <a:srgbClr val="A6A6A6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372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3306763" y="3530600"/>
            <a:ext cx="5384800" cy="1676400"/>
          </a:xfrm>
        </p:spPr>
        <p:txBody>
          <a:bodyPr lIns="0" tIns="0" rIns="0" bIns="0" anchor="b"/>
          <a:lstStyle>
            <a:lvl1pPr>
              <a:defRPr sz="5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8"/>
          <p:cNvSpPr txBox="1">
            <a:spLocks/>
          </p:cNvSpPr>
          <p:nvPr userDrawn="1"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2583476"/>
          </a:xfrm>
        </p:spPr>
        <p:txBody>
          <a:bodyPr/>
          <a:lstStyle>
            <a:lvl4pPr marL="1881188" indent="-109538">
              <a:defRPr baseline="0">
                <a:solidFill>
                  <a:schemeClr val="bg1">
                    <a:lumMod val="50000"/>
                  </a:schemeClr>
                </a:solidFill>
                <a:latin typeface="Arial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1206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8"/>
          <p:cNvSpPr txBox="1">
            <a:spLocks/>
          </p:cNvSpPr>
          <p:nvPr userDrawn="1"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1206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/>
          </p:cNvSpPr>
          <p:nvPr userDrawn="1"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75" name="Rectangle 6"/>
          <p:cNvSpPr>
            <a:spLocks noChangeArrowheads="1"/>
          </p:cNvSpPr>
          <p:nvPr/>
        </p:nvSpPr>
        <p:spPr bwMode="auto">
          <a:xfrm>
            <a:off x="0" y="0"/>
            <a:ext cx="9144000" cy="59531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36276" name="Line 52"/>
          <p:cNvCxnSpPr>
            <a:cxnSpLocks noChangeShapeType="1"/>
          </p:cNvCxnSpPr>
          <p:nvPr/>
        </p:nvCxnSpPr>
        <p:spPr bwMode="auto">
          <a:xfrm rot="10800000">
            <a:off x="0" y="5953125"/>
            <a:ext cx="9144000" cy="0"/>
          </a:xfrm>
          <a:prstGeom prst="line">
            <a:avLst/>
          </a:prstGeom>
          <a:noFill/>
          <a:ln w="25400">
            <a:solidFill>
              <a:srgbClr val="C50B24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120650"/>
            <a:ext cx="836771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493" tIns="86493" rIns="86493" bIns="864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61975" y="2209800"/>
            <a:ext cx="82391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invGray">
          <a:xfrm>
            <a:off x="4346575" y="6415088"/>
            <a:ext cx="4254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0" hangingPunct="0">
              <a:defRPr/>
            </a:pPr>
            <a:r>
              <a:rPr lang="en-US" sz="800" b="1" smtClean="0">
                <a:latin typeface="Arial" charset="0"/>
              </a:rPr>
              <a:t>Page  </a:t>
            </a:r>
            <a:fld id="{400F9C3A-435B-4EBF-95CB-43B7F3609FCD}" type="slidenum">
              <a:rPr lang="en-US" sz="800" b="1" smtClean="0">
                <a:latin typeface="Arial" charset="0"/>
              </a:rPr>
              <a:pPr algn="r" eaLnBrk="0" hangingPunct="0">
                <a:defRPr/>
              </a:pPr>
              <a:t>‹#›</a:t>
            </a:fld>
            <a:endParaRPr lang="en-US" sz="800" b="1" smtClean="0">
              <a:latin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invGray">
          <a:xfrm>
            <a:off x="3635375" y="6692900"/>
            <a:ext cx="1905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0" rIns="0" bIns="0" anchor="ctr">
            <a:spAutoFit/>
          </a:bodyPr>
          <a:lstStyle/>
          <a:p>
            <a:pPr algn="r" defTabSz="865188" eaLnBrk="0" hangingPunct="0"/>
            <a:r>
              <a:rPr lang="en-US" sz="800">
                <a:latin typeface="Arial" pitchFamily="34" charset="0"/>
              </a:rPr>
              <a:t>xxx00.#####.ppt  </a:t>
            </a:r>
            <a:fld id="{D77B5A49-0157-4666-9723-15760A5AC871}" type="datetime9">
              <a:rPr lang="en-US" sz="800">
                <a:latin typeface="Arial" pitchFamily="34" charset="0"/>
              </a:rPr>
              <a:pPr algn="r" defTabSz="865188" eaLnBrk="0" hangingPunct="0"/>
              <a:t>4/2/2019 12:06:11 PM</a:t>
            </a:fld>
            <a:endParaRPr lang="en-US" sz="800">
              <a:latin typeface="Arial" pitchFamily="34" charset="0"/>
            </a:endParaRPr>
          </a:p>
        </p:txBody>
      </p:sp>
      <p:pic>
        <p:nvPicPr>
          <p:cNvPr id="1032" name="Picture 9" descr="TCH-Pref_Vert_Lockup_4c_150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765925" y="6049963"/>
            <a:ext cx="10683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48"/>
          <p:cNvSpPr txBox="1">
            <a:spLocks/>
          </p:cNvSpPr>
          <p:nvPr userDrawn="1"/>
        </p:nvSpPr>
        <p:spPr bwMode="auto">
          <a:xfrm>
            <a:off x="76200" y="6467475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defTabSz="4572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i="1" smtClean="0">
                <a:solidFill>
                  <a:srgbClr val="5F5F5F"/>
                </a:solidFill>
                <a:latin typeface="Arial" pitchFamily="34" charset="0"/>
              </a:rPr>
              <a:t>Pediatrics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012113" y="6030913"/>
            <a:ext cx="78898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/>
          <a:ea typeface="ＭＳ Ｐゴシック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-68" charset="0"/>
        </a:defRPr>
      </a:lvl9pPr>
    </p:titleStyle>
    <p:bodyStyle>
      <a:lvl1pPr marL="111125" indent="-111125" algn="l" rtl="0" eaLnBrk="0" fontAlgn="base" hangingPunct="0">
        <a:spcBef>
          <a:spcPct val="100000"/>
        </a:spcBef>
        <a:spcAft>
          <a:spcPct val="36000"/>
        </a:spcAft>
        <a:buClr>
          <a:schemeClr val="bg1"/>
        </a:buClr>
        <a:buChar char="•"/>
        <a:defRPr sz="2800">
          <a:solidFill>
            <a:schemeClr val="bg1"/>
          </a:solidFill>
          <a:latin typeface="Arial"/>
          <a:ea typeface="ＭＳ Ｐゴシック" charset="0"/>
          <a:cs typeface="Geneva" charset="0"/>
        </a:defRPr>
      </a:lvl1pPr>
      <a:lvl2pPr marL="573088" indent="-111125" algn="l" rtl="0" eaLnBrk="0" fontAlgn="base" hangingPunct="0">
        <a:spcBef>
          <a:spcPct val="0"/>
        </a:spcBef>
        <a:spcAft>
          <a:spcPct val="45000"/>
        </a:spcAft>
        <a:buClr>
          <a:schemeClr val="bg1"/>
        </a:buClr>
        <a:buFont typeface="Calibri" pitchFamily="34" charset="0"/>
        <a:buChar char="‐"/>
        <a:defRPr sz="2200">
          <a:solidFill>
            <a:schemeClr val="bg1"/>
          </a:solidFill>
          <a:latin typeface="Arial"/>
          <a:ea typeface="Geneva" pitchFamily="-68" charset="-128"/>
          <a:cs typeface="Geneva" charset="0"/>
        </a:defRPr>
      </a:lvl2pPr>
      <a:lvl3pPr marL="1025525" indent="-111125" algn="l" rtl="0" eaLnBrk="0" fontAlgn="base" hangingPunct="0">
        <a:spcBef>
          <a:spcPct val="0"/>
        </a:spcBef>
        <a:spcAft>
          <a:spcPct val="45000"/>
        </a:spcAft>
        <a:buClr>
          <a:schemeClr val="bg1"/>
        </a:buClr>
        <a:buChar char="•"/>
        <a:defRPr sz="2200">
          <a:solidFill>
            <a:schemeClr val="bg1"/>
          </a:solidFill>
          <a:latin typeface="Arial"/>
          <a:ea typeface="Geneva" pitchFamily="-68" charset="-128"/>
          <a:cs typeface="Geneva" charset="0"/>
        </a:defRPr>
      </a:lvl3pPr>
      <a:lvl4pPr marL="1766888" indent="6350" algn="l" rtl="0" eaLnBrk="0" fontAlgn="base" hangingPunct="0">
        <a:spcBef>
          <a:spcPct val="50000"/>
        </a:spcBef>
        <a:spcAft>
          <a:spcPct val="0"/>
        </a:spcAft>
        <a:buClr>
          <a:srgbClr val="808080"/>
        </a:buClr>
        <a:buChar char="•"/>
        <a:defRPr sz="2200">
          <a:solidFill>
            <a:srgbClr val="808080"/>
          </a:solidFill>
          <a:latin typeface="+mn-lt"/>
          <a:ea typeface="Geneva" pitchFamily="-68" charset="-128"/>
          <a:cs typeface="Geneva" charset="0"/>
        </a:defRPr>
      </a:lvl4pPr>
      <a:lvl5pPr marL="2149475" indent="-203200" algn="l" rtl="0" eaLnBrk="0" fontAlgn="base" hangingPunct="0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  <a:cs typeface="Geneva" charset="0"/>
        </a:defRPr>
      </a:lvl5pPr>
      <a:lvl6pPr marL="26066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6pPr>
      <a:lvl7pPr marL="30638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7pPr>
      <a:lvl8pPr marL="35210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8pPr>
      <a:lvl9pPr marL="3978275" indent="-203200" algn="l" rtl="0" eaLnBrk="1" fontAlgn="base" hangingPunct="1">
        <a:spcBef>
          <a:spcPct val="50000"/>
        </a:spcBef>
        <a:spcAft>
          <a:spcPct val="0"/>
        </a:spcAft>
        <a:buClr>
          <a:schemeClr val="folHlink"/>
        </a:buClr>
        <a:buChar char="•"/>
        <a:defRPr sz="2200">
          <a:solidFill>
            <a:schemeClr val="tx1"/>
          </a:solidFill>
          <a:latin typeface="+mn-lt"/>
          <a:ea typeface="Geneva" pitchFamily="-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microsoft.com/office/2007/relationships/media" Target="../media/media7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1"/>
          <p:cNvSpPr>
            <a:spLocks noGrp="1"/>
          </p:cNvSpPr>
          <p:nvPr>
            <p:ph type="subTitle" sz="quarter" idx="1"/>
          </p:nvPr>
        </p:nvSpPr>
        <p:spPr>
          <a:xfrm>
            <a:off x="2438881" y="5293808"/>
            <a:ext cx="6252191" cy="1373966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ea typeface="ＭＳ Ｐゴシック"/>
                <a:cs typeface="Geneva"/>
              </a:rPr>
              <a:t>Cory V. Noel, M.D.</a:t>
            </a:r>
          </a:p>
          <a:p>
            <a:r>
              <a:rPr lang="en-US" sz="2400" dirty="0" smtClean="0">
                <a:latin typeface="Arial" pitchFamily="34" charset="0"/>
                <a:ea typeface="ＭＳ Ｐゴシック"/>
                <a:cs typeface="Geneva"/>
              </a:rPr>
              <a:t>Assistant Professor – Director of Cardiac MRI</a:t>
            </a:r>
          </a:p>
          <a:p>
            <a:r>
              <a:rPr lang="en-US" sz="2400" dirty="0" smtClean="0">
                <a:latin typeface="Arial" pitchFamily="34" charset="0"/>
                <a:ea typeface="ＭＳ Ｐゴシック"/>
                <a:cs typeface="Geneva"/>
              </a:rPr>
              <a:t>Pediatric Cardiology</a:t>
            </a:r>
          </a:p>
        </p:txBody>
      </p:sp>
      <p:sp>
        <p:nvSpPr>
          <p:cNvPr id="6147" name="Title 2"/>
          <p:cNvSpPr>
            <a:spLocks noGrp="1"/>
          </p:cNvSpPr>
          <p:nvPr>
            <p:ph type="ctrTitle" sz="quarter"/>
          </p:nvPr>
        </p:nvSpPr>
        <p:spPr>
          <a:xfrm>
            <a:off x="2755076" y="1719896"/>
            <a:ext cx="6080166" cy="2502705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ea typeface="ＭＳ Ｐゴシック"/>
                <a:cs typeface="Geneva"/>
              </a:rPr>
              <a:t>Clinical Update on the use of </a:t>
            </a:r>
            <a:r>
              <a:rPr lang="en-US" sz="3600" dirty="0" err="1" smtClean="0">
                <a:latin typeface="Arial" pitchFamily="34" charset="0"/>
                <a:ea typeface="ＭＳ Ｐゴシック"/>
                <a:cs typeface="Geneva"/>
              </a:rPr>
              <a:t>iCMR</a:t>
            </a:r>
            <a:r>
              <a:rPr lang="en-US" sz="3600" dirty="0" smtClean="0">
                <a:latin typeface="Arial" pitchFamily="34" charset="0"/>
                <a:ea typeface="ＭＳ Ｐゴシック"/>
                <a:cs typeface="Geneva"/>
              </a:rPr>
              <a:t> at Texas Children’s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193899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Step-wise approach to MRI-guided catheterization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Which population could receive great benefit at the lowest risk for a novel program	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Endomyocardial biopsy versus pulmonary hypertension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Identifying Goals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397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Simulation Center</a:t>
            </a:r>
            <a:endParaRPr lang="en-US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1435100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" y="14351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Preparation Pitfalls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7" y="1600199"/>
            <a:ext cx="8827806" cy="38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341632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Need a point person who is aware of all aspects related to </a:t>
            </a:r>
            <a:r>
              <a:rPr lang="en-US" dirty="0" err="1" smtClean="0"/>
              <a:t>iCMR</a:t>
            </a:r>
            <a:r>
              <a:rPr lang="en-US" dirty="0" smtClean="0"/>
              <a:t> with it their primary focus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Multiple vendors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Safety issues and approval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Unique aspects not relatable to other projects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Can centralize the meetings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Active site visit not completed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Preparation Pitfalls</a:t>
            </a:r>
          </a:p>
        </p:txBody>
      </p:sp>
    </p:spTree>
    <p:extLst>
      <p:ext uri="{BB962C8B-B14F-4D97-AF65-F5344CB8AC3E}">
        <p14:creationId xmlns:p14="http://schemas.microsoft.com/office/powerpoint/2010/main" val="34610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Finished Product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89" y="962560"/>
            <a:ext cx="5153162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6" y="2440982"/>
            <a:ext cx="515316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1600438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Cardiac MRI to catheterization laboratory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Cardiac catheterization laboratory to MRI suite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Cardiac MRI-guided catheterization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3 Step Approach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167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78D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12 y/o </a:t>
            </a:r>
            <a:r>
              <a:rPr lang="en-US" b="0" dirty="0" err="1" smtClean="0"/>
              <a:t>ccTGA</a:t>
            </a:r>
            <a:r>
              <a:rPr lang="en-US" b="0" dirty="0" smtClean="0"/>
              <a:t>, </a:t>
            </a:r>
            <a:r>
              <a:rPr lang="en-US" b="0" dirty="0" err="1" smtClean="0"/>
              <a:t>Ebsteinoid</a:t>
            </a:r>
            <a:r>
              <a:rPr lang="en-US" b="0" dirty="0" smtClean="0"/>
              <a:t> valve</a:t>
            </a:r>
            <a:endParaRPr lang="en-US" b="0" dirty="0"/>
          </a:p>
        </p:txBody>
      </p:sp>
      <p:pic>
        <p:nvPicPr>
          <p:cNvPr id="2" name="L-TGA-SA_CINE-AllSlicesMulti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52438" y="2260600"/>
            <a:ext cx="8239125" cy="218521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RVEDVi</a:t>
            </a:r>
            <a:r>
              <a:rPr lang="en-US" dirty="0" smtClean="0">
                <a:solidFill>
                  <a:srgbClr val="FF0000"/>
                </a:solidFill>
              </a:rPr>
              <a:t> – 113 mL / m^2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LVEDVi</a:t>
            </a:r>
            <a:r>
              <a:rPr lang="en-US" dirty="0" smtClean="0">
                <a:solidFill>
                  <a:srgbClr val="FF0000"/>
                </a:solidFill>
              </a:rPr>
              <a:t> – 89 mL / m^2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LV Mass 45 gm / m^2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Qp:Qs</a:t>
            </a:r>
            <a:r>
              <a:rPr lang="en-US" dirty="0" smtClean="0">
                <a:solidFill>
                  <a:srgbClr val="FF0000"/>
                </a:solidFill>
              </a:rPr>
              <a:t> of 1.9:1</a:t>
            </a:r>
          </a:p>
        </p:txBody>
      </p:sp>
    </p:spTree>
    <p:extLst>
      <p:ext uri="{BB962C8B-B14F-4D97-AF65-F5344CB8AC3E}">
        <p14:creationId xmlns:p14="http://schemas.microsoft.com/office/powerpoint/2010/main" val="53801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16 y/o unbalanced AVSD, s/p Fontan</a:t>
            </a:r>
            <a:endParaRPr lang="en-US" b="0" dirty="0"/>
          </a:p>
        </p:txBody>
      </p:sp>
      <p:pic>
        <p:nvPicPr>
          <p:cNvPr id="2" name="dextrocardia-SAX-AllSlicesStack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0" end="3106.0216"/>
                </p14:media>
              </p:ext>
            </p:extLst>
          </p:nvPr>
        </p:nvPicPr>
        <p:blipFill rotWithShape="1">
          <a:blip r:embed="rId6"/>
          <a:srcRect l="22430" t="7591" r="11309"/>
          <a:stretch>
            <a:fillRect/>
          </a:stretch>
        </p:blipFill>
        <p:spPr>
          <a:xfrm>
            <a:off x="4794191" y="2487392"/>
            <a:ext cx="4195035" cy="3290869"/>
          </a:xfrm>
          <a:prstGeom prst="rect">
            <a:avLst/>
          </a:prstGeom>
        </p:spPr>
      </p:pic>
      <p:pic>
        <p:nvPicPr>
          <p:cNvPr id="4" name="dextrocardia-AX_CINE_GRE-AllSlicesMultivie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279" y="1133475"/>
            <a:ext cx="5725682" cy="3318883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2438" y="3136900"/>
            <a:ext cx="8239125" cy="160043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No significant A-P collateral burden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Qp:Qs</a:t>
            </a:r>
            <a:r>
              <a:rPr lang="en-US" dirty="0" smtClean="0">
                <a:solidFill>
                  <a:srgbClr val="FF0000"/>
                </a:solidFill>
              </a:rPr>
              <a:t> of 0.8:1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Closure of Fontan fenestration</a:t>
            </a:r>
          </a:p>
        </p:txBody>
      </p:sp>
    </p:spTree>
    <p:extLst>
      <p:ext uri="{BB962C8B-B14F-4D97-AF65-F5344CB8AC3E}">
        <p14:creationId xmlns:p14="http://schemas.microsoft.com/office/powerpoint/2010/main" val="13864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6</a:t>
            </a:r>
            <a:r>
              <a:rPr lang="en-US" b="0" dirty="0" smtClean="0"/>
              <a:t> y/o coronary artery fistula</a:t>
            </a:r>
            <a:endParaRPr lang="en-US" b="0" dirty="0"/>
          </a:p>
        </p:txBody>
      </p:sp>
      <p:pic>
        <p:nvPicPr>
          <p:cNvPr id="2" name="Coronary_Fistula-ax_ref-AllSlicesStack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495" t="16065" r="31496"/>
          <a:stretch/>
        </p:blipFill>
        <p:spPr>
          <a:xfrm>
            <a:off x="323850" y="1059678"/>
            <a:ext cx="4184973" cy="4317228"/>
          </a:xfrm>
          <a:prstGeom prst="rect">
            <a:avLst/>
          </a:prstGeom>
        </p:spPr>
      </p:pic>
      <p:pic>
        <p:nvPicPr>
          <p:cNvPr id="4" name="Coronary_Fistula-perf-103-slice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7757" r="33738" b="10997"/>
          <a:stretch/>
        </p:blipFill>
        <p:spPr>
          <a:xfrm>
            <a:off x="4708734" y="1059679"/>
            <a:ext cx="4182740" cy="4317228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2438" y="1778000"/>
            <a:ext cx="8239125" cy="20313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Moderately dilated right coronary artery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Normal myocardial perfusion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Cath angiography demonstrates small, pulsatile egress into left ventricle; no intervention performed</a:t>
            </a:r>
          </a:p>
        </p:txBody>
      </p:sp>
    </p:spTree>
    <p:extLst>
      <p:ext uri="{BB962C8B-B14F-4D97-AF65-F5344CB8AC3E}">
        <p14:creationId xmlns:p14="http://schemas.microsoft.com/office/powerpoint/2010/main" val="253906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1 y/o DORV, s/p BT shunt &amp; atrial stent</a:t>
            </a:r>
            <a:endParaRPr lang="en-US" b="0" dirty="0"/>
          </a:p>
        </p:txBody>
      </p:sp>
      <p:pic>
        <p:nvPicPr>
          <p:cNvPr id="2" name="Taussig-Bing-SA-AllSlicesStack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385" t="10247" r="30934" b="15153"/>
          <a:stretch/>
        </p:blipFill>
        <p:spPr>
          <a:xfrm>
            <a:off x="247829" y="1298961"/>
            <a:ext cx="4114800" cy="4142480"/>
          </a:xfrm>
          <a:prstGeom prst="rect">
            <a:avLst/>
          </a:prstGeom>
        </p:spPr>
      </p:pic>
      <p:pic>
        <p:nvPicPr>
          <p:cNvPr id="4" name="Taussig-Bing-TWIST_sag-503-slice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39" end="2598.9412"/>
                </p14:media>
              </p:ext>
            </p:extLst>
          </p:nvPr>
        </p:nvPicPr>
        <p:blipFill rotWithShape="1">
          <a:blip r:embed="rId7"/>
          <a:srcRect l="18037" t="5098" r="17569" b="5016"/>
          <a:stretch>
            <a:fillRect/>
          </a:stretch>
        </p:blipFill>
        <p:spPr>
          <a:xfrm>
            <a:off x="4576763" y="1592676"/>
            <a:ext cx="4276680" cy="3555050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52438" y="2311400"/>
            <a:ext cx="8239125" cy="261610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Right and left heart </a:t>
            </a:r>
            <a:r>
              <a:rPr lang="en-US" smtClean="0">
                <a:solidFill>
                  <a:srgbClr val="FF0000"/>
                </a:solidFill>
              </a:rPr>
              <a:t>hemodynamic catheterization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Qp:Qs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of 0.8:1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Baffling of left ventricle to anterior aorta is unlikely to be successful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Nikaidoh</a:t>
            </a:r>
            <a:r>
              <a:rPr lang="en-US" dirty="0" smtClean="0">
                <a:solidFill>
                  <a:srgbClr val="FF0000"/>
                </a:solidFill>
              </a:rPr>
              <a:t> procedure planned</a:t>
            </a:r>
          </a:p>
        </p:txBody>
      </p:sp>
    </p:spTree>
    <p:extLst>
      <p:ext uri="{BB962C8B-B14F-4D97-AF65-F5344CB8AC3E}">
        <p14:creationId xmlns:p14="http://schemas.microsoft.com/office/powerpoint/2010/main" val="21668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 Disclosures</a:t>
            </a:r>
            <a:endParaRPr lang="en-US" b="0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86177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…other than we have not actually performed a MRI-guided cardiac catheterization</a:t>
            </a:r>
          </a:p>
        </p:txBody>
      </p:sp>
    </p:spTree>
    <p:extLst>
      <p:ext uri="{BB962C8B-B14F-4D97-AF65-F5344CB8AC3E}">
        <p14:creationId xmlns:p14="http://schemas.microsoft.com/office/powerpoint/2010/main" val="151639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218521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Define roles and objectives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Discuss contingency plans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Identify small issues that may be preventable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Prevent “discovery rounds”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Meeting prior to each case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126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Continued Learning - Monitoring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b="4539"/>
          <a:stretch/>
        </p:blipFill>
        <p:spPr>
          <a:xfrm>
            <a:off x="510091" y="1273324"/>
            <a:ext cx="3478360" cy="2615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34" y="1273323"/>
            <a:ext cx="3486681" cy="2615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28545" y="3275089"/>
            <a:ext cx="3486912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Continued Learning - Transitioning</a:t>
            </a:r>
            <a:endParaRPr lang="en-US" b="0" dirty="0"/>
          </a:p>
        </p:txBody>
      </p:sp>
      <p:pic>
        <p:nvPicPr>
          <p:cNvPr id="2" name="IMG_716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19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902" y="1077349"/>
            <a:ext cx="8422197" cy="47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Continued Learning - Transitioning</a:t>
            </a:r>
            <a:endParaRPr lang="en-US" b="0" dirty="0"/>
          </a:p>
        </p:txBody>
      </p:sp>
      <p:pic>
        <p:nvPicPr>
          <p:cNvPr id="4" name="IMG_716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696" y="1060704"/>
            <a:ext cx="8420608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Continued Learning - Transitioning</a:t>
            </a:r>
            <a:endParaRPr lang="en-US" b="0" dirty="0"/>
          </a:p>
        </p:txBody>
      </p:sp>
      <p:pic>
        <p:nvPicPr>
          <p:cNvPr id="2" name="IMG_71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696" y="1060704"/>
            <a:ext cx="8420608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Conclusion</a:t>
            </a:r>
            <a:endParaRPr lang="en-US" b="0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347787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Need a leader in each area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Well defined goals and objectives can tighten focus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Regular meetings continues to identify problem areas prior to disruption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Step-wise approach allows a more manageable schedule</a:t>
            </a:r>
          </a:p>
        </p:txBody>
      </p:sp>
    </p:spTree>
    <p:extLst>
      <p:ext uri="{BB962C8B-B14F-4D97-AF65-F5344CB8AC3E}">
        <p14:creationId xmlns:p14="http://schemas.microsoft.com/office/powerpoint/2010/main" val="42717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 bwMode="ltGray">
          <a:xfrm>
            <a:off x="214313" y="198438"/>
            <a:ext cx="8239125" cy="1012825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itchFamily="34" charset="0"/>
                <a:ea typeface="ＭＳ Ｐゴシック"/>
                <a:cs typeface="Geneva"/>
              </a:rPr>
              <a:t>Thank you</a:t>
            </a:r>
            <a:endParaRPr lang="en-US" sz="3200" b="0" dirty="0" smtClean="0">
              <a:solidFill>
                <a:schemeClr val="accent2"/>
              </a:solidFill>
              <a:latin typeface="Arial" pitchFamily="34" charset="0"/>
              <a:ea typeface="ＭＳ Ｐゴシック"/>
              <a:cs typeface="Geneva"/>
            </a:endParaRPr>
          </a:p>
        </p:txBody>
      </p:sp>
      <p:sp>
        <p:nvSpPr>
          <p:cNvPr id="10244" name="Rectangle 17"/>
          <p:cNvSpPr>
            <a:spLocks noChangeArrowheads="1"/>
          </p:cNvSpPr>
          <p:nvPr/>
        </p:nvSpPr>
        <p:spPr bwMode="gray">
          <a:xfrm>
            <a:off x="4837043" y="1244600"/>
            <a:ext cx="4306957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1125" indent="-111125" eaLnBrk="0" hangingPunct="0">
              <a:spcBef>
                <a:spcPct val="100000"/>
              </a:spcBef>
              <a:spcAft>
                <a:spcPct val="36000"/>
              </a:spcAft>
              <a:buFontTx/>
              <a:buChar char="•"/>
            </a:pPr>
            <a:endParaRPr lang="en-US" sz="2200" dirty="0">
              <a:latin typeface="Arial" pitchFamily="34" charset="0"/>
              <a:ea typeface="Geneva"/>
              <a:cs typeface="Genev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2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20313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TCH experience…through eyes of a lowly clinician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Overall goals of the program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Pitfalls and words of caution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Outline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084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Timeline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71" y="1719264"/>
            <a:ext cx="4900473" cy="3920379"/>
          </a:xfrm>
          <a:prstGeom prst="rect">
            <a:avLst/>
          </a:prstGeom>
        </p:spPr>
      </p:pic>
      <p:pic>
        <p:nvPicPr>
          <p:cNvPr id="5" name="Picture 12" descr="TCHHeartAnnual2_Page_04.jpg"/>
          <p:cNvPicPr>
            <a:picLocks noChangeAspect="1"/>
          </p:cNvPicPr>
          <p:nvPr/>
        </p:nvPicPr>
        <p:blipFill>
          <a:blip r:embed="rId3"/>
          <a:srcRect t="15001"/>
          <a:stretch>
            <a:fillRect/>
          </a:stretch>
        </p:blipFill>
        <p:spPr bwMode="auto">
          <a:xfrm>
            <a:off x="272574" y="1719263"/>
            <a:ext cx="3590513" cy="392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77" y="2423160"/>
            <a:ext cx="2958846" cy="201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TCH Expansion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9" y="1133475"/>
            <a:ext cx="6932525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143000"/>
            <a:ext cx="6862289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17" y="1143000"/>
            <a:ext cx="512796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144655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Funding should be more than adequate…to an extent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Freedom in the design and layout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383" y="120650"/>
            <a:ext cx="8768430" cy="1012825"/>
          </a:xfrm>
        </p:spPr>
        <p:txBody>
          <a:bodyPr/>
          <a:lstStyle/>
          <a:p>
            <a:r>
              <a:rPr lang="en-US" b="0" dirty="0" err="1" smtClean="0"/>
              <a:t>iCMR</a:t>
            </a:r>
            <a:r>
              <a:rPr lang="en-US" b="0" dirty="0" smtClean="0"/>
              <a:t> as part of New Building Advantages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419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383" y="120650"/>
            <a:ext cx="8768430" cy="1012825"/>
          </a:xfrm>
        </p:spPr>
        <p:txBody>
          <a:bodyPr/>
          <a:lstStyle/>
          <a:p>
            <a:r>
              <a:rPr lang="en-US" b="0" dirty="0" err="1" smtClean="0"/>
              <a:t>iCMR</a:t>
            </a:r>
            <a:r>
              <a:rPr lang="en-US" b="0" dirty="0" smtClean="0"/>
              <a:t> part of New Building </a:t>
            </a:r>
            <a:r>
              <a:rPr lang="en-US" b="0" dirty="0" err="1" smtClean="0"/>
              <a:t>Disdvantages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8" y="1143000"/>
            <a:ext cx="8294445" cy="4572000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229538" y="2321964"/>
            <a:ext cx="2940242" cy="430887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Where is </a:t>
            </a:r>
            <a:r>
              <a:rPr lang="en-US" dirty="0" err="1" smtClean="0">
                <a:solidFill>
                  <a:srgbClr val="FF0000"/>
                </a:solidFill>
              </a:rPr>
              <a:t>iCMR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383" y="120650"/>
            <a:ext cx="8768430" cy="1012825"/>
          </a:xfrm>
        </p:spPr>
        <p:txBody>
          <a:bodyPr/>
          <a:lstStyle/>
          <a:p>
            <a:r>
              <a:rPr lang="en-US" b="0" dirty="0" err="1" smtClean="0"/>
              <a:t>iCMR</a:t>
            </a:r>
            <a:r>
              <a:rPr lang="en-US" b="0" dirty="0" smtClean="0"/>
              <a:t> part of New Building </a:t>
            </a:r>
            <a:r>
              <a:rPr lang="en-US" b="0" dirty="0" err="1" smtClean="0"/>
              <a:t>Disdvantages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8" y="1143000"/>
            <a:ext cx="8294445" cy="457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1" y="2511261"/>
            <a:ext cx="2695264" cy="26952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34568" y="1346081"/>
            <a:ext cx="1461202" cy="3798487"/>
            <a:chOff x="6534568" y="1346081"/>
            <a:chExt cx="1461202" cy="3798487"/>
          </a:xfrm>
        </p:grpSpPr>
        <p:grpSp>
          <p:nvGrpSpPr>
            <p:cNvPr id="10" name="Group 9"/>
            <p:cNvGrpSpPr/>
            <p:nvPr/>
          </p:nvGrpSpPr>
          <p:grpSpPr>
            <a:xfrm>
              <a:off x="6534568" y="1346081"/>
              <a:ext cx="1461202" cy="3798487"/>
              <a:chOff x="6534568" y="1346081"/>
              <a:chExt cx="1461202" cy="379848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7" r="5607" b="22648"/>
              <a:stretch/>
            </p:blipFill>
            <p:spPr>
              <a:xfrm>
                <a:off x="6779304" y="3691782"/>
                <a:ext cx="971731" cy="145278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4568" y="1346081"/>
                <a:ext cx="1461202" cy="1453896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 bwMode="auto">
              <a:xfrm>
                <a:off x="7248077" y="2673151"/>
                <a:ext cx="8545" cy="101863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" name="Rectangle 11"/>
            <p:cNvSpPr/>
            <p:nvPr/>
          </p:nvSpPr>
          <p:spPr>
            <a:xfrm>
              <a:off x="6944701" y="2891936"/>
              <a:ext cx="4700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59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383" y="120650"/>
            <a:ext cx="8768430" cy="1012825"/>
          </a:xfrm>
        </p:spPr>
        <p:txBody>
          <a:bodyPr/>
          <a:lstStyle/>
          <a:p>
            <a:r>
              <a:rPr lang="en-US" b="0" dirty="0" smtClean="0"/>
              <a:t>Getting Started</a:t>
            </a:r>
            <a:endParaRPr lang="en-US" b="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2438" y="1638300"/>
            <a:ext cx="8239125" cy="160043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 </a:t>
            </a:r>
            <a:r>
              <a:rPr lang="en-US" dirty="0" err="1" smtClean="0"/>
              <a:t>iCMR</a:t>
            </a:r>
            <a:r>
              <a:rPr lang="en-US" dirty="0" smtClean="0"/>
              <a:t> course at NIH / Children’s National - 2016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SCMR pre-conference courses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Identifying goals</a:t>
            </a:r>
          </a:p>
        </p:txBody>
      </p:sp>
    </p:spTree>
    <p:extLst>
      <p:ext uri="{BB962C8B-B14F-4D97-AF65-F5344CB8AC3E}">
        <p14:creationId xmlns:p14="http://schemas.microsoft.com/office/powerpoint/2010/main" val="11361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"/>
</p:tagLst>
</file>

<file path=ppt/theme/theme1.xml><?xml version="1.0" encoding="utf-8"?>
<a:theme xmlns:a="http://schemas.openxmlformats.org/drawingml/2006/main" name="TCH-BCM LCD-Temp">
  <a:themeElements>
    <a:clrScheme name="TCH LCD Template 1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254E"/>
      </a:accent1>
      <a:accent2>
        <a:srgbClr val="3F80CD"/>
      </a:accent2>
      <a:accent3>
        <a:srgbClr val="FFFFFF"/>
      </a:accent3>
      <a:accent4>
        <a:srgbClr val="000000"/>
      </a:accent4>
      <a:accent5>
        <a:srgbClr val="AAACB2"/>
      </a:accent5>
      <a:accent6>
        <a:srgbClr val="3873BA"/>
      </a:accent6>
      <a:hlink>
        <a:srgbClr val="F15A29"/>
      </a:hlink>
      <a:folHlink>
        <a:srgbClr val="C0C0C0"/>
      </a:folHlink>
    </a:clrScheme>
    <a:fontScheme name="TCH LCD Templa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pitchFamily="-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alibri" pitchFamily="-68" charset="0"/>
          </a:defRPr>
        </a:defPPr>
      </a:lstStyle>
    </a:lnDef>
  </a:objectDefaults>
  <a:extraClrSchemeLst>
    <a:extraClrScheme>
      <a:clrScheme name="TCH LCD Template 1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254E"/>
        </a:accent1>
        <a:accent2>
          <a:srgbClr val="3F80CD"/>
        </a:accent2>
        <a:accent3>
          <a:srgbClr val="FFFFFF"/>
        </a:accent3>
        <a:accent4>
          <a:srgbClr val="000000"/>
        </a:accent4>
        <a:accent5>
          <a:srgbClr val="AAACB2"/>
        </a:accent5>
        <a:accent6>
          <a:srgbClr val="3873BA"/>
        </a:accent6>
        <a:hlink>
          <a:srgbClr val="F15A2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9A5BCE1D9347C99573411E2232BB43" ma:contentTypeVersion="1" ma:contentTypeDescription="Create a new document." ma:contentTypeScope="" ma:versionID="2ee9e2d0d09ebad95d6efee9c96853a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ac343a943d85e00f76ba0e29c1718a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C11212B-6BD5-4447-A230-226658B9CF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4E2CD6-851A-45C2-9404-1F8EB93D2EB1}">
  <ds:schemaRefs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sharepoint/v3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26750</TotalTime>
  <Words>433</Words>
  <Application>Microsoft Office PowerPoint</Application>
  <PresentationFormat>On-screen Show (4:3)</PresentationFormat>
  <Paragraphs>80</Paragraphs>
  <Slides>26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TCH-BCM LCD-Temp</vt:lpstr>
      <vt:lpstr>Clinical Update on the use of iCMR at Texas Children’s Hospital</vt:lpstr>
      <vt:lpstr>No Disclosures</vt:lpstr>
      <vt:lpstr>Outline</vt:lpstr>
      <vt:lpstr>Timeline</vt:lpstr>
      <vt:lpstr>TCH Expansion</vt:lpstr>
      <vt:lpstr>iCMR as part of New Building Advantages</vt:lpstr>
      <vt:lpstr>iCMR part of New Building Disdvantages</vt:lpstr>
      <vt:lpstr>iCMR part of New Building Disdvantages</vt:lpstr>
      <vt:lpstr>Getting Started</vt:lpstr>
      <vt:lpstr>Identifying Goals</vt:lpstr>
      <vt:lpstr>Simulation Center</vt:lpstr>
      <vt:lpstr>Preparation Pitfalls</vt:lpstr>
      <vt:lpstr>Preparation Pitfalls</vt:lpstr>
      <vt:lpstr>Finished Product</vt:lpstr>
      <vt:lpstr>3 Step Approach</vt:lpstr>
      <vt:lpstr>12 y/o ccTGA, Ebsteinoid valve</vt:lpstr>
      <vt:lpstr>16 y/o unbalanced AVSD, s/p Fontan</vt:lpstr>
      <vt:lpstr>6 y/o coronary artery fistula</vt:lpstr>
      <vt:lpstr>1 y/o DORV, s/p BT shunt &amp; atrial stent</vt:lpstr>
      <vt:lpstr>Meeting prior to each case</vt:lpstr>
      <vt:lpstr>Continued Learning - Monitoring</vt:lpstr>
      <vt:lpstr>Continued Learning - Transitioning</vt:lpstr>
      <vt:lpstr>Continued Learning - Transitioning</vt:lpstr>
      <vt:lpstr>Continued Learning - Transitioning</vt:lpstr>
      <vt:lpstr>Conclusion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S. Tevington (NEO GRAPHIC DESIGN SERVICES) tevster007@aol.com</dc:creator>
  <cp:lastModifiedBy>Ratnayaka, Kanishka MD</cp:lastModifiedBy>
  <cp:revision>1503</cp:revision>
  <cp:lastPrinted>2013-10-24T13:24:43Z</cp:lastPrinted>
  <dcterms:created xsi:type="dcterms:W3CDTF">2003-03-17T20:07:47Z</dcterms:created>
  <dcterms:modified xsi:type="dcterms:W3CDTF">2019-04-02T19:08:29Z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0x010100019A5BCE1D9347C99573411E2232BB43</vt:lpwstr>
  </property>
</Properties>
</file>